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66" r:id="rId4"/>
    <p:sldId id="259" r:id="rId5"/>
    <p:sldId id="268" r:id="rId6"/>
    <p:sldId id="263" r:id="rId7"/>
    <p:sldId id="946" r:id="rId8"/>
    <p:sldId id="947" r:id="rId9"/>
    <p:sldId id="261" r:id="rId10"/>
    <p:sldId id="945" r:id="rId11"/>
    <p:sldId id="271" r:id="rId12"/>
    <p:sldId id="260" r:id="rId13"/>
    <p:sldId id="258" r:id="rId14"/>
    <p:sldId id="950" r:id="rId15"/>
    <p:sldId id="273" r:id="rId16"/>
    <p:sldId id="277" r:id="rId17"/>
    <p:sldId id="278" r:id="rId18"/>
    <p:sldId id="279" r:id="rId19"/>
    <p:sldId id="280" r:id="rId20"/>
    <p:sldId id="944" r:id="rId21"/>
    <p:sldId id="274" r:id="rId22"/>
    <p:sldId id="281" r:id="rId23"/>
    <p:sldId id="282" r:id="rId24"/>
    <p:sldId id="270" r:id="rId25"/>
    <p:sldId id="272" r:id="rId26"/>
    <p:sldId id="948" r:id="rId27"/>
    <p:sldId id="283" r:id="rId28"/>
    <p:sldId id="275" r:id="rId29"/>
    <p:sldId id="276" r:id="rId30"/>
    <p:sldId id="94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CDA1C-3A61-478D-BB40-5202DDF32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146D7-C415-426B-A8F4-0041C7C58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B24A8-6777-45E3-9149-F2B3BE00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B5217-1A0E-483C-9198-B98808161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9C225-ABF2-475F-8D3F-2173AA9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560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C80B9-FAFB-43C2-A2FD-77922D7D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756D7-C461-42AC-BB63-8653BD33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11BA4-918E-475B-9927-F20E962A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8F65C-7E00-4002-9E14-2FF42FA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88769-5451-4E3F-9075-4D00E51C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517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3D154-809E-46CB-9F3D-3BE4BAA0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D9E41-7E74-472B-BB3C-CAD7DF866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F08-B456-4DEF-87CC-C3E1CA646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908D1-527E-4BF4-836B-363506725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5E973-9E11-4408-86DA-395F55331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78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E5D2F-9811-46B1-B1A7-FBB92B21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E4C39-E13E-467B-9550-D975C1CAC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B1BDAA-9E48-4CA2-BF11-728FB4239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870D9-18AC-4C02-9BF8-67B2EC232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2166A6-ADF3-4672-B5EF-DDF4DA930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9D64CF-BF19-4D4B-B386-7E7ED6C41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68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C256-6BEF-464B-B37F-77FE06023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9107C-4B84-4E2B-87BF-BE79FFEB7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8A533-98E0-44F4-8297-A7B7B8B54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595273-40B6-4288-B109-4F997A27A2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5639F1-75B3-48C2-A589-876EF47A4C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43BD21-E494-4F52-B9DE-F484C29DA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4BF5E6-F40A-48B9-BD9A-D273A8CD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937A96-D58C-495D-BE58-5D1C25160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453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75327-C580-4EC0-A50F-3F8033538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8E1253-A6AB-451B-82D4-6442C174B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F4A68D-AF16-4E03-8896-7DEC34BB9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44646-8074-4AB4-B3C8-D50DC35F3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86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92D962-9457-41DE-8BE0-82CBDEFE6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6DDE44-6DD5-4B23-858B-CEC7080B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55E2-5BF5-4476-889F-87A83AD58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516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248CF-C0F4-4343-A646-0F4D285F3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21D2C-ACA5-4BF7-AF3F-809A440F2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11DD6-803A-4ABF-9197-3C48DDEE9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D6705-0CD0-4606-96F4-465E73217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F1EBF0-7342-4D18-B826-4D3DEAD20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783CF-F57B-4591-BBE9-A9A48684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95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223-FA76-41C5-B57C-ADCC56DF4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B806B9-79FD-4783-AE1F-ABEA8AEA5C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27645-4B2E-4A34-AA1E-78370CB28F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7E4F0-BC16-4822-9B08-7A1039FA0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B5846-C15B-4D6F-85CF-F342EA089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4F01A-FDBD-4ABD-B146-28D15F47D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76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03111-0032-4027-9714-418C8F4EE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BB02F-99F1-41B4-B5E1-F6823A124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4AC88-B814-43C9-8A31-128B8334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90B87-7ED5-4A15-9499-64DDFF627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2FFE2-6050-4211-86CE-BB895349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76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0FC5D7-52AF-4368-9CE8-FAA060A7AA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1BAF54-A910-4423-8C40-1061D9AF7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05988-A224-4FBB-A89F-9A89B4A9B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5488D-6A0E-4282-905E-E73BDECAD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E6E58-AB0B-4648-9F53-865F97A6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067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F0E8DD-5D44-488E-8265-6E9A43BB7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E0674-509D-4E13-900D-A53B3EEC0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F9CB8-200E-4367-BB28-7CDCBCB33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988A7-9D61-44BA-834B-C5262F6D3D4D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435E3-45D1-4C3D-9749-3BFB22A99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9C53D-A666-4506-BECF-FB5080FD8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6F4F0-B29B-4890-8FBA-E453AC881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88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gov.uk/guidance/monkeypo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poxvirus/mpox/response/2022/index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/item/14-08-2024-who-director-general-declares-mpox-outbreak-a-public-health-emergency-of-international-concern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guidance/monkeypo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guidance/monkeypo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uidance/monkeypox" TargetMode="External"/><Relationship Id="rId2" Type="http://schemas.openxmlformats.org/officeDocument/2006/relationships/hyperlink" Target="https://www.who.int/publications/m/item/global-technical-consultation-report-on-proposed-terminology-for-pathogens-that-transmit-through-the-air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guidance/monkeypox-diagnostic-testin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guidance/operational-mpox-monkeypox-hcid-case-definition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guidance/monkeypox-case-definitions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principles-for-monkeypox-control-in-the-uk-4-nations-consensus-statement/principles-for-monkeypox-control-in-the-uk-4-nations-consensus-statement" TargetMode="External"/><Relationship Id="rId2" Type="http://schemas.openxmlformats.org/officeDocument/2006/relationships/hyperlink" Target="https://www.england.nhs.uk/national-infection-prevention-and-control-manual-nipcm-for-england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gland.nhs.uk/national-infection-prevention-and-control-manual-nipcm-for-england/addendum-on-hcid-ppe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3" y="6413697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2873" y="4873542"/>
            <a:ext cx="9539549" cy="1816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NHS Foundation Trust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Honorary Senior Lecture in HCAI &amp; AMR, Imperial College London</a:t>
            </a:r>
          </a:p>
          <a:p>
            <a:pPr marL="357708" indent="-357708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867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3"/>
              </a:rPr>
              <a:t>j.otter@imperial.ac.uk</a:t>
            </a:r>
            <a:r>
              <a:rPr lang="en-GB" sz="1867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AutoShape 4" descr="Aerial View of Large Teams Playing Tug O' War">
            <a:extLst>
              <a:ext uri="{FF2B5EF4-FFF2-40B4-BE49-F238E27FC236}">
                <a16:creationId xmlns:a16="http://schemas.microsoft.com/office/drawing/2014/main" id="{DFBB8EE6-240F-4761-BC83-13A31FA42F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B72F4-29CC-4AAA-9E1B-6C216A4B8EB7}"/>
              </a:ext>
            </a:extLst>
          </p:cNvPr>
          <p:cNvSpPr/>
          <p:nvPr/>
        </p:nvSpPr>
        <p:spPr>
          <a:xfrm>
            <a:off x="0" y="160263"/>
            <a:ext cx="120418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Mpox</a:t>
            </a:r>
            <a:r>
              <a:rPr lang="en-GB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situation update and IPC implications</a:t>
            </a:r>
            <a:endParaRPr lang="en-GB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Mpox Virus | Colorized transmission electron micrograph of m… | Flickr">
            <a:extLst>
              <a:ext uri="{FF2B5EF4-FFF2-40B4-BE49-F238E27FC236}">
                <a16:creationId xmlns:a16="http://schemas.microsoft.com/office/drawing/2014/main" id="{26EA4389-6190-4B47-A546-B3A2EC1B8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03" y="1071473"/>
            <a:ext cx="4840832" cy="3550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X Symbol&quot; Images – Browse 473 Stock Photos, Vectors, and Video | Adobe Stock">
            <a:extLst>
              <a:ext uri="{FF2B5EF4-FFF2-40B4-BE49-F238E27FC236}">
                <a16:creationId xmlns:a16="http://schemas.microsoft.com/office/drawing/2014/main" id="{BEAF1F94-F8C5-4D40-9496-1347B7F77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8"/>
          <a:stretch/>
        </p:blipFill>
        <p:spPr bwMode="auto">
          <a:xfrm>
            <a:off x="359985" y="6039747"/>
            <a:ext cx="280144" cy="36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chool of Improvement – Medical Education">
            <a:extLst>
              <a:ext uri="{FF2B5EF4-FFF2-40B4-BE49-F238E27FC236}">
                <a16:creationId xmlns:a16="http://schemas.microsoft.com/office/drawing/2014/main" id="{3B0F212C-FB3F-4DAE-B104-C08F8A4BE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576" y="5599999"/>
            <a:ext cx="2813551" cy="98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ile:Logo for Imperial College London ...">
            <a:extLst>
              <a:ext uri="{FF2B5EF4-FFF2-40B4-BE49-F238E27FC236}">
                <a16:creationId xmlns:a16="http://schemas.microsoft.com/office/drawing/2014/main" id="{3295DE2E-BB5B-4D16-BF67-F0595F441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576" y="4889561"/>
            <a:ext cx="2813551" cy="7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2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97489-0AC0-491C-A778-1ED2E6EA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87" y="21502"/>
            <a:ext cx="10515600" cy="132556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Microbiology /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BCB15-44D1-4848-A7BF-8F64FFE37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87" y="1682413"/>
            <a:ext cx="5838334" cy="4351338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First reported in 1958 as a disease in monkeys.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First human infections reported in the 1970s in DRC.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Prior to 2022, most cases in humans reported from DRC and Nigeria. </a:t>
            </a:r>
          </a:p>
          <a:p>
            <a:r>
              <a:rPr lang="en-GB" dirty="0"/>
              <a:t>MPXV is a type of enveloped </a:t>
            </a:r>
            <a:r>
              <a:rPr lang="en-GB" dirty="0" err="1"/>
              <a:t>Orthopoxvirus</a:t>
            </a:r>
            <a:r>
              <a:rPr lang="en-GB" dirty="0"/>
              <a:t> in the </a:t>
            </a:r>
            <a:r>
              <a:rPr lang="en-GB" dirty="0" err="1"/>
              <a:t>Poxviridae</a:t>
            </a:r>
            <a:r>
              <a:rPr lang="en-GB" dirty="0"/>
              <a:t> family (same genus as variola / smallpox)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3" name="Picture 7" descr="Frontiers | Monkeypox: a global health emergency">
            <a:extLst>
              <a:ext uri="{FF2B5EF4-FFF2-40B4-BE49-F238E27FC236}">
                <a16:creationId xmlns:a16="http://schemas.microsoft.com/office/drawing/2014/main" id="{85A18C6E-01BC-4919-8122-7995A45D4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58848"/>
            <a:ext cx="5838334" cy="436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831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2A29B-B685-4CFD-9906-5591AE99B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31" y="-64617"/>
            <a:ext cx="10515600" cy="132556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Clinical features of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mpox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2D0E2-715C-44FA-AB05-999B6E4CE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52" y="1123157"/>
            <a:ext cx="6137635" cy="50231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Incubation: 5-21 days</a:t>
            </a:r>
          </a:p>
          <a:p>
            <a:r>
              <a:rPr lang="en-GB" dirty="0"/>
              <a:t>Usually self-limiting; most recover within weeks.</a:t>
            </a:r>
          </a:p>
          <a:p>
            <a:r>
              <a:rPr lang="en-GB" dirty="0"/>
              <a:t>Severe illness can occur.</a:t>
            </a:r>
          </a:p>
          <a:p>
            <a:r>
              <a:rPr lang="en-GB" dirty="0"/>
              <a:t>Symptoms</a:t>
            </a:r>
          </a:p>
          <a:p>
            <a:pPr lvl="1"/>
            <a:r>
              <a:rPr lang="en-GB" dirty="0"/>
              <a:t>Initially fever, headache, muscle aches, backache, swollen lymph nodes, chills, exhaustion, joint pain</a:t>
            </a:r>
          </a:p>
          <a:p>
            <a:pPr lvl="1"/>
            <a:r>
              <a:rPr lang="en-GB" dirty="0"/>
              <a:t>1-5 days after appearance of fever, characteristic rash; often starts on the face; blisters / vesicles, scabs or ulcers</a:t>
            </a:r>
          </a:p>
          <a:p>
            <a:pPr lvl="1"/>
            <a:r>
              <a:rPr lang="en-GB" dirty="0"/>
              <a:t>Contagious until all the scabs have fallen off and there is intact skin underneath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B335C4-C467-4D2F-8DC7-EFA44393D792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UKHSA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6AFF30-3F0A-487E-A649-465B9F6389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46" t="15395" r="44794" b="17525"/>
          <a:stretch/>
        </p:blipFill>
        <p:spPr>
          <a:xfrm>
            <a:off x="6348167" y="1026967"/>
            <a:ext cx="5627802" cy="460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25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5BF03-FBE3-4C49-895B-3C6260BAB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Clades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0335F1-584C-42F2-9EB6-4FD5E4B6283C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Duarte et al 2024. The Microbe</a:t>
            </a:r>
          </a:p>
        </p:txBody>
      </p:sp>
      <p:pic>
        <p:nvPicPr>
          <p:cNvPr id="3074" name="Picture 2" descr="https://ars.els-cdn.com/content/image/1-s2.0-S2950194624001080-gr4_lrg.jpg">
            <a:extLst>
              <a:ext uri="{FF2B5EF4-FFF2-40B4-BE49-F238E27FC236}">
                <a16:creationId xmlns:a16="http://schemas.microsoft.com/office/drawing/2014/main" id="{7D94D6CC-C62D-4572-9287-86FB86DFB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49" y="1535271"/>
            <a:ext cx="11353800" cy="445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861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D4212-D543-4131-B7E9-5F29C740C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27" y="-172202"/>
            <a:ext cx="10515600" cy="132556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2022 outbreak of Clade IIb </a:t>
            </a:r>
            <a:r>
              <a:rPr lang="en-GB" dirty="0" err="1"/>
              <a:t>M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px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9AFF37-7C28-42BE-87AF-879068C2E1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88" t="9897" r="5515" b="10240"/>
          <a:stretch/>
        </p:blipFill>
        <p:spPr>
          <a:xfrm>
            <a:off x="106838" y="1089548"/>
            <a:ext cx="6522486" cy="42965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EFF9BC-3C03-49A2-8C8B-B8238B4A2AEB}"/>
              </a:ext>
            </a:extLst>
          </p:cNvPr>
          <p:cNvSpPr/>
          <p:nvPr/>
        </p:nvSpPr>
        <p:spPr>
          <a:xfrm>
            <a:off x="106838" y="6415595"/>
            <a:ext cx="9310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CDC</a:t>
            </a:r>
            <a:endParaRPr lang="en-GB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10686C-0B6F-499F-A890-01862726EE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608" t="31126" r="5825" b="17251"/>
          <a:stretch/>
        </p:blipFill>
        <p:spPr>
          <a:xfrm>
            <a:off x="6629324" y="993950"/>
            <a:ext cx="5269412" cy="23337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D8B1DD-8728-4E84-9837-074E7A5A8E0F}"/>
              </a:ext>
            </a:extLst>
          </p:cNvPr>
          <p:cNvSpPr/>
          <p:nvPr/>
        </p:nvSpPr>
        <p:spPr>
          <a:xfrm>
            <a:off x="6754305" y="3345673"/>
            <a:ext cx="48406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~10,000 cases worldwide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Close association with gay, bisexual, and other MSM populations</a:t>
            </a:r>
            <a:endParaRPr lang="en-GB" sz="24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02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81D6-8426-4DA4-B97A-68B2A8DB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Clade </a:t>
            </a:r>
            <a:r>
              <a:rPr lang="en-GB" dirty="0" err="1"/>
              <a:t>Ib</a:t>
            </a:r>
            <a:r>
              <a:rPr lang="en-GB" dirty="0"/>
              <a:t> outbreak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6F3E6-3870-4C74-BFA4-02D5A1525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008"/>
            <a:ext cx="10515600" cy="5377992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WHO </a:t>
            </a:r>
            <a:r>
              <a:rPr lang="en-GB" u="sng" dirty="0">
                <a:hlinkClick r:id="rId2"/>
              </a:rPr>
              <a:t>declared a public health emergency of international concern</a:t>
            </a:r>
            <a:r>
              <a:rPr lang="en-GB" dirty="0"/>
              <a:t> because of the rapid spread of Clade I </a:t>
            </a:r>
            <a:r>
              <a:rPr lang="en-GB" dirty="0" err="1"/>
              <a:t>mpx</a:t>
            </a:r>
            <a:r>
              <a:rPr lang="en-GB" dirty="0"/>
              <a:t> in DRC and potential to spread further across countries in Africa and outside the continent</a:t>
            </a:r>
          </a:p>
          <a:p>
            <a:pPr lvl="1"/>
            <a:r>
              <a:rPr lang="en-GB" dirty="0"/>
              <a:t>Low numbers of confirmed Clade I cases historically</a:t>
            </a:r>
          </a:p>
          <a:p>
            <a:r>
              <a:rPr lang="en-GB" dirty="0"/>
              <a:t>Jan – June 2024 – upswing in cases (1000 in 2022, 3000 in 2023) 15,000 cases with 500 deaths. </a:t>
            </a:r>
          </a:p>
          <a:p>
            <a:pPr lvl="1"/>
            <a:r>
              <a:rPr lang="en-GB" dirty="0"/>
              <a:t>Broader geographical area</a:t>
            </a:r>
          </a:p>
          <a:p>
            <a:pPr lvl="1"/>
            <a:r>
              <a:rPr lang="en-GB" dirty="0"/>
              <a:t>Equal split between men and women (contrast the Clade II outbreak!)</a:t>
            </a:r>
          </a:p>
          <a:p>
            <a:pPr lvl="1"/>
            <a:r>
              <a:rPr lang="en-GB" dirty="0"/>
              <a:t>Genomic diversity within the ‘outbreak’</a:t>
            </a:r>
          </a:p>
          <a:p>
            <a:pPr lvl="1"/>
            <a:r>
              <a:rPr lang="en-GB" dirty="0"/>
              <a:t>Frequent involvement of sex workers</a:t>
            </a:r>
          </a:p>
          <a:p>
            <a:r>
              <a:rPr lang="en-GB" dirty="0"/>
              <a:t>Clade </a:t>
            </a:r>
            <a:r>
              <a:rPr lang="en-GB" dirty="0" err="1"/>
              <a:t>Ib</a:t>
            </a:r>
            <a:r>
              <a:rPr lang="en-GB" dirty="0"/>
              <a:t> </a:t>
            </a:r>
            <a:r>
              <a:rPr lang="en-GB" dirty="0" err="1"/>
              <a:t>mpx</a:t>
            </a:r>
            <a:r>
              <a:rPr lang="en-GB" dirty="0"/>
              <a:t> cases reported in Sweden and Thailand in August 2024, both of whom had travel links to affected African countries.</a:t>
            </a:r>
          </a:p>
          <a:p>
            <a:r>
              <a:rPr lang="en-GB" dirty="0"/>
              <a:t>No Clade I cases in the UK, and UKHSA assess the overall risk to the public to be low.</a:t>
            </a:r>
          </a:p>
        </p:txBody>
      </p:sp>
    </p:spTree>
    <p:extLst>
      <p:ext uri="{BB962C8B-B14F-4D97-AF65-F5344CB8AC3E}">
        <p14:creationId xmlns:p14="http://schemas.microsoft.com/office/powerpoint/2010/main" val="3803434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5171A-1DB3-4EFE-8F2D-DFB65EA45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Clade </a:t>
            </a:r>
            <a:r>
              <a:rPr lang="en-GB" dirty="0" err="1"/>
              <a:t>Ib</a:t>
            </a:r>
            <a:r>
              <a:rPr lang="en-GB" dirty="0"/>
              <a:t> outbreak in DRC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83A4BA-6C80-438C-A223-37048812B29C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Vakaniaki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Medrxiv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17BF6-937B-4E9E-8AFB-F65E55C7D17A}"/>
              </a:ext>
            </a:extLst>
          </p:cNvPr>
          <p:cNvSpPr/>
          <p:nvPr/>
        </p:nvSpPr>
        <p:spPr>
          <a:xfrm>
            <a:off x="838200" y="1321356"/>
            <a:ext cx="10917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Outbreak report for the first 241 suspected and 108 confirmed Clade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Ib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cases in DRC. 29% in sex workers.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9AD5CD-80AE-428D-ADB5-14246FE42F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04" t="26255" r="15954" b="12852"/>
          <a:stretch/>
        </p:blipFill>
        <p:spPr>
          <a:xfrm>
            <a:off x="838200" y="1866507"/>
            <a:ext cx="8502977" cy="417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17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5171A-1DB3-4EFE-8F2D-DFB65EA45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Clade </a:t>
            </a:r>
            <a:r>
              <a:rPr lang="en-GB" dirty="0" err="1"/>
              <a:t>Ib</a:t>
            </a:r>
            <a:r>
              <a:rPr lang="en-GB" dirty="0"/>
              <a:t> outbreak in DRC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83A4BA-6C80-438C-A223-37048812B29C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Vakaniaki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Medrxiv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17BF6-937B-4E9E-8AFB-F65E55C7D17A}"/>
              </a:ext>
            </a:extLst>
          </p:cNvPr>
          <p:cNvSpPr/>
          <p:nvPr/>
        </p:nvSpPr>
        <p:spPr>
          <a:xfrm>
            <a:off x="838200" y="1321356"/>
            <a:ext cx="1091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Genomic diversity of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mpx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DRC.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9945B9-15AB-44BC-97E8-EDDBF8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24652" r="31186" b="9278"/>
          <a:stretch/>
        </p:blipFill>
        <p:spPr>
          <a:xfrm>
            <a:off x="2739271" y="1690688"/>
            <a:ext cx="6713458" cy="453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98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318CC-7C77-4AB3-A914-A6C00DD49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fatality rate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7346EB2-C6DF-4DF5-A459-EE8ED7087F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124678"/>
              </p:ext>
            </p:extLst>
          </p:nvPr>
        </p:nvGraphicFramePr>
        <p:xfrm>
          <a:off x="938492" y="1596847"/>
          <a:ext cx="9374432" cy="32956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687216">
                  <a:extLst>
                    <a:ext uri="{9D8B030D-6E8A-4147-A177-3AD203B41FA5}">
                      <a16:colId xmlns:a16="http://schemas.microsoft.com/office/drawing/2014/main" val="1553700007"/>
                    </a:ext>
                  </a:extLst>
                </a:gridCol>
                <a:gridCol w="4687216">
                  <a:extLst>
                    <a:ext uri="{9D8B030D-6E8A-4147-A177-3AD203B41FA5}">
                      <a16:colId xmlns:a16="http://schemas.microsoft.com/office/drawing/2014/main" val="3941412815"/>
                    </a:ext>
                  </a:extLst>
                </a:gridCol>
              </a:tblGrid>
              <a:tr h="65913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 Fatality Rate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608427"/>
                  </a:ext>
                </a:extLst>
              </a:tr>
              <a:tr h="65913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Clade I (prior to 2022)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0873008"/>
                  </a:ext>
                </a:extLst>
              </a:tr>
              <a:tr h="65913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Clade II (prior to 2022)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1766030"/>
                  </a:ext>
                </a:extLst>
              </a:tr>
              <a:tr h="65913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Clade II (2022 outbreak)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&lt;1%*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1201901"/>
                  </a:ext>
                </a:extLst>
              </a:tr>
              <a:tr h="65913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Clade I (2024 outbreak)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~3%**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608702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DEFA7E2-EFED-4B8C-80E4-CD41E6824FFD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Bungle et al.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Neg Trop Med 2022.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85692E-573F-42B1-A756-176BC1AB6196}"/>
              </a:ext>
            </a:extLst>
          </p:cNvPr>
          <p:cNvSpPr txBox="1"/>
          <p:nvPr/>
        </p:nvSpPr>
        <p:spPr>
          <a:xfrm>
            <a:off x="938491" y="4997781"/>
            <a:ext cx="10415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* Improved surveillance, treatment, vaccination, improved supportive care.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** Based on 15,000 cases and 500 deaths. </a:t>
            </a:r>
          </a:p>
        </p:txBody>
      </p:sp>
    </p:spTree>
    <p:extLst>
      <p:ext uri="{BB962C8B-B14F-4D97-AF65-F5344CB8AC3E}">
        <p14:creationId xmlns:p14="http://schemas.microsoft.com/office/powerpoint/2010/main" val="3505010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4D462-E015-4E31-B37C-BDC0135A8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68" y="-209850"/>
            <a:ext cx="10515600" cy="1325563"/>
          </a:xfrm>
        </p:spPr>
        <p:txBody>
          <a:bodyPr/>
          <a:lstStyle/>
          <a:p>
            <a:r>
              <a:rPr lang="en-GB" dirty="0"/>
              <a:t>Age and CFR in Clade I </a:t>
            </a:r>
            <a:r>
              <a:rPr lang="en-GB" dirty="0" err="1"/>
              <a:t>mpx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6E992E-C5E5-4B1C-8F03-A404233369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42" t="18969" r="25464" b="6667"/>
          <a:stretch/>
        </p:blipFill>
        <p:spPr>
          <a:xfrm>
            <a:off x="2752625" y="1300901"/>
            <a:ext cx="6070863" cy="5099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93BBF9-7984-435A-A0DD-81DC5050F7B4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Whittles et al.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Medrxiv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9492D4-ED51-41F7-809C-A6A024D1D52B}"/>
              </a:ext>
            </a:extLst>
          </p:cNvPr>
          <p:cNvSpPr/>
          <p:nvPr/>
        </p:nvSpPr>
        <p:spPr>
          <a:xfrm>
            <a:off x="159468" y="746381"/>
            <a:ext cx="1091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Modelled the relationship between CFR and age based on historic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mpx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Clade I data.</a:t>
            </a:r>
          </a:p>
        </p:txBody>
      </p:sp>
    </p:spTree>
    <p:extLst>
      <p:ext uri="{BB962C8B-B14F-4D97-AF65-F5344CB8AC3E}">
        <p14:creationId xmlns:p14="http://schemas.microsoft.com/office/powerpoint/2010/main" val="526241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6F82B-1E20-4C90-8415-F6D672CE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55955-987D-497C-AB1F-26B0E9800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Mainly supportive.</a:t>
            </a:r>
          </a:p>
          <a:p>
            <a:r>
              <a:rPr lang="en-GB" dirty="0"/>
              <a:t>Antiviral drugs such as cidofovir and tecovirimat can be used to treat </a:t>
            </a:r>
            <a:r>
              <a:rPr lang="en-GB" dirty="0" err="1"/>
              <a:t>mpox</a:t>
            </a:r>
            <a:r>
              <a:rPr lang="en-GB" dirty="0"/>
              <a:t> patients with severe disease or those who are at high risk of severe disease.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BF522B-4385-45AA-AE3D-195CC4F28168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UKHSA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596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A8F9-1081-43B4-B0F7-1A4EBF842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Vaccination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2864B-71CF-4FE9-8519-4A9A62449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 specific </a:t>
            </a:r>
            <a:r>
              <a:rPr lang="en-GB" dirty="0" err="1"/>
              <a:t>mpox</a:t>
            </a:r>
            <a:r>
              <a:rPr lang="en-GB" dirty="0"/>
              <a:t> vaccine.</a:t>
            </a:r>
          </a:p>
          <a:p>
            <a:r>
              <a:rPr lang="en-GB" dirty="0"/>
              <a:t>Smallpox vaccine can be used to support the control of outbreaks of </a:t>
            </a:r>
            <a:r>
              <a:rPr lang="en-GB" dirty="0" err="1"/>
              <a:t>mpox</a:t>
            </a:r>
            <a:r>
              <a:rPr lang="en-GB" dirty="0"/>
              <a:t>. </a:t>
            </a:r>
          </a:p>
          <a:p>
            <a:r>
              <a:rPr lang="en-GB" dirty="0"/>
              <a:t>People vaccinated against smallpox in childhood may experience a milder disease. </a:t>
            </a:r>
          </a:p>
          <a:p>
            <a:r>
              <a:rPr lang="en-GB" dirty="0"/>
              <a:t>Some healthcare workers, gay, bisexual and other MSM, some close contacts of a confirmed case eligible for vaccination</a:t>
            </a:r>
          </a:p>
          <a:p>
            <a:r>
              <a:rPr lang="en-GB" dirty="0" err="1"/>
              <a:t>Mpox</a:t>
            </a:r>
            <a:r>
              <a:rPr lang="en-GB" dirty="0"/>
              <a:t> vaccines are being developed (using RNA tech)  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381835-7E33-4F4E-8AA5-FD2DE0308736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UKHSA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293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566EB-3B00-4F13-8A0A-5C117DEA5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26" y="91748"/>
            <a:ext cx="10515600" cy="132556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Transmission routes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55AA0-FEF3-499E-9758-CF5D0D55D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726" y="1417311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with skin or mucous membranes or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Through The Air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err="1"/>
              <a:t>Mpox</a:t>
            </a:r>
            <a:r>
              <a:rPr lang="en-GB" dirty="0"/>
              <a:t> does not spread easily between people unless there is very close contact.</a:t>
            </a:r>
          </a:p>
          <a:p>
            <a:r>
              <a:rPr lang="en-GB" dirty="0"/>
              <a:t>Person-to-person spread may occur through:</a:t>
            </a:r>
          </a:p>
          <a:p>
            <a:pPr lvl="1"/>
            <a:r>
              <a:rPr lang="en-GB" dirty="0"/>
              <a:t>direct contact with skin lesions or scabs (including during sexual contact, kissing, cuddling or other skin-to-skin contact)</a:t>
            </a:r>
          </a:p>
          <a:p>
            <a:pPr lvl="1"/>
            <a:r>
              <a:rPr lang="en-GB" dirty="0"/>
              <a:t>coughing or sneezing of someone who has </a:t>
            </a:r>
            <a:r>
              <a:rPr lang="en-GB" dirty="0" err="1"/>
              <a:t>mpox</a:t>
            </a:r>
            <a:r>
              <a:rPr lang="en-GB" dirty="0"/>
              <a:t> when they’re close to you</a:t>
            </a:r>
          </a:p>
          <a:p>
            <a:pPr lvl="1"/>
            <a:r>
              <a:rPr lang="en-GB" dirty="0"/>
              <a:t>contact with clothing or linens (such as bedding or towels) used by someone with </a:t>
            </a:r>
            <a:r>
              <a:rPr lang="en-GB" dirty="0" err="1"/>
              <a:t>mpox</a:t>
            </a:r>
            <a:endParaRPr lang="en-GB" dirty="0"/>
          </a:p>
          <a:p>
            <a:r>
              <a:rPr lang="en-GB" dirty="0"/>
              <a:t>Spread of </a:t>
            </a:r>
            <a:r>
              <a:rPr lang="en-GB" dirty="0" err="1"/>
              <a:t>mpox</a:t>
            </a:r>
            <a:r>
              <a:rPr lang="en-GB" dirty="0"/>
              <a:t> may also occur when a person comes into close contact with an infected animal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67B4E2-5007-4F69-8026-F76E61E19DAF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UKHSA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948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4A42-9E8A-4CEE-B4D2-0A4383DC4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109041"/>
            <a:ext cx="4673367" cy="1325563"/>
          </a:xfrm>
        </p:spPr>
        <p:txBody>
          <a:bodyPr/>
          <a:lstStyle/>
          <a:p>
            <a:r>
              <a:rPr lang="en-GB" dirty="0"/>
              <a:t>Transmission routes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4C9252-0A89-4345-AD3F-795D1F967454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Kuehn et al.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Glob Pub Health 2024.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38D8D0-DFEB-4587-8198-231CFE48421C}"/>
              </a:ext>
            </a:extLst>
          </p:cNvPr>
          <p:cNvSpPr/>
          <p:nvPr/>
        </p:nvSpPr>
        <p:spPr>
          <a:xfrm>
            <a:off x="175471" y="1374155"/>
            <a:ext cx="4849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Systematic review of studies of transmission routes of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mpox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7C7216-A244-44E3-BE00-74D2E94877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97" t="13361" r="68072" b="12999"/>
          <a:stretch/>
        </p:blipFill>
        <p:spPr>
          <a:xfrm>
            <a:off x="5025006" y="205734"/>
            <a:ext cx="6644079" cy="645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94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607B0-DFAD-42E0-94F8-672E06B4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‘transmissibility’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BB50E-8470-4719-BB93-6FE330F0E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R0 = a figure expressing the average number of cases of an infectious disease arising by transmission from a single infected individual, in a population that has not previously encountered the disease</a:t>
            </a:r>
          </a:p>
          <a:p>
            <a:r>
              <a:rPr lang="en-GB" dirty="0"/>
              <a:t>Secondary attack rate (SAR) = the probability that an infection occurs among susceptible people within a specific group (</a:t>
            </a:r>
            <a:r>
              <a:rPr lang="en-GB" dirty="0" err="1"/>
              <a:t>ie</a:t>
            </a:r>
            <a:r>
              <a:rPr lang="en-GB" dirty="0"/>
              <a:t>, household or close contacts)</a:t>
            </a:r>
          </a:p>
        </p:txBody>
      </p:sp>
    </p:spTree>
    <p:extLst>
      <p:ext uri="{BB962C8B-B14F-4D97-AF65-F5344CB8AC3E}">
        <p14:creationId xmlns:p14="http://schemas.microsoft.com/office/powerpoint/2010/main" val="3195422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2346A-80DB-4F45-AEEA-D7E5F8FD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R0 of </a:t>
            </a:r>
            <a:r>
              <a:rPr lang="en-GB" dirty="0" err="1"/>
              <a:t>mpox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669CCE-EF19-4E8E-BDAC-BDB01FF281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490117"/>
              </p:ext>
            </p:extLst>
          </p:nvPr>
        </p:nvGraphicFramePr>
        <p:xfrm>
          <a:off x="1527142" y="1832029"/>
          <a:ext cx="8906236" cy="2590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453118">
                  <a:extLst>
                    <a:ext uri="{9D8B030D-6E8A-4147-A177-3AD203B41FA5}">
                      <a16:colId xmlns:a16="http://schemas.microsoft.com/office/drawing/2014/main" val="2173830258"/>
                    </a:ext>
                  </a:extLst>
                </a:gridCol>
                <a:gridCol w="4453118">
                  <a:extLst>
                    <a:ext uri="{9D8B030D-6E8A-4147-A177-3AD203B41FA5}">
                      <a16:colId xmlns:a16="http://schemas.microsoft.com/office/drawing/2014/main" val="925934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7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Clade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</a:t>
                      </a:r>
                      <a:r>
                        <a:rPr lang="en-GB" sz="2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49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Clade IIb (2022 onwards)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 (range 1.5-3.5)</a:t>
                      </a:r>
                      <a:r>
                        <a:rPr lang="en-GB" sz="2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44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1.4-770</a:t>
                      </a:r>
                      <a:r>
                        <a:rPr lang="en-GB" sz="2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41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Chickenpox (VZV)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1.2-16.9</a:t>
                      </a:r>
                      <a:r>
                        <a:rPr lang="en-GB" sz="2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40573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6D3AAF-DF4C-4A41-8C24-BFCCFA11969E}"/>
              </a:ext>
            </a:extLst>
          </p:cNvPr>
          <p:cNvSpPr txBox="1"/>
          <p:nvPr/>
        </p:nvSpPr>
        <p:spPr>
          <a:xfrm>
            <a:off x="113119" y="5846544"/>
            <a:ext cx="6608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1. Beer &amp; Bhargavi Rao.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Neg Trop Med 2019.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2. Branda et al. J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Molec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Virol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2023.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3. Leung et al. Nature Rev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2021.</a:t>
            </a:r>
          </a:p>
        </p:txBody>
      </p:sp>
    </p:spTree>
    <p:extLst>
      <p:ext uri="{BB962C8B-B14F-4D97-AF65-F5344CB8AC3E}">
        <p14:creationId xmlns:p14="http://schemas.microsoft.com/office/powerpoint/2010/main" val="3914302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2346A-80DB-4F45-AEEA-D7E5F8FD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Secondary attack rate (SAR) of </a:t>
            </a:r>
            <a:r>
              <a:rPr lang="en-GB" dirty="0" err="1"/>
              <a:t>mpox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669CCE-EF19-4E8E-BDAC-BDB01FF281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957476"/>
              </p:ext>
            </p:extLst>
          </p:nvPr>
        </p:nvGraphicFramePr>
        <p:xfrm>
          <a:off x="1527142" y="1832029"/>
          <a:ext cx="8906236" cy="2072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453118">
                  <a:extLst>
                    <a:ext uri="{9D8B030D-6E8A-4147-A177-3AD203B41FA5}">
                      <a16:colId xmlns:a16="http://schemas.microsoft.com/office/drawing/2014/main" val="2173830258"/>
                    </a:ext>
                  </a:extLst>
                </a:gridCol>
                <a:gridCol w="4453118">
                  <a:extLst>
                    <a:ext uri="{9D8B030D-6E8A-4147-A177-3AD203B41FA5}">
                      <a16:colId xmlns:a16="http://schemas.microsoft.com/office/drawing/2014/main" val="925934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7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0-10%</a:t>
                      </a:r>
                      <a:r>
                        <a:rPr lang="en-GB" sz="2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49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52-85%</a:t>
                      </a:r>
                      <a:r>
                        <a:rPr lang="en-GB" sz="2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41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Chickenpox (VZV)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61-78%</a:t>
                      </a:r>
                      <a:r>
                        <a:rPr lang="en-GB" sz="2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40573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6D3AAF-DF4C-4A41-8C24-BFCCFA11969E}"/>
              </a:ext>
            </a:extLst>
          </p:cNvPr>
          <p:cNvSpPr txBox="1"/>
          <p:nvPr/>
        </p:nvSpPr>
        <p:spPr>
          <a:xfrm>
            <a:off x="113119" y="6101068"/>
            <a:ext cx="6608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Alakunle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et al. Frontiers Cell Infect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2. Leung et al. Nature Rev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2021.</a:t>
            </a:r>
          </a:p>
        </p:txBody>
      </p:sp>
    </p:spTree>
    <p:extLst>
      <p:ext uri="{BB962C8B-B14F-4D97-AF65-F5344CB8AC3E}">
        <p14:creationId xmlns:p14="http://schemas.microsoft.com/office/powerpoint/2010/main" val="3699326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 picture">
            <a:extLst>
              <a:ext uri="{FF2B5EF4-FFF2-40B4-BE49-F238E27FC236}">
                <a16:creationId xmlns:a16="http://schemas.microsoft.com/office/drawing/2014/main" id="{A35B699D-3E61-486B-A772-90AAEAD26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00" y="160299"/>
            <a:ext cx="6803068" cy="653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FAFC1-C0D3-463F-AA20-4FF0FAAD0CB8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Madewell et al. JAMA 2022.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F07226-62DE-4660-9FFF-ED12338BA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934" y="393406"/>
            <a:ext cx="4430598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Secondary attack rate for SARS-CoV-2 (household)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18AA3CA-189C-4807-B7AC-71E652991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34" y="2049465"/>
            <a:ext cx="4587652" cy="4351338"/>
          </a:xfrm>
        </p:spPr>
        <p:txBody>
          <a:bodyPr>
            <a:normAutofit/>
          </a:bodyPr>
          <a:lstStyle/>
          <a:p>
            <a:r>
              <a:rPr lang="en-GB" dirty="0"/>
              <a:t>Systematic review and meta-analysis.</a:t>
            </a:r>
          </a:p>
          <a:p>
            <a:r>
              <a:rPr lang="en-GB" dirty="0"/>
              <a:t>SAR 42.7% for Omicron, 36.4% for Alpha, 29.7% for Delta, and 22.5% for Beta.</a:t>
            </a:r>
          </a:p>
          <a:p>
            <a:r>
              <a:rPr lang="en-GB" dirty="0"/>
              <a:t>SAR lower when either index case or contacts were vaccinated. </a:t>
            </a:r>
          </a:p>
        </p:txBody>
      </p:sp>
    </p:spTree>
    <p:extLst>
      <p:ext uri="{BB962C8B-B14F-4D97-AF65-F5344CB8AC3E}">
        <p14:creationId xmlns:p14="http://schemas.microsoft.com/office/powerpoint/2010/main" val="1153404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4AE62-7B93-448B-938F-17DBE3B9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19" y="233150"/>
            <a:ext cx="4016604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Surface survival – vaccinia virus</a:t>
            </a:r>
          </a:p>
        </p:txBody>
      </p:sp>
      <p:pic>
        <p:nvPicPr>
          <p:cNvPr id="2050" name="Picture 2" descr="https://ars.els-cdn.com/content/image/1-s2.0-S2590053623001556-gr1_lrg.jpg">
            <a:extLst>
              <a:ext uri="{FF2B5EF4-FFF2-40B4-BE49-F238E27FC236}">
                <a16:creationId xmlns:a16="http://schemas.microsoft.com/office/drawing/2014/main" id="{1098AC91-48FE-4293-85A4-07186FF3E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435" y="479555"/>
            <a:ext cx="6986997" cy="540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1B5481-7744-4214-B79E-F70E2E800A82}"/>
              </a:ext>
            </a:extLst>
          </p:cNvPr>
          <p:cNvSpPr/>
          <p:nvPr/>
        </p:nvSpPr>
        <p:spPr>
          <a:xfrm>
            <a:off x="201105" y="1558713"/>
            <a:ext cx="42012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Persistence of vaccinia virus on surface of different materials or in different media at room temperature (RT), 4 °C and −20 °C.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7E429B-C370-489B-8E64-E6174B1540B3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Mei et al. Biosafety and Health 2024.</a:t>
            </a:r>
          </a:p>
        </p:txBody>
      </p:sp>
    </p:spTree>
    <p:extLst>
      <p:ext uri="{BB962C8B-B14F-4D97-AF65-F5344CB8AC3E}">
        <p14:creationId xmlns:p14="http://schemas.microsoft.com/office/powerpoint/2010/main" val="1480438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807BB-94A7-4F3B-8E10-FE3E002848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28" t="29612" r="32500" b="39070"/>
          <a:stretch/>
        </p:blipFill>
        <p:spPr>
          <a:xfrm>
            <a:off x="491272" y="855920"/>
            <a:ext cx="11209455" cy="5146159"/>
          </a:xfrm>
          <a:prstGeom prst="rect">
            <a:avLst/>
          </a:prstGeom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id="{B614E0FF-281E-4A30-BAAB-080E28512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8803"/>
            <a:ext cx="44358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Maillard &amp; Pascoe. Nature Rev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745EE7-92A8-4F3E-BFAF-2715D4CA1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11" y="-160255"/>
            <a:ext cx="12031744" cy="1325563"/>
          </a:xfrm>
        </p:spPr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Relative resistance of microbes to biocides</a:t>
            </a:r>
          </a:p>
        </p:txBody>
      </p:sp>
    </p:spTree>
    <p:extLst>
      <p:ext uri="{BB962C8B-B14F-4D97-AF65-F5344CB8AC3E}">
        <p14:creationId xmlns:p14="http://schemas.microsoft.com/office/powerpoint/2010/main" val="28402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3026-DB13-41F5-8974-CA0354FF0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86" y="188536"/>
            <a:ext cx="6448720" cy="1325563"/>
          </a:xfrm>
        </p:spPr>
        <p:txBody>
          <a:bodyPr/>
          <a:lstStyle/>
          <a:p>
            <a:r>
              <a:rPr lang="en-GB" dirty="0"/>
              <a:t>Environmental contamination</a:t>
            </a:r>
          </a:p>
        </p:txBody>
      </p:sp>
      <p:pic>
        <p:nvPicPr>
          <p:cNvPr id="1026" name="Picture 2" descr="An external file that holds a picture, illustration, etc.&#10;Object name is 2200477-f1.jpg">
            <a:extLst>
              <a:ext uri="{FF2B5EF4-FFF2-40B4-BE49-F238E27FC236}">
                <a16:creationId xmlns:a16="http://schemas.microsoft.com/office/drawing/2014/main" id="{F528FB97-3159-4721-88ED-40FBE69FF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119" y="0"/>
            <a:ext cx="5337847" cy="624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4ACA5B4-024F-485F-91A2-CAA4A25C3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86" y="1634685"/>
            <a:ext cx="4587652" cy="4351338"/>
          </a:xfrm>
        </p:spPr>
        <p:txBody>
          <a:bodyPr>
            <a:normAutofit/>
          </a:bodyPr>
          <a:lstStyle/>
          <a:p>
            <a:r>
              <a:rPr lang="en-GB" sz="2400" dirty="0"/>
              <a:t>Environmental contamination of 2 hospital rooms occupied by patients with </a:t>
            </a:r>
            <a:r>
              <a:rPr lang="en-GB" sz="2400" dirty="0" err="1"/>
              <a:t>mpox</a:t>
            </a:r>
            <a:r>
              <a:rPr lang="en-GB" sz="2400" dirty="0"/>
              <a:t>.</a:t>
            </a:r>
          </a:p>
          <a:p>
            <a:r>
              <a:rPr lang="en-GB" sz="2400" dirty="0"/>
              <a:t>MPXV DNA detected on 36 different surfaces.</a:t>
            </a:r>
          </a:p>
          <a:p>
            <a:r>
              <a:rPr lang="en-GB" sz="2400" dirty="0"/>
              <a:t>MPXV cultured from 3 surfaces. </a:t>
            </a:r>
          </a:p>
          <a:p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430137-8366-4421-B603-A52F006311FA}"/>
              </a:ext>
            </a:extLst>
          </p:cNvPr>
          <p:cNvSpPr/>
          <p:nvPr/>
        </p:nvSpPr>
        <p:spPr>
          <a:xfrm>
            <a:off x="3346515" y="6174419"/>
            <a:ext cx="8964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 map of the (A) anteroom (B) bathroom and (C) room of a hospitalised patient infected with monkeypox virus, with various sampled-surface locations and measured monkeypox virus contamination levels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4C5418-1E40-471B-B9D7-17C9D35C8EED}"/>
              </a:ext>
            </a:extLst>
          </p:cNvPr>
          <p:cNvSpPr/>
          <p:nvPr/>
        </p:nvSpPr>
        <p:spPr>
          <a:xfrm>
            <a:off x="0" y="6436029"/>
            <a:ext cx="3147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Nörz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Eurosurveill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2022.</a:t>
            </a:r>
          </a:p>
        </p:txBody>
      </p:sp>
    </p:spTree>
    <p:extLst>
      <p:ext uri="{BB962C8B-B14F-4D97-AF65-F5344CB8AC3E}">
        <p14:creationId xmlns:p14="http://schemas.microsoft.com/office/powerpoint/2010/main" val="355261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3026-DB13-41F5-8974-CA0354FF0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86" y="188536"/>
            <a:ext cx="6448720" cy="1325563"/>
          </a:xfrm>
        </p:spPr>
        <p:txBody>
          <a:bodyPr/>
          <a:lstStyle/>
          <a:p>
            <a:r>
              <a:rPr lang="en-GB" dirty="0"/>
              <a:t>Environmental contamination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4ACA5B4-024F-485F-91A2-CAA4A25C3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86" y="1634685"/>
            <a:ext cx="4587652" cy="4351338"/>
          </a:xfrm>
        </p:spPr>
        <p:txBody>
          <a:bodyPr>
            <a:normAutofit/>
          </a:bodyPr>
          <a:lstStyle/>
          <a:p>
            <a:r>
              <a:rPr lang="en-GB" sz="2000" dirty="0"/>
              <a:t>Surface samples from 5 patient rooms.</a:t>
            </a:r>
          </a:p>
          <a:p>
            <a:r>
              <a:rPr lang="en-GB" sz="2000" dirty="0"/>
              <a:t>Samples of PPE in doffing areas of 3 rooms.</a:t>
            </a:r>
          </a:p>
          <a:p>
            <a:r>
              <a:rPr lang="en-GB" sz="2000" dirty="0"/>
              <a:t>Air samples during bed changes in 5 patient rooms. </a:t>
            </a:r>
          </a:p>
          <a:p>
            <a:r>
              <a:rPr lang="en-GB" sz="2000" dirty="0"/>
              <a:t>56 (93%) of 60 samples positive for MPXV DNA.</a:t>
            </a:r>
          </a:p>
          <a:p>
            <a:r>
              <a:rPr lang="en-GB" sz="2000" dirty="0"/>
              <a:t>Virus cultured from 2/4 samples tested (including air samples)</a:t>
            </a:r>
          </a:p>
          <a:p>
            <a:endParaRPr lang="en-GB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4C5418-1E40-471B-B9D7-17C9D35C8EED}"/>
              </a:ext>
            </a:extLst>
          </p:cNvPr>
          <p:cNvSpPr/>
          <p:nvPr/>
        </p:nvSpPr>
        <p:spPr>
          <a:xfrm>
            <a:off x="0" y="6436029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Gould et al. Lancet Microbe 2022.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5C06E2-CF05-419A-BFF5-48808E59EF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046" t="18007" r="22913" b="35395"/>
          <a:stretch/>
        </p:blipFill>
        <p:spPr>
          <a:xfrm>
            <a:off x="6181688" y="127320"/>
            <a:ext cx="5130476" cy="583634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19EC6E6-295D-4C3F-843B-F17A5C032CCA}"/>
              </a:ext>
            </a:extLst>
          </p:cNvPr>
          <p:cNvSpPr/>
          <p:nvPr/>
        </p:nvSpPr>
        <p:spPr>
          <a:xfrm>
            <a:off x="6974686" y="5986023"/>
            <a:ext cx="3544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Sampling of PPE and PPE doffing areas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775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4940-483D-4526-BDDE-B796E7825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13521-78B5-4CE6-8FD0-01739EC37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Viral swabs should be collected from vesicles by rubbing the swab over the lesion.</a:t>
            </a:r>
          </a:p>
          <a:p>
            <a:pPr lvl="1"/>
            <a:r>
              <a:rPr lang="en-GB" dirty="0"/>
              <a:t>Throat swabs should be taken if </a:t>
            </a:r>
            <a:r>
              <a:rPr lang="en-GB" dirty="0" err="1"/>
              <a:t>phrangeal</a:t>
            </a:r>
            <a:r>
              <a:rPr lang="en-GB" dirty="0"/>
              <a:t> lesions are present.</a:t>
            </a:r>
          </a:p>
          <a:p>
            <a:r>
              <a:rPr lang="en-GB" dirty="0"/>
              <a:t>Throat swabs can be taken from patients who are contacts or probable cases with systemic symptoms but without a rash or lesions to sample.</a:t>
            </a:r>
          </a:p>
          <a:p>
            <a:pPr lvl="1"/>
            <a:r>
              <a:rPr lang="en-GB" dirty="0"/>
              <a:t>A negative throat swab doesn’t rule out </a:t>
            </a:r>
            <a:r>
              <a:rPr lang="en-GB" dirty="0" err="1"/>
              <a:t>mpx</a:t>
            </a:r>
            <a:r>
              <a:rPr lang="en-GB" dirty="0"/>
              <a:t>!</a:t>
            </a:r>
          </a:p>
          <a:p>
            <a:r>
              <a:rPr lang="en-GB" dirty="0"/>
              <a:t>Lab testing via PCR, either locally or at UKHSA.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65E6BD-A3CE-4738-9578-C8E657076F0E}"/>
              </a:ext>
            </a:extLst>
          </p:cNvPr>
          <p:cNvSpPr txBox="1"/>
          <p:nvPr/>
        </p:nvSpPr>
        <p:spPr>
          <a:xfrm>
            <a:off x="113120" y="6400803"/>
            <a:ext cx="443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UKHSA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973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A8F9-1081-43B4-B0F7-1A4EBF842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IPC precautions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2864B-71CF-4FE9-8519-4A9A62449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52247"/>
            <a:ext cx="4940431" cy="4351338"/>
          </a:xfrm>
        </p:spPr>
        <p:txBody>
          <a:bodyPr>
            <a:normAutofit/>
          </a:bodyPr>
          <a:lstStyle/>
          <a:p>
            <a:r>
              <a:rPr lang="en-GB" sz="2400" b="1" dirty="0"/>
              <a:t>Depends on the clade / origin of the case</a:t>
            </a:r>
          </a:p>
          <a:p>
            <a:r>
              <a:rPr lang="en-GB" sz="2400" dirty="0"/>
              <a:t>HCID </a:t>
            </a:r>
            <a:r>
              <a:rPr lang="en-GB" sz="2400" dirty="0" err="1"/>
              <a:t>mpox</a:t>
            </a:r>
            <a:r>
              <a:rPr lang="en-GB" sz="2400" dirty="0"/>
              <a:t> = Clade I (or cases imported from Africa)</a:t>
            </a:r>
          </a:p>
          <a:p>
            <a:r>
              <a:rPr lang="en-GB" sz="2400" dirty="0"/>
              <a:t>Non-HCID </a:t>
            </a:r>
            <a:r>
              <a:rPr lang="en-GB" sz="2400" dirty="0" err="1"/>
              <a:t>mpox</a:t>
            </a:r>
            <a:r>
              <a:rPr lang="en-GB" sz="2400" dirty="0"/>
              <a:t> = Clade II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AA4683-E39E-47F8-9488-4EB1F3F29D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13" t="15257" r="41392" b="16563"/>
          <a:stretch/>
        </p:blipFill>
        <p:spPr>
          <a:xfrm>
            <a:off x="5463721" y="775632"/>
            <a:ext cx="6344923" cy="55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84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7F3C-E5C6-4196-B2A1-E492BE5E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definitions – HCID </a:t>
            </a:r>
            <a:r>
              <a:rPr lang="en-GB" dirty="0" err="1"/>
              <a:t>mpox</a:t>
            </a:r>
            <a:r>
              <a:rPr lang="en-GB" dirty="0"/>
              <a:t> (Clade 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09438-66F2-47D1-9C0B-632FCB748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Patients with confirmed or clinically suspected </a:t>
            </a:r>
            <a:r>
              <a:rPr lang="en-GB" dirty="0" err="1"/>
              <a:t>mpox</a:t>
            </a:r>
            <a:r>
              <a:rPr lang="en-GB" dirty="0"/>
              <a:t> but clade not yet known should be managed as a HCID </a:t>
            </a:r>
            <a:r>
              <a:rPr lang="en-GB" dirty="0" err="1"/>
              <a:t>mpox</a:t>
            </a:r>
            <a:r>
              <a:rPr lang="en-GB" dirty="0"/>
              <a:t> case whilst further information is pending, if either (or both):</a:t>
            </a:r>
          </a:p>
          <a:p>
            <a:pPr lvl="1"/>
            <a:r>
              <a:rPr lang="en-GB" dirty="0"/>
              <a:t>there is a travel history to the Democratic Republic of the Congo (DRC) or specified countries where there may be a risk of Clade I exposure, or a link to a suspected case from those countries*, within 21 days of symptom onset</a:t>
            </a:r>
          </a:p>
          <a:p>
            <a:pPr lvl="1"/>
            <a:r>
              <a:rPr lang="en-GB" dirty="0"/>
              <a:t>there is an epidemiological link to a case of Clade I </a:t>
            </a:r>
            <a:r>
              <a:rPr lang="en-GB" dirty="0" err="1"/>
              <a:t>mpox</a:t>
            </a:r>
            <a:r>
              <a:rPr lang="en-GB" dirty="0"/>
              <a:t> within 21 days of symptom onset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FCA6495-C453-43C4-8644-9C1DD3634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13" y="5215257"/>
            <a:ext cx="12192000" cy="136439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0" tIns="126960" rIns="91440" bIns="126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endParaRPr lang="en-US" altLang="en-US" dirty="0"/>
          </a:p>
          <a:p>
            <a:pPr lvl="0"/>
            <a:r>
              <a:rPr lang="en-US" altLang="en-US" dirty="0"/>
              <a:t>* DRC, Republic of the Congo, Central African Republic, Burundi, Rwanda, Uganda, Kenya, Cameroon, Gabon, Angola, South Sudan, Tanzania, Zambia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D95D0-A8EE-4E98-AD14-1BED4FA7020C}"/>
              </a:ext>
            </a:extLst>
          </p:cNvPr>
          <p:cNvSpPr/>
          <p:nvPr/>
        </p:nvSpPr>
        <p:spPr>
          <a:xfrm>
            <a:off x="106838" y="6415595"/>
            <a:ext cx="9310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UKHSA – operational </a:t>
            </a:r>
            <a:r>
              <a:rPr lang="en-GB" i="0" dirty="0" err="1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mpox</a:t>
            </a:r>
            <a:r>
              <a:rPr lang="en-GB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HCID definition</a:t>
            </a:r>
            <a:endParaRPr lang="en-GB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500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7F3C-E5C6-4196-B2A1-E492BE5E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Case definitions – non-HCID </a:t>
            </a:r>
            <a:r>
              <a:rPr lang="en-GB" sz="4000" dirty="0" err="1"/>
              <a:t>mpox</a:t>
            </a:r>
            <a:r>
              <a:rPr lang="en-GB" sz="4000" dirty="0"/>
              <a:t> (Clade II)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D95D0-A8EE-4E98-AD14-1BED4FA7020C}"/>
              </a:ext>
            </a:extLst>
          </p:cNvPr>
          <p:cNvSpPr/>
          <p:nvPr/>
        </p:nvSpPr>
        <p:spPr>
          <a:xfrm>
            <a:off x="106838" y="6415595"/>
            <a:ext cx="9310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UKHSA – </a:t>
            </a:r>
            <a:r>
              <a:rPr lang="en-GB" i="0" dirty="0" err="1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mpox</a:t>
            </a:r>
            <a:r>
              <a:rPr lang="en-GB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case definitions</a:t>
            </a:r>
            <a:endParaRPr lang="en-GB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A639D98-C772-43F5-8BE7-094A9893D5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434429"/>
              </p:ext>
            </p:extLst>
          </p:nvPr>
        </p:nvGraphicFramePr>
        <p:xfrm>
          <a:off x="838200" y="1690688"/>
          <a:ext cx="10349844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4922">
                  <a:extLst>
                    <a:ext uri="{9D8B030D-6E8A-4147-A177-3AD203B41FA5}">
                      <a16:colId xmlns:a16="http://schemas.microsoft.com/office/drawing/2014/main" val="1802620878"/>
                    </a:ext>
                  </a:extLst>
                </a:gridCol>
                <a:gridCol w="5174922">
                  <a:extLst>
                    <a:ext uri="{9D8B030D-6E8A-4147-A177-3AD203B41FA5}">
                      <a16:colId xmlns:a16="http://schemas.microsoft.com/office/drawing/2014/main" val="1928640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Possible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Probable case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57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possible case is defined as anyone who fits one or more of the following criteria: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febrile prodrome† compatible with </a:t>
                      </a:r>
                      <a:r>
                        <a:rPr lang="en-GB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mpox</a:t>
                      </a: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infection, where there is known prior contact with a confirmed case in the 21 days before symptom onset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illness where the clinician has a suspicion of </a:t>
                      </a:r>
                      <a:r>
                        <a:rPr lang="en-GB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mpox</a:t>
                      </a: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such as unexplained lesions, including but not limited to: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genital, </a:t>
                      </a:r>
                      <a:r>
                        <a:rPr lang="en-GB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</a:t>
                      </a: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-genital or oral lesion(s) – for example, ulcers, nodules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proctitis – for example anorectal pain, bleeding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probable case is defined as anyone with an unexplained rash or lesion(s) on any part of their body (including genital/perianal, oral), or proctitis (for example anorectal pain, bleeding) and who: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 an epidemiological link to a confirmed, probable or highly probable case of </a:t>
                      </a:r>
                      <a:r>
                        <a:rPr lang="en-GB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mpox</a:t>
                      </a: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the 21 days before symptom onset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identifies as a gay, bisexual or other man who has sex with men (GBMSM)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 had one or more new sexual partners in the 21 days before symptom onset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85169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2D666CA3-A554-484F-846A-E32CEB6BF2D0}"/>
              </a:ext>
            </a:extLst>
          </p:cNvPr>
          <p:cNvSpPr/>
          <p:nvPr/>
        </p:nvSpPr>
        <p:spPr>
          <a:xfrm>
            <a:off x="766194" y="5719128"/>
            <a:ext cx="10515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aseline="30000" dirty="0">
                <a:solidFill>
                  <a:srgbClr val="0B0C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GB" sz="1600" dirty="0">
                <a:solidFill>
                  <a:srgbClr val="0B0C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Febrile prodrome consists of fever ≥ 38°C, chills, headache, exhaustion, muscle aches (myalgia), joint pain (arthralgia), backache, and swollen lymph nodes (lymphadenopathy)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847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9157-DBD7-43D3-B931-8B01B2F1A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Core IPC precautions – all </a:t>
            </a:r>
            <a:r>
              <a:rPr lang="en-GB" dirty="0" err="1"/>
              <a:t>mpx</a:t>
            </a:r>
            <a:r>
              <a:rPr lang="en-GB" dirty="0"/>
              <a:t> clades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A7CA9-C4CA-4C25-83AC-A2219C06F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GB" dirty="0"/>
              <a:t>Hand hygiene using soap and water (if soiled) or alcohol-based hand hygiene products</a:t>
            </a:r>
          </a:p>
          <a:p>
            <a:r>
              <a:rPr lang="en-GB" dirty="0"/>
              <a:t>Environmental hygiene </a:t>
            </a:r>
          </a:p>
          <a:p>
            <a:pPr lvl="1"/>
            <a:r>
              <a:rPr lang="en-GB" dirty="0"/>
              <a:t>Cleaning and disinfection required</a:t>
            </a:r>
          </a:p>
          <a:p>
            <a:pPr lvl="1"/>
            <a:r>
              <a:rPr lang="en-GB" dirty="0"/>
              <a:t>Since MPXV is an enveloped virus, the usual hospital disinfectants (e.g. quaternary ammonium compounds, chlorine, peracetic acid, hydrogen peroxide etc) will be effective</a:t>
            </a:r>
          </a:p>
          <a:p>
            <a:r>
              <a:rPr lang="en-GB" dirty="0"/>
              <a:t>Contact tracing may (or may not) be required</a:t>
            </a:r>
          </a:p>
          <a:p>
            <a:r>
              <a:rPr lang="en-GB" dirty="0"/>
              <a:t>Airborne isolation room (confirmed cases)</a:t>
            </a:r>
          </a:p>
          <a:p>
            <a:r>
              <a:rPr lang="en-GB" dirty="0"/>
              <a:t>Waste: usual </a:t>
            </a:r>
            <a:r>
              <a:rPr lang="en-GB" dirty="0" err="1"/>
              <a:t>wastesteam</a:t>
            </a:r>
            <a:r>
              <a:rPr lang="en-GB" dirty="0"/>
              <a:t> for TBPs (i.e. Category B)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8120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A8F9-1081-43B4-B0F7-1A4EBF842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IPC precautions – non-HCID </a:t>
            </a:r>
            <a:r>
              <a:rPr lang="en-GB" sz="4000" dirty="0" err="1"/>
              <a:t>mpox</a:t>
            </a:r>
            <a:r>
              <a:rPr lang="en-GB" sz="4000" dirty="0"/>
              <a:t> (Clade 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2864B-71CF-4FE9-8519-4A9A62449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2821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Transmission-based precautions (TBP) (see </a:t>
            </a:r>
            <a:r>
              <a:rPr lang="en-GB" dirty="0">
                <a:hlinkClick r:id="rId2"/>
              </a:rPr>
              <a:t>NICPM</a:t>
            </a:r>
            <a:r>
              <a:rPr lang="en-GB" dirty="0"/>
              <a:t>)</a:t>
            </a:r>
          </a:p>
          <a:p>
            <a:r>
              <a:rPr lang="en-GB" dirty="0"/>
              <a:t>PPE (possible / probable):</a:t>
            </a:r>
          </a:p>
          <a:p>
            <a:pPr lvl="1"/>
            <a:r>
              <a:rPr lang="en-GB" dirty="0"/>
              <a:t>FRSM (</a:t>
            </a:r>
            <a:r>
              <a:rPr lang="en-GB" i="1" dirty="0"/>
              <a:t>upgrade to FFP3 respirator?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Gloves / apron</a:t>
            </a:r>
          </a:p>
          <a:p>
            <a:pPr lvl="1"/>
            <a:r>
              <a:rPr lang="en-GB" dirty="0"/>
              <a:t>Eye protection (if splash or droplet risk)</a:t>
            </a:r>
          </a:p>
          <a:p>
            <a:r>
              <a:rPr lang="en-GB" dirty="0"/>
              <a:t>PPE (confirmed / highly probable):</a:t>
            </a:r>
          </a:p>
          <a:p>
            <a:pPr lvl="1"/>
            <a:r>
              <a:rPr lang="en-GB" dirty="0"/>
              <a:t>FFP3 respirator </a:t>
            </a:r>
          </a:p>
          <a:p>
            <a:pPr lvl="1"/>
            <a:r>
              <a:rPr lang="en-GB" dirty="0"/>
              <a:t>Gloves / gown</a:t>
            </a:r>
          </a:p>
          <a:p>
            <a:pPr lvl="1"/>
            <a:r>
              <a:rPr lang="en-GB" dirty="0"/>
              <a:t>Eye protection</a:t>
            </a:r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822DAF-8627-4F45-9FAD-3D6761D3D5EE}"/>
              </a:ext>
            </a:extLst>
          </p:cNvPr>
          <p:cNvSpPr/>
          <p:nvPr/>
        </p:nvSpPr>
        <p:spPr>
          <a:xfrm>
            <a:off x="106838" y="6415595"/>
            <a:ext cx="9310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Principles for control of non-HCID </a:t>
            </a:r>
            <a:r>
              <a:rPr lang="en-GB" i="0" dirty="0" err="1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mpox</a:t>
            </a:r>
            <a:r>
              <a:rPr lang="en-GB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in the UK: 4 nations consensus statement</a:t>
            </a:r>
            <a:endParaRPr lang="en-GB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082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8ED62-AF3E-415D-8492-E5D7A6289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271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IPC precautions – HCID </a:t>
            </a:r>
            <a:r>
              <a:rPr lang="en-GB" dirty="0" err="1"/>
              <a:t>mpox</a:t>
            </a:r>
            <a:r>
              <a:rPr lang="en-GB" dirty="0"/>
              <a:t> (Clade I)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5B45B-4C11-4184-90B5-83D817157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974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HCID PPE for suspected and confirmed HCID </a:t>
            </a:r>
            <a:r>
              <a:rPr lang="en-GB" dirty="0" err="1"/>
              <a:t>mpox</a:t>
            </a:r>
            <a:r>
              <a:rPr lang="en-GB" dirty="0"/>
              <a:t>*</a:t>
            </a:r>
          </a:p>
          <a:p>
            <a:pPr lvl="1" fontAlgn="base"/>
            <a:r>
              <a:rPr lang="en-GB" dirty="0"/>
              <a:t>filtering face piece 3 (FFP3) respirator</a:t>
            </a:r>
          </a:p>
          <a:p>
            <a:pPr lvl="1" fontAlgn="base"/>
            <a:r>
              <a:rPr lang="en-GB" dirty="0"/>
              <a:t>hood</a:t>
            </a:r>
          </a:p>
          <a:p>
            <a:pPr lvl="1" fontAlgn="base"/>
            <a:r>
              <a:rPr lang="en-GB" dirty="0"/>
              <a:t>longer-length visor</a:t>
            </a:r>
          </a:p>
          <a:p>
            <a:pPr lvl="1" fontAlgn="base"/>
            <a:r>
              <a:rPr lang="en-GB" dirty="0"/>
              <a:t>long rear-fastening fluid-resistant surgical gown tied to the side</a:t>
            </a:r>
          </a:p>
          <a:p>
            <a:pPr lvl="1" fontAlgn="base"/>
            <a:r>
              <a:rPr lang="en-GB" dirty="0"/>
              <a:t>medium thickness apron</a:t>
            </a:r>
          </a:p>
          <a:p>
            <a:pPr lvl="1" fontAlgn="base"/>
            <a:r>
              <a:rPr lang="en-GB" dirty="0"/>
              <a:t>inner / middle / outer gloves</a:t>
            </a:r>
          </a:p>
          <a:p>
            <a:pPr lvl="1" fontAlgn="base"/>
            <a:r>
              <a:rPr lang="en-GB" dirty="0"/>
              <a:t>wellington boots</a:t>
            </a:r>
          </a:p>
          <a:p>
            <a:pPr lvl="1" fontAlgn="base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E72F01-398B-4570-9D9B-4067FFB67CE1}"/>
              </a:ext>
            </a:extLst>
          </p:cNvPr>
          <p:cNvSpPr/>
          <p:nvPr/>
        </p:nvSpPr>
        <p:spPr>
          <a:xfrm>
            <a:off x="106838" y="6415595"/>
            <a:ext cx="9310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NICPM: </a:t>
            </a:r>
            <a:r>
              <a:rPr lang="en-GB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HCID addendum</a:t>
            </a:r>
            <a:endParaRPr lang="en-GB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D8379F-A574-4B36-87AA-51569849E3D0}"/>
              </a:ext>
            </a:extLst>
          </p:cNvPr>
          <p:cNvSpPr txBox="1"/>
          <p:nvPr/>
        </p:nvSpPr>
        <p:spPr>
          <a:xfrm>
            <a:off x="3223093" y="6413125"/>
            <a:ext cx="896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* Judgement required based on case definition and presentation for suspected cases! </a:t>
            </a:r>
          </a:p>
        </p:txBody>
      </p:sp>
    </p:spTree>
    <p:extLst>
      <p:ext uri="{BB962C8B-B14F-4D97-AF65-F5344CB8AC3E}">
        <p14:creationId xmlns:p14="http://schemas.microsoft.com/office/powerpoint/2010/main" val="3633830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3" y="6413697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2873" y="4873542"/>
            <a:ext cx="9539549" cy="1816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NHS Foundation Trust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Honorary Senior Lecture in HCAI &amp; AMR, Imperial College London</a:t>
            </a:r>
          </a:p>
          <a:p>
            <a:pPr marL="357708" indent="-357708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867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3"/>
              </a:rPr>
              <a:t>j.otter@imperial.ac.uk</a:t>
            </a:r>
            <a:r>
              <a:rPr lang="en-GB" sz="1867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AutoShape 4" descr="Aerial View of Large Teams Playing Tug O' War">
            <a:extLst>
              <a:ext uri="{FF2B5EF4-FFF2-40B4-BE49-F238E27FC236}">
                <a16:creationId xmlns:a16="http://schemas.microsoft.com/office/drawing/2014/main" id="{DFBB8EE6-240F-4761-BC83-13A31FA42F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B72F4-29CC-4AAA-9E1B-6C216A4B8EB7}"/>
              </a:ext>
            </a:extLst>
          </p:cNvPr>
          <p:cNvSpPr/>
          <p:nvPr/>
        </p:nvSpPr>
        <p:spPr>
          <a:xfrm>
            <a:off x="0" y="160263"/>
            <a:ext cx="120418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Mpox</a:t>
            </a:r>
            <a:r>
              <a:rPr lang="en-GB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situation update and IPC implications</a:t>
            </a:r>
            <a:endParaRPr lang="en-GB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Mpox Virus | Colorized transmission electron micrograph of m… | Flickr">
            <a:extLst>
              <a:ext uri="{FF2B5EF4-FFF2-40B4-BE49-F238E27FC236}">
                <a16:creationId xmlns:a16="http://schemas.microsoft.com/office/drawing/2014/main" id="{26EA4389-6190-4B47-A546-B3A2EC1B8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03" y="1071473"/>
            <a:ext cx="4840832" cy="3550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X Symbol&quot; Images – Browse 473 Stock Photos, Vectors, and Video | Adobe Stock">
            <a:extLst>
              <a:ext uri="{FF2B5EF4-FFF2-40B4-BE49-F238E27FC236}">
                <a16:creationId xmlns:a16="http://schemas.microsoft.com/office/drawing/2014/main" id="{BEAF1F94-F8C5-4D40-9496-1347B7F77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8"/>
          <a:stretch/>
        </p:blipFill>
        <p:spPr bwMode="auto">
          <a:xfrm>
            <a:off x="359985" y="6039747"/>
            <a:ext cx="280144" cy="36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chool of Improvement – Medical Education">
            <a:extLst>
              <a:ext uri="{FF2B5EF4-FFF2-40B4-BE49-F238E27FC236}">
                <a16:creationId xmlns:a16="http://schemas.microsoft.com/office/drawing/2014/main" id="{3B0F212C-FB3F-4DAE-B104-C08F8A4BE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576" y="5599999"/>
            <a:ext cx="2813551" cy="98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ile:Logo for Imperial College London ...">
            <a:extLst>
              <a:ext uri="{FF2B5EF4-FFF2-40B4-BE49-F238E27FC236}">
                <a16:creationId xmlns:a16="http://schemas.microsoft.com/office/drawing/2014/main" id="{3295DE2E-BB5B-4D16-BF67-F0595F441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576" y="4889561"/>
            <a:ext cx="2813551" cy="7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21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4453</TotalTime>
  <Words>1928</Words>
  <Application>Microsoft Office PowerPoint</Application>
  <PresentationFormat>Widescreen</PresentationFormat>
  <Paragraphs>207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Microbiology / history</vt:lpstr>
      <vt:lpstr>Clinical features of mpox</vt:lpstr>
      <vt:lpstr>Clades</vt:lpstr>
      <vt:lpstr>2022 outbreak of Clade IIb Mpx</vt:lpstr>
      <vt:lpstr>Clade Ib outbreak</vt:lpstr>
      <vt:lpstr>Clade Ib outbreak in DRC</vt:lpstr>
      <vt:lpstr>Clade Ib outbreak in DRC</vt:lpstr>
      <vt:lpstr>Case fatality rate</vt:lpstr>
      <vt:lpstr>Age and CFR in Clade I mpx</vt:lpstr>
      <vt:lpstr>Treatment</vt:lpstr>
      <vt:lpstr>Vaccination</vt:lpstr>
      <vt:lpstr>Transmission routes</vt:lpstr>
      <vt:lpstr>Transmission routes</vt:lpstr>
      <vt:lpstr>Measuring ‘transmissibility’</vt:lpstr>
      <vt:lpstr>R0 of mpox</vt:lpstr>
      <vt:lpstr>Secondary attack rate (SAR) of mpox</vt:lpstr>
      <vt:lpstr>Secondary attack rate for SARS-CoV-2 (household)</vt:lpstr>
      <vt:lpstr>Surface survival – vaccinia virus</vt:lpstr>
      <vt:lpstr>Relative resistance of microbes to biocides</vt:lpstr>
      <vt:lpstr>Environmental contamination</vt:lpstr>
      <vt:lpstr>Environmental contamination</vt:lpstr>
      <vt:lpstr>Testing</vt:lpstr>
      <vt:lpstr>IPC precautions</vt:lpstr>
      <vt:lpstr>Case definitions – HCID mpox (Clade I)</vt:lpstr>
      <vt:lpstr>Case definitions – non-HCID mpox (Clade II)</vt:lpstr>
      <vt:lpstr>Core IPC precautions – all mpx clades</vt:lpstr>
      <vt:lpstr>IPC precautions – non-HCID mpox (Clade II)</vt:lpstr>
      <vt:lpstr>IPC precautions – HCID mpox (Clade I)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Mpox</dc:title>
  <dc:creator>Otter Jon</dc:creator>
  <cp:lastModifiedBy>Otter Jon</cp:lastModifiedBy>
  <cp:revision>53</cp:revision>
  <dcterms:created xsi:type="dcterms:W3CDTF">2024-08-20T08:10:43Z</dcterms:created>
  <dcterms:modified xsi:type="dcterms:W3CDTF">2024-08-28T11:57:05Z</dcterms:modified>
</cp:coreProperties>
</file>