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tags/tag1.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3.xml" ContentType="application/vnd.openxmlformats-officedocument.drawingml.char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xml" ContentType="application/vnd.openxmlformats-officedocument.presentationml.tags+xml"/>
  <Override PartName="/ppt/notesSlides/notesSlide2.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tags/tag6.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charts/chart7.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rts/chart8.xml" ContentType="application/vnd.openxmlformats-officedocument.drawingml.chart+xml"/>
  <Override PartName="/ppt/notesSlides/notesSlide1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rts/chart9.xml" ContentType="application/vnd.openxmlformats-officedocument.drawingml.chart+xml"/>
  <Override PartName="/ppt/notesSlides/notesSlide12.xml" ContentType="application/vnd.openxmlformats-officedocument.presentationml.notesSlide+xml"/>
  <Override PartName="/ppt/charts/chart1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9" r:id="rId2"/>
    <p:sldId id="606" r:id="rId3"/>
    <p:sldId id="607" r:id="rId4"/>
    <p:sldId id="556" r:id="rId5"/>
    <p:sldId id="560" r:id="rId6"/>
    <p:sldId id="557" r:id="rId7"/>
    <p:sldId id="517" r:id="rId8"/>
    <p:sldId id="550" r:id="rId9"/>
    <p:sldId id="561" r:id="rId10"/>
    <p:sldId id="562" r:id="rId11"/>
    <p:sldId id="505" r:id="rId12"/>
    <p:sldId id="563" r:id="rId13"/>
    <p:sldId id="542" r:id="rId14"/>
    <p:sldId id="541" r:id="rId15"/>
    <p:sldId id="611" r:id="rId16"/>
    <p:sldId id="549" r:id="rId17"/>
    <p:sldId id="608" r:id="rId18"/>
    <p:sldId id="613" r:id="rId19"/>
    <p:sldId id="529" r:id="rId20"/>
    <p:sldId id="565" r:id="rId21"/>
    <p:sldId id="566" r:id="rId22"/>
    <p:sldId id="564" r:id="rId23"/>
    <p:sldId id="612" r:id="rId24"/>
    <p:sldId id="614" r:id="rId25"/>
    <p:sldId id="610" r:id="rId26"/>
    <p:sldId id="520" r:id="rId27"/>
    <p:sldId id="578" r:id="rId28"/>
    <p:sldId id="602" r:id="rId29"/>
    <p:sldId id="579" r:id="rId30"/>
    <p:sldId id="567" r:id="rId31"/>
    <p:sldId id="574" r:id="rId32"/>
    <p:sldId id="568" r:id="rId33"/>
    <p:sldId id="586" r:id="rId34"/>
    <p:sldId id="494" r:id="rId35"/>
    <p:sldId id="576" r:id="rId36"/>
    <p:sldId id="531" r:id="rId37"/>
    <p:sldId id="577" r:id="rId38"/>
    <p:sldId id="430" r:id="rId39"/>
    <p:sldId id="528" r:id="rId40"/>
    <p:sldId id="527" r:id="rId41"/>
    <p:sldId id="580" r:id="rId42"/>
    <p:sldId id="544" r:id="rId43"/>
    <p:sldId id="525" r:id="rId44"/>
    <p:sldId id="584" r:id="rId45"/>
    <p:sldId id="581" r:id="rId46"/>
    <p:sldId id="554" r:id="rId47"/>
    <p:sldId id="545" r:id="rId48"/>
    <p:sldId id="546" r:id="rId49"/>
    <p:sldId id="547" r:id="rId50"/>
    <p:sldId id="603" r:id="rId51"/>
    <p:sldId id="532" r:id="rId52"/>
    <p:sldId id="604" r:id="rId5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varScale="1">
        <p:scale>
          <a:sx n="74" d="100"/>
          <a:sy n="74" d="100"/>
        </p:scale>
        <p:origin x="988" y="52"/>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3" d="100"/>
          <a:sy n="53" d="100"/>
        </p:scale>
        <p:origin x="-282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oj070\AppData\Local\Microsoft\Windows\Temporary%20Internet%20Files\Content.Outlook\EAIOSMDQ\GES%20and%20KP%20OB%20epi%20curves_%2004%2011%202015.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irone\root\home02\oj070\Document\CPE\NDM%20outbreak%20report\WGS%20tree%20analysis\160704%20Number%20of%20CPE%20inpatients_simpllified.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irone\root\home02\oj070\Document\CPE\NDM%20outbreak%20report\Cost\160830%20Cost%20calculator%20NDM%20outbreak_no%20pt%20identifiers.xlsx"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1" Type="http://schemas.openxmlformats.org/officeDocument/2006/relationships/oleObject" Target="file:///\\dirone\root\home02\oj070\Document\CIDR\CRO%20screening%20charity\Database\150720%20CRE%20database%20summary.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jotter\Documents\Presentations\Images\Hou%202014%20AMR%20stewardship.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otter\Documents\Presentations\Images\Saidel-ode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jotter\Documents\Presentations\Images\Lin%202014%20CHG%20KPC.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manualLayout>
          <c:layoutTarget val="inner"/>
          <c:xMode val="edge"/>
          <c:yMode val="edge"/>
          <c:x val="7.7061546219543545E-2"/>
          <c:y val="4.1133890665335619E-2"/>
          <c:w val="0.83096380981011442"/>
          <c:h val="0.82341038683389534"/>
        </c:manualLayout>
      </c:layout>
      <c:barChart>
        <c:barDir val="col"/>
        <c:grouping val="clustered"/>
        <c:varyColors val="0"/>
        <c:ser>
          <c:idx val="0"/>
          <c:order val="0"/>
          <c:tx>
            <c:strRef>
              <c:f>'KP OB epi curve'!$D$21</c:f>
              <c:strCache>
                <c:ptCount val="1"/>
                <c:pt idx="0">
                  <c:v>Count of Kleb NDM cases</c:v>
                </c:pt>
              </c:strCache>
            </c:strRef>
          </c:tx>
          <c:spPr>
            <a:solidFill>
              <a:srgbClr val="C00000"/>
            </a:solidFill>
          </c:spPr>
          <c:invertIfNegative val="0"/>
          <c:cat>
            <c:strRef>
              <c:f>'KP OB epi curve'!$A$22:$A$37</c:f>
              <c:strCache>
                <c:ptCount val="16"/>
                <c:pt idx="0">
                  <c:v>Jul-14</c:v>
                </c:pt>
                <c:pt idx="1">
                  <c:v>Aug-14</c:v>
                </c:pt>
                <c:pt idx="2">
                  <c:v>Sep-14</c:v>
                </c:pt>
                <c:pt idx="3">
                  <c:v>Oct-14</c:v>
                </c:pt>
                <c:pt idx="4">
                  <c:v>Nov-14</c:v>
                </c:pt>
                <c:pt idx="5">
                  <c:v>Dec-14</c:v>
                </c:pt>
                <c:pt idx="6">
                  <c:v>Jan-15</c:v>
                </c:pt>
                <c:pt idx="7">
                  <c:v>Feb-15</c:v>
                </c:pt>
                <c:pt idx="8">
                  <c:v>Mar-15</c:v>
                </c:pt>
                <c:pt idx="9">
                  <c:v>Apr-15</c:v>
                </c:pt>
                <c:pt idx="10">
                  <c:v>May-15</c:v>
                </c:pt>
                <c:pt idx="11">
                  <c:v>Jun-15</c:v>
                </c:pt>
                <c:pt idx="12">
                  <c:v>Jul-15</c:v>
                </c:pt>
                <c:pt idx="13">
                  <c:v>Aug-15</c:v>
                </c:pt>
                <c:pt idx="14">
                  <c:v>Sep-15</c:v>
                </c:pt>
                <c:pt idx="15">
                  <c:v>Oct-15</c:v>
                </c:pt>
              </c:strCache>
            </c:strRef>
          </c:cat>
          <c:val>
            <c:numRef>
              <c:f>'KP OB epi curve'!$D$22:$D$37</c:f>
              <c:numCache>
                <c:formatCode>General</c:formatCode>
                <c:ptCount val="16"/>
                <c:pt idx="0">
                  <c:v>1</c:v>
                </c:pt>
                <c:pt idx="1">
                  <c:v>0</c:v>
                </c:pt>
                <c:pt idx="2">
                  <c:v>0</c:v>
                </c:pt>
                <c:pt idx="3">
                  <c:v>0</c:v>
                </c:pt>
                <c:pt idx="4">
                  <c:v>0</c:v>
                </c:pt>
                <c:pt idx="5">
                  <c:v>1</c:v>
                </c:pt>
                <c:pt idx="6">
                  <c:v>0</c:v>
                </c:pt>
                <c:pt idx="7">
                  <c:v>0</c:v>
                </c:pt>
                <c:pt idx="8">
                  <c:v>2</c:v>
                </c:pt>
                <c:pt idx="9">
                  <c:v>11</c:v>
                </c:pt>
                <c:pt idx="10">
                  <c:v>8</c:v>
                </c:pt>
                <c:pt idx="11">
                  <c:v>7</c:v>
                </c:pt>
                <c:pt idx="12">
                  <c:v>5</c:v>
                </c:pt>
                <c:pt idx="13">
                  <c:v>3</c:v>
                </c:pt>
                <c:pt idx="14">
                  <c:v>1</c:v>
                </c:pt>
                <c:pt idx="15">
                  <c:v>1</c:v>
                </c:pt>
              </c:numCache>
            </c:numRef>
          </c:val>
          <c:extLst>
            <c:ext xmlns:c16="http://schemas.microsoft.com/office/drawing/2014/chart" uri="{C3380CC4-5D6E-409C-BE32-E72D297353CC}">
              <c16:uniqueId val="{00000000-D598-4B60-BB40-6F4B578EF7F8}"/>
            </c:ext>
          </c:extLst>
        </c:ser>
        <c:dLbls>
          <c:showLegendKey val="0"/>
          <c:showVal val="0"/>
          <c:showCatName val="0"/>
          <c:showSerName val="0"/>
          <c:showPercent val="0"/>
          <c:showBubbleSize val="0"/>
        </c:dLbls>
        <c:gapWidth val="150"/>
        <c:axId val="403717200"/>
        <c:axId val="403721512"/>
      </c:barChart>
      <c:catAx>
        <c:axId val="403717200"/>
        <c:scaling>
          <c:orientation val="minMax"/>
        </c:scaling>
        <c:delete val="0"/>
        <c:axPos val="b"/>
        <c:numFmt formatCode="General" sourceLinked="0"/>
        <c:majorTickMark val="out"/>
        <c:minorTickMark val="none"/>
        <c:tickLblPos val="nextTo"/>
        <c:txPr>
          <a:bodyPr rot="-5400000" vert="horz"/>
          <a:lstStyle/>
          <a:p>
            <a:pPr>
              <a:defRPr sz="1000"/>
            </a:pPr>
            <a:endParaRPr lang="en-US"/>
          </a:p>
        </c:txPr>
        <c:crossAx val="403721512"/>
        <c:crosses val="autoZero"/>
        <c:auto val="1"/>
        <c:lblAlgn val="ctr"/>
        <c:lblOffset val="100"/>
        <c:noMultiLvlLbl val="0"/>
      </c:catAx>
      <c:valAx>
        <c:axId val="403721512"/>
        <c:scaling>
          <c:orientation val="minMax"/>
        </c:scaling>
        <c:delete val="0"/>
        <c:axPos val="l"/>
        <c:title>
          <c:tx>
            <c:rich>
              <a:bodyPr rot="-5400000" vert="horz"/>
              <a:lstStyle/>
              <a:p>
                <a:pPr>
                  <a:defRPr b="0"/>
                </a:pPr>
                <a:r>
                  <a:rPr lang="en-US" b="0"/>
                  <a:t>Number of new cases each month</a:t>
                </a:r>
              </a:p>
            </c:rich>
          </c:tx>
          <c:layout>
            <c:manualLayout>
              <c:xMode val="edge"/>
              <c:yMode val="edge"/>
              <c:x val="0"/>
              <c:y val="0.10605703470385171"/>
            </c:manualLayout>
          </c:layout>
          <c:overlay val="0"/>
        </c:title>
        <c:numFmt formatCode="General" sourceLinked="1"/>
        <c:majorTickMark val="out"/>
        <c:minorTickMark val="none"/>
        <c:tickLblPos val="nextTo"/>
        <c:crossAx val="403717200"/>
        <c:crosses val="autoZero"/>
        <c:crossBetween val="between"/>
      </c:valAx>
    </c:plotArea>
    <c:plotVisOnly val="1"/>
    <c:dispBlanksAs val="gap"/>
    <c:showDLblsOverMax val="0"/>
  </c:chart>
  <c:spPr>
    <a:ln>
      <a:noFill/>
    </a:ln>
  </c:spPr>
  <c:txPr>
    <a:bodyPr/>
    <a:lstStyle/>
    <a:p>
      <a:pPr>
        <a:defRPr sz="1200">
          <a:latin typeface="Arial" pitchFamily="34" charset="0"/>
          <a:cs typeface="Arial"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04045530623065E-2"/>
          <c:y val="8.7861683595013951E-2"/>
          <c:w val="0.89931888778392288"/>
          <c:h val="0.74926530966109117"/>
        </c:manualLayout>
      </c:layout>
      <c:barChart>
        <c:barDir val="col"/>
        <c:grouping val="stacked"/>
        <c:varyColors val="0"/>
        <c:ser>
          <c:idx val="0"/>
          <c:order val="0"/>
          <c:tx>
            <c:strRef>
              <c:f>data!$AH$2</c:f>
              <c:strCache>
                <c:ptCount val="1"/>
                <c:pt idx="0">
                  <c:v>Hospital A renal wards</c:v>
                </c:pt>
              </c:strCache>
            </c:strRef>
          </c:tx>
          <c:spPr>
            <a:solidFill>
              <a:schemeClr val="accent6">
                <a:lumMod val="75000"/>
              </a:schemeClr>
            </a:solidFill>
          </c:spPr>
          <c:invertIfNegative val="0"/>
          <c:cat>
            <c:numRef>
              <c:f>data!$AG$3:$AG$398</c:f>
              <c:numCache>
                <c:formatCode>m/d/yyyy</c:formatCode>
                <c:ptCount val="396"/>
                <c:pt idx="0">
                  <c:v>42005</c:v>
                </c:pt>
                <c:pt idx="1">
                  <c:v>42006</c:v>
                </c:pt>
                <c:pt idx="2">
                  <c:v>42007</c:v>
                </c:pt>
                <c:pt idx="3">
                  <c:v>42008</c:v>
                </c:pt>
                <c:pt idx="4">
                  <c:v>42009</c:v>
                </c:pt>
                <c:pt idx="5">
                  <c:v>42010</c:v>
                </c:pt>
                <c:pt idx="6">
                  <c:v>42011</c:v>
                </c:pt>
                <c:pt idx="7">
                  <c:v>42012</c:v>
                </c:pt>
                <c:pt idx="8">
                  <c:v>42013</c:v>
                </c:pt>
                <c:pt idx="9">
                  <c:v>42014</c:v>
                </c:pt>
                <c:pt idx="10">
                  <c:v>42015</c:v>
                </c:pt>
                <c:pt idx="11">
                  <c:v>42016</c:v>
                </c:pt>
                <c:pt idx="12">
                  <c:v>42017</c:v>
                </c:pt>
                <c:pt idx="13">
                  <c:v>42018</c:v>
                </c:pt>
                <c:pt idx="14">
                  <c:v>42019</c:v>
                </c:pt>
                <c:pt idx="15">
                  <c:v>42020</c:v>
                </c:pt>
                <c:pt idx="16">
                  <c:v>42021</c:v>
                </c:pt>
                <c:pt idx="17">
                  <c:v>42022</c:v>
                </c:pt>
                <c:pt idx="18">
                  <c:v>42023</c:v>
                </c:pt>
                <c:pt idx="19">
                  <c:v>42024</c:v>
                </c:pt>
                <c:pt idx="20">
                  <c:v>42025</c:v>
                </c:pt>
                <c:pt idx="21">
                  <c:v>42026</c:v>
                </c:pt>
                <c:pt idx="22">
                  <c:v>42027</c:v>
                </c:pt>
                <c:pt idx="23">
                  <c:v>42028</c:v>
                </c:pt>
                <c:pt idx="24">
                  <c:v>42029</c:v>
                </c:pt>
                <c:pt idx="25">
                  <c:v>42030</c:v>
                </c:pt>
                <c:pt idx="26">
                  <c:v>42031</c:v>
                </c:pt>
                <c:pt idx="27">
                  <c:v>42032</c:v>
                </c:pt>
                <c:pt idx="28">
                  <c:v>42033</c:v>
                </c:pt>
                <c:pt idx="29">
                  <c:v>42034</c:v>
                </c:pt>
                <c:pt idx="30">
                  <c:v>42035</c:v>
                </c:pt>
                <c:pt idx="31">
                  <c:v>42036</c:v>
                </c:pt>
                <c:pt idx="32">
                  <c:v>42037</c:v>
                </c:pt>
                <c:pt idx="33">
                  <c:v>42038</c:v>
                </c:pt>
                <c:pt idx="34">
                  <c:v>42039</c:v>
                </c:pt>
                <c:pt idx="35">
                  <c:v>42040</c:v>
                </c:pt>
                <c:pt idx="36">
                  <c:v>42041</c:v>
                </c:pt>
                <c:pt idx="37">
                  <c:v>42042</c:v>
                </c:pt>
                <c:pt idx="38">
                  <c:v>42043</c:v>
                </c:pt>
                <c:pt idx="39">
                  <c:v>42044</c:v>
                </c:pt>
                <c:pt idx="40">
                  <c:v>42045</c:v>
                </c:pt>
                <c:pt idx="41">
                  <c:v>42046</c:v>
                </c:pt>
                <c:pt idx="42">
                  <c:v>42047</c:v>
                </c:pt>
                <c:pt idx="43">
                  <c:v>42048</c:v>
                </c:pt>
                <c:pt idx="44">
                  <c:v>42049</c:v>
                </c:pt>
                <c:pt idx="45">
                  <c:v>42050</c:v>
                </c:pt>
                <c:pt idx="46">
                  <c:v>42051</c:v>
                </c:pt>
                <c:pt idx="47">
                  <c:v>42052</c:v>
                </c:pt>
                <c:pt idx="48">
                  <c:v>42053</c:v>
                </c:pt>
                <c:pt idx="49">
                  <c:v>42054</c:v>
                </c:pt>
                <c:pt idx="50">
                  <c:v>42055</c:v>
                </c:pt>
                <c:pt idx="51">
                  <c:v>42056</c:v>
                </c:pt>
                <c:pt idx="52">
                  <c:v>42057</c:v>
                </c:pt>
                <c:pt idx="53">
                  <c:v>42058</c:v>
                </c:pt>
                <c:pt idx="54">
                  <c:v>42059</c:v>
                </c:pt>
                <c:pt idx="55">
                  <c:v>42060</c:v>
                </c:pt>
                <c:pt idx="56">
                  <c:v>42061</c:v>
                </c:pt>
                <c:pt idx="57">
                  <c:v>42062</c:v>
                </c:pt>
                <c:pt idx="58">
                  <c:v>42063</c:v>
                </c:pt>
                <c:pt idx="59">
                  <c:v>42064</c:v>
                </c:pt>
                <c:pt idx="60">
                  <c:v>42065</c:v>
                </c:pt>
                <c:pt idx="61">
                  <c:v>42066</c:v>
                </c:pt>
                <c:pt idx="62">
                  <c:v>42067</c:v>
                </c:pt>
                <c:pt idx="63">
                  <c:v>42068</c:v>
                </c:pt>
                <c:pt idx="64">
                  <c:v>42069</c:v>
                </c:pt>
                <c:pt idx="65">
                  <c:v>42070</c:v>
                </c:pt>
                <c:pt idx="66">
                  <c:v>42071</c:v>
                </c:pt>
                <c:pt idx="67">
                  <c:v>42072</c:v>
                </c:pt>
                <c:pt idx="68">
                  <c:v>42073</c:v>
                </c:pt>
                <c:pt idx="69">
                  <c:v>42074</c:v>
                </c:pt>
                <c:pt idx="70">
                  <c:v>42075</c:v>
                </c:pt>
                <c:pt idx="71">
                  <c:v>42076</c:v>
                </c:pt>
                <c:pt idx="72">
                  <c:v>42077</c:v>
                </c:pt>
                <c:pt idx="73">
                  <c:v>42078</c:v>
                </c:pt>
                <c:pt idx="74">
                  <c:v>42079</c:v>
                </c:pt>
                <c:pt idx="75">
                  <c:v>42080</c:v>
                </c:pt>
                <c:pt idx="76">
                  <c:v>42081</c:v>
                </c:pt>
                <c:pt idx="77">
                  <c:v>42082</c:v>
                </c:pt>
                <c:pt idx="78">
                  <c:v>42083</c:v>
                </c:pt>
                <c:pt idx="79">
                  <c:v>42084</c:v>
                </c:pt>
                <c:pt idx="80">
                  <c:v>42085</c:v>
                </c:pt>
                <c:pt idx="81">
                  <c:v>42086</c:v>
                </c:pt>
                <c:pt idx="82">
                  <c:v>42087</c:v>
                </c:pt>
                <c:pt idx="83">
                  <c:v>42088</c:v>
                </c:pt>
                <c:pt idx="84">
                  <c:v>42089</c:v>
                </c:pt>
                <c:pt idx="85">
                  <c:v>42090</c:v>
                </c:pt>
                <c:pt idx="86">
                  <c:v>42091</c:v>
                </c:pt>
                <c:pt idx="87">
                  <c:v>42092</c:v>
                </c:pt>
                <c:pt idx="88">
                  <c:v>42093</c:v>
                </c:pt>
                <c:pt idx="89">
                  <c:v>42094</c:v>
                </c:pt>
                <c:pt idx="90">
                  <c:v>42095</c:v>
                </c:pt>
                <c:pt idx="91">
                  <c:v>42096</c:v>
                </c:pt>
                <c:pt idx="92">
                  <c:v>42097</c:v>
                </c:pt>
                <c:pt idx="93">
                  <c:v>42098</c:v>
                </c:pt>
                <c:pt idx="94">
                  <c:v>42099</c:v>
                </c:pt>
                <c:pt idx="95">
                  <c:v>42100</c:v>
                </c:pt>
                <c:pt idx="96">
                  <c:v>42101</c:v>
                </c:pt>
                <c:pt idx="97">
                  <c:v>42102</c:v>
                </c:pt>
                <c:pt idx="98">
                  <c:v>42103</c:v>
                </c:pt>
                <c:pt idx="99">
                  <c:v>42104</c:v>
                </c:pt>
                <c:pt idx="100">
                  <c:v>42105</c:v>
                </c:pt>
                <c:pt idx="101">
                  <c:v>42106</c:v>
                </c:pt>
                <c:pt idx="102">
                  <c:v>42107</c:v>
                </c:pt>
                <c:pt idx="103">
                  <c:v>42108</c:v>
                </c:pt>
                <c:pt idx="104">
                  <c:v>42109</c:v>
                </c:pt>
                <c:pt idx="105">
                  <c:v>42110</c:v>
                </c:pt>
                <c:pt idx="106">
                  <c:v>42111</c:v>
                </c:pt>
                <c:pt idx="107">
                  <c:v>42112</c:v>
                </c:pt>
                <c:pt idx="108">
                  <c:v>42113</c:v>
                </c:pt>
                <c:pt idx="109">
                  <c:v>42114</c:v>
                </c:pt>
                <c:pt idx="110">
                  <c:v>42115</c:v>
                </c:pt>
                <c:pt idx="111">
                  <c:v>42116</c:v>
                </c:pt>
                <c:pt idx="112">
                  <c:v>42117</c:v>
                </c:pt>
                <c:pt idx="113">
                  <c:v>42118</c:v>
                </c:pt>
                <c:pt idx="114">
                  <c:v>42119</c:v>
                </c:pt>
                <c:pt idx="115">
                  <c:v>42120</c:v>
                </c:pt>
                <c:pt idx="116">
                  <c:v>42121</c:v>
                </c:pt>
                <c:pt idx="117">
                  <c:v>42122</c:v>
                </c:pt>
                <c:pt idx="118">
                  <c:v>42123</c:v>
                </c:pt>
                <c:pt idx="119">
                  <c:v>42124</c:v>
                </c:pt>
                <c:pt idx="120">
                  <c:v>42125</c:v>
                </c:pt>
                <c:pt idx="121">
                  <c:v>42126</c:v>
                </c:pt>
                <c:pt idx="122">
                  <c:v>42127</c:v>
                </c:pt>
                <c:pt idx="123">
                  <c:v>42128</c:v>
                </c:pt>
                <c:pt idx="124">
                  <c:v>42129</c:v>
                </c:pt>
                <c:pt idx="125">
                  <c:v>42130</c:v>
                </c:pt>
                <c:pt idx="126">
                  <c:v>42131</c:v>
                </c:pt>
                <c:pt idx="127">
                  <c:v>42132</c:v>
                </c:pt>
                <c:pt idx="128">
                  <c:v>42133</c:v>
                </c:pt>
                <c:pt idx="129">
                  <c:v>42134</c:v>
                </c:pt>
                <c:pt idx="130">
                  <c:v>42135</c:v>
                </c:pt>
                <c:pt idx="131">
                  <c:v>42136</c:v>
                </c:pt>
                <c:pt idx="132">
                  <c:v>42137</c:v>
                </c:pt>
                <c:pt idx="133">
                  <c:v>42138</c:v>
                </c:pt>
                <c:pt idx="134">
                  <c:v>42139</c:v>
                </c:pt>
                <c:pt idx="135">
                  <c:v>42140</c:v>
                </c:pt>
                <c:pt idx="136">
                  <c:v>42141</c:v>
                </c:pt>
                <c:pt idx="137">
                  <c:v>42142</c:v>
                </c:pt>
                <c:pt idx="138">
                  <c:v>42143</c:v>
                </c:pt>
                <c:pt idx="139">
                  <c:v>42144</c:v>
                </c:pt>
                <c:pt idx="140">
                  <c:v>42145</c:v>
                </c:pt>
                <c:pt idx="141">
                  <c:v>42146</c:v>
                </c:pt>
                <c:pt idx="142">
                  <c:v>42147</c:v>
                </c:pt>
                <c:pt idx="143">
                  <c:v>42148</c:v>
                </c:pt>
                <c:pt idx="144">
                  <c:v>42149</c:v>
                </c:pt>
                <c:pt idx="145">
                  <c:v>42150</c:v>
                </c:pt>
                <c:pt idx="146">
                  <c:v>42151</c:v>
                </c:pt>
                <c:pt idx="147">
                  <c:v>42152</c:v>
                </c:pt>
                <c:pt idx="148">
                  <c:v>42153</c:v>
                </c:pt>
                <c:pt idx="149">
                  <c:v>42154</c:v>
                </c:pt>
                <c:pt idx="150">
                  <c:v>42155</c:v>
                </c:pt>
                <c:pt idx="151">
                  <c:v>42156</c:v>
                </c:pt>
                <c:pt idx="152">
                  <c:v>42157</c:v>
                </c:pt>
                <c:pt idx="153">
                  <c:v>42158</c:v>
                </c:pt>
                <c:pt idx="154">
                  <c:v>42159</c:v>
                </c:pt>
                <c:pt idx="155">
                  <c:v>42160</c:v>
                </c:pt>
                <c:pt idx="156">
                  <c:v>42161</c:v>
                </c:pt>
                <c:pt idx="157">
                  <c:v>42162</c:v>
                </c:pt>
                <c:pt idx="158">
                  <c:v>42163</c:v>
                </c:pt>
                <c:pt idx="159">
                  <c:v>42164</c:v>
                </c:pt>
                <c:pt idx="160">
                  <c:v>42165</c:v>
                </c:pt>
                <c:pt idx="161">
                  <c:v>42166</c:v>
                </c:pt>
                <c:pt idx="162">
                  <c:v>42167</c:v>
                </c:pt>
                <c:pt idx="163">
                  <c:v>42168</c:v>
                </c:pt>
                <c:pt idx="164">
                  <c:v>42169</c:v>
                </c:pt>
                <c:pt idx="165">
                  <c:v>42170</c:v>
                </c:pt>
                <c:pt idx="166">
                  <c:v>42171</c:v>
                </c:pt>
                <c:pt idx="167">
                  <c:v>42172</c:v>
                </c:pt>
                <c:pt idx="168">
                  <c:v>42173</c:v>
                </c:pt>
                <c:pt idx="169">
                  <c:v>42174</c:v>
                </c:pt>
                <c:pt idx="170">
                  <c:v>42175</c:v>
                </c:pt>
                <c:pt idx="171">
                  <c:v>42176</c:v>
                </c:pt>
                <c:pt idx="172">
                  <c:v>42177</c:v>
                </c:pt>
                <c:pt idx="173">
                  <c:v>42178</c:v>
                </c:pt>
                <c:pt idx="174">
                  <c:v>42179</c:v>
                </c:pt>
                <c:pt idx="175">
                  <c:v>42180</c:v>
                </c:pt>
                <c:pt idx="176">
                  <c:v>42181</c:v>
                </c:pt>
                <c:pt idx="177">
                  <c:v>42182</c:v>
                </c:pt>
                <c:pt idx="178">
                  <c:v>42183</c:v>
                </c:pt>
                <c:pt idx="179">
                  <c:v>42184</c:v>
                </c:pt>
                <c:pt idx="180">
                  <c:v>42185</c:v>
                </c:pt>
                <c:pt idx="181">
                  <c:v>42186</c:v>
                </c:pt>
                <c:pt idx="182">
                  <c:v>42187</c:v>
                </c:pt>
                <c:pt idx="183">
                  <c:v>42188</c:v>
                </c:pt>
                <c:pt idx="184">
                  <c:v>42189</c:v>
                </c:pt>
                <c:pt idx="185">
                  <c:v>42190</c:v>
                </c:pt>
                <c:pt idx="186">
                  <c:v>42191</c:v>
                </c:pt>
                <c:pt idx="187">
                  <c:v>42192</c:v>
                </c:pt>
                <c:pt idx="188">
                  <c:v>42193</c:v>
                </c:pt>
                <c:pt idx="189">
                  <c:v>42194</c:v>
                </c:pt>
                <c:pt idx="190">
                  <c:v>42195</c:v>
                </c:pt>
                <c:pt idx="191">
                  <c:v>42196</c:v>
                </c:pt>
                <c:pt idx="192">
                  <c:v>42197</c:v>
                </c:pt>
                <c:pt idx="193">
                  <c:v>42198</c:v>
                </c:pt>
                <c:pt idx="194">
                  <c:v>42199</c:v>
                </c:pt>
                <c:pt idx="195">
                  <c:v>42200</c:v>
                </c:pt>
                <c:pt idx="196">
                  <c:v>42201</c:v>
                </c:pt>
                <c:pt idx="197">
                  <c:v>42202</c:v>
                </c:pt>
                <c:pt idx="198">
                  <c:v>42203</c:v>
                </c:pt>
                <c:pt idx="199">
                  <c:v>42204</c:v>
                </c:pt>
                <c:pt idx="200">
                  <c:v>42205</c:v>
                </c:pt>
                <c:pt idx="201">
                  <c:v>42206</c:v>
                </c:pt>
                <c:pt idx="202">
                  <c:v>42207</c:v>
                </c:pt>
                <c:pt idx="203">
                  <c:v>42208</c:v>
                </c:pt>
                <c:pt idx="204">
                  <c:v>42209</c:v>
                </c:pt>
                <c:pt idx="205">
                  <c:v>42210</c:v>
                </c:pt>
                <c:pt idx="206">
                  <c:v>42211</c:v>
                </c:pt>
                <c:pt idx="207">
                  <c:v>42212</c:v>
                </c:pt>
                <c:pt idx="208">
                  <c:v>42213</c:v>
                </c:pt>
                <c:pt idx="209">
                  <c:v>42214</c:v>
                </c:pt>
                <c:pt idx="210">
                  <c:v>42215</c:v>
                </c:pt>
                <c:pt idx="211">
                  <c:v>42216</c:v>
                </c:pt>
                <c:pt idx="212">
                  <c:v>42217</c:v>
                </c:pt>
                <c:pt idx="213">
                  <c:v>42218</c:v>
                </c:pt>
                <c:pt idx="214">
                  <c:v>42219</c:v>
                </c:pt>
                <c:pt idx="215">
                  <c:v>42220</c:v>
                </c:pt>
                <c:pt idx="216">
                  <c:v>42221</c:v>
                </c:pt>
                <c:pt idx="217">
                  <c:v>42222</c:v>
                </c:pt>
                <c:pt idx="218">
                  <c:v>42223</c:v>
                </c:pt>
                <c:pt idx="219">
                  <c:v>42224</c:v>
                </c:pt>
                <c:pt idx="220">
                  <c:v>42225</c:v>
                </c:pt>
                <c:pt idx="221">
                  <c:v>42226</c:v>
                </c:pt>
                <c:pt idx="222">
                  <c:v>42227</c:v>
                </c:pt>
                <c:pt idx="223">
                  <c:v>42228</c:v>
                </c:pt>
                <c:pt idx="224">
                  <c:v>42229</c:v>
                </c:pt>
                <c:pt idx="225">
                  <c:v>42230</c:v>
                </c:pt>
                <c:pt idx="226">
                  <c:v>42231</c:v>
                </c:pt>
                <c:pt idx="227">
                  <c:v>42232</c:v>
                </c:pt>
                <c:pt idx="228">
                  <c:v>42233</c:v>
                </c:pt>
                <c:pt idx="229">
                  <c:v>42234</c:v>
                </c:pt>
                <c:pt idx="230">
                  <c:v>42235</c:v>
                </c:pt>
                <c:pt idx="231">
                  <c:v>42236</c:v>
                </c:pt>
                <c:pt idx="232">
                  <c:v>42237</c:v>
                </c:pt>
                <c:pt idx="233">
                  <c:v>42238</c:v>
                </c:pt>
                <c:pt idx="234">
                  <c:v>42239</c:v>
                </c:pt>
                <c:pt idx="235">
                  <c:v>42240</c:v>
                </c:pt>
                <c:pt idx="236">
                  <c:v>42241</c:v>
                </c:pt>
                <c:pt idx="237">
                  <c:v>42242</c:v>
                </c:pt>
                <c:pt idx="238">
                  <c:v>42243</c:v>
                </c:pt>
                <c:pt idx="239">
                  <c:v>42244</c:v>
                </c:pt>
                <c:pt idx="240">
                  <c:v>42245</c:v>
                </c:pt>
                <c:pt idx="241">
                  <c:v>42246</c:v>
                </c:pt>
                <c:pt idx="242">
                  <c:v>42247</c:v>
                </c:pt>
                <c:pt idx="243">
                  <c:v>42248</c:v>
                </c:pt>
                <c:pt idx="244">
                  <c:v>42249</c:v>
                </c:pt>
                <c:pt idx="245">
                  <c:v>42250</c:v>
                </c:pt>
                <c:pt idx="246">
                  <c:v>42251</c:v>
                </c:pt>
                <c:pt idx="247">
                  <c:v>42252</c:v>
                </c:pt>
                <c:pt idx="248">
                  <c:v>42253</c:v>
                </c:pt>
                <c:pt idx="249">
                  <c:v>42254</c:v>
                </c:pt>
                <c:pt idx="250">
                  <c:v>42255</c:v>
                </c:pt>
                <c:pt idx="251">
                  <c:v>42256</c:v>
                </c:pt>
                <c:pt idx="252">
                  <c:v>42257</c:v>
                </c:pt>
                <c:pt idx="253">
                  <c:v>42258</c:v>
                </c:pt>
                <c:pt idx="254">
                  <c:v>42259</c:v>
                </c:pt>
                <c:pt idx="255">
                  <c:v>42260</c:v>
                </c:pt>
                <c:pt idx="256">
                  <c:v>42261</c:v>
                </c:pt>
                <c:pt idx="257">
                  <c:v>42262</c:v>
                </c:pt>
                <c:pt idx="258">
                  <c:v>42263</c:v>
                </c:pt>
                <c:pt idx="259">
                  <c:v>42264</c:v>
                </c:pt>
                <c:pt idx="260">
                  <c:v>42265</c:v>
                </c:pt>
                <c:pt idx="261">
                  <c:v>42266</c:v>
                </c:pt>
                <c:pt idx="262">
                  <c:v>42267</c:v>
                </c:pt>
                <c:pt idx="263">
                  <c:v>42268</c:v>
                </c:pt>
                <c:pt idx="264">
                  <c:v>42269</c:v>
                </c:pt>
                <c:pt idx="265">
                  <c:v>42270</c:v>
                </c:pt>
                <c:pt idx="266">
                  <c:v>42271</c:v>
                </c:pt>
                <c:pt idx="267">
                  <c:v>42272</c:v>
                </c:pt>
                <c:pt idx="268">
                  <c:v>42273</c:v>
                </c:pt>
                <c:pt idx="269">
                  <c:v>42274</c:v>
                </c:pt>
                <c:pt idx="270">
                  <c:v>42275</c:v>
                </c:pt>
                <c:pt idx="271">
                  <c:v>42276</c:v>
                </c:pt>
                <c:pt idx="272">
                  <c:v>42277</c:v>
                </c:pt>
                <c:pt idx="273">
                  <c:v>42278</c:v>
                </c:pt>
                <c:pt idx="274">
                  <c:v>42279</c:v>
                </c:pt>
                <c:pt idx="275">
                  <c:v>42280</c:v>
                </c:pt>
                <c:pt idx="276">
                  <c:v>42281</c:v>
                </c:pt>
                <c:pt idx="277">
                  <c:v>42282</c:v>
                </c:pt>
                <c:pt idx="278">
                  <c:v>42283</c:v>
                </c:pt>
                <c:pt idx="279">
                  <c:v>42284</c:v>
                </c:pt>
                <c:pt idx="280">
                  <c:v>42285</c:v>
                </c:pt>
                <c:pt idx="281">
                  <c:v>42286</c:v>
                </c:pt>
                <c:pt idx="282">
                  <c:v>42287</c:v>
                </c:pt>
                <c:pt idx="283">
                  <c:v>42288</c:v>
                </c:pt>
                <c:pt idx="284">
                  <c:v>42289</c:v>
                </c:pt>
                <c:pt idx="285">
                  <c:v>42290</c:v>
                </c:pt>
                <c:pt idx="286">
                  <c:v>42291</c:v>
                </c:pt>
                <c:pt idx="287">
                  <c:v>42292</c:v>
                </c:pt>
                <c:pt idx="288">
                  <c:v>42293</c:v>
                </c:pt>
                <c:pt idx="289">
                  <c:v>42294</c:v>
                </c:pt>
                <c:pt idx="290">
                  <c:v>42295</c:v>
                </c:pt>
                <c:pt idx="291">
                  <c:v>42296</c:v>
                </c:pt>
                <c:pt idx="292">
                  <c:v>42297</c:v>
                </c:pt>
                <c:pt idx="293">
                  <c:v>42298</c:v>
                </c:pt>
                <c:pt idx="294">
                  <c:v>42299</c:v>
                </c:pt>
                <c:pt idx="295">
                  <c:v>42300</c:v>
                </c:pt>
                <c:pt idx="296">
                  <c:v>42301</c:v>
                </c:pt>
                <c:pt idx="297">
                  <c:v>42302</c:v>
                </c:pt>
                <c:pt idx="298">
                  <c:v>42303</c:v>
                </c:pt>
                <c:pt idx="299">
                  <c:v>42304</c:v>
                </c:pt>
                <c:pt idx="300">
                  <c:v>42305</c:v>
                </c:pt>
                <c:pt idx="301">
                  <c:v>42306</c:v>
                </c:pt>
                <c:pt idx="302">
                  <c:v>42307</c:v>
                </c:pt>
                <c:pt idx="303">
                  <c:v>42308</c:v>
                </c:pt>
                <c:pt idx="304">
                  <c:v>42309</c:v>
                </c:pt>
                <c:pt idx="305">
                  <c:v>42310</c:v>
                </c:pt>
                <c:pt idx="306">
                  <c:v>42311</c:v>
                </c:pt>
                <c:pt idx="307">
                  <c:v>42312</c:v>
                </c:pt>
                <c:pt idx="308">
                  <c:v>42313</c:v>
                </c:pt>
                <c:pt idx="309">
                  <c:v>42314</c:v>
                </c:pt>
                <c:pt idx="310">
                  <c:v>42315</c:v>
                </c:pt>
                <c:pt idx="311">
                  <c:v>42316</c:v>
                </c:pt>
                <c:pt idx="312">
                  <c:v>42317</c:v>
                </c:pt>
                <c:pt idx="313">
                  <c:v>42318</c:v>
                </c:pt>
                <c:pt idx="314">
                  <c:v>42319</c:v>
                </c:pt>
                <c:pt idx="315">
                  <c:v>42320</c:v>
                </c:pt>
                <c:pt idx="316">
                  <c:v>42321</c:v>
                </c:pt>
                <c:pt idx="317">
                  <c:v>42322</c:v>
                </c:pt>
                <c:pt idx="318">
                  <c:v>42323</c:v>
                </c:pt>
                <c:pt idx="319">
                  <c:v>42324</c:v>
                </c:pt>
                <c:pt idx="320">
                  <c:v>42325</c:v>
                </c:pt>
                <c:pt idx="321">
                  <c:v>42326</c:v>
                </c:pt>
                <c:pt idx="322">
                  <c:v>42327</c:v>
                </c:pt>
                <c:pt idx="323">
                  <c:v>42328</c:v>
                </c:pt>
                <c:pt idx="324">
                  <c:v>42329</c:v>
                </c:pt>
                <c:pt idx="325">
                  <c:v>42330</c:v>
                </c:pt>
                <c:pt idx="326">
                  <c:v>42331</c:v>
                </c:pt>
                <c:pt idx="327">
                  <c:v>42332</c:v>
                </c:pt>
                <c:pt idx="328">
                  <c:v>42333</c:v>
                </c:pt>
                <c:pt idx="329">
                  <c:v>42334</c:v>
                </c:pt>
                <c:pt idx="330">
                  <c:v>42335</c:v>
                </c:pt>
                <c:pt idx="331">
                  <c:v>42336</c:v>
                </c:pt>
                <c:pt idx="332">
                  <c:v>42337</c:v>
                </c:pt>
                <c:pt idx="333">
                  <c:v>42338</c:v>
                </c:pt>
                <c:pt idx="334">
                  <c:v>42339</c:v>
                </c:pt>
                <c:pt idx="335">
                  <c:v>42340</c:v>
                </c:pt>
                <c:pt idx="336">
                  <c:v>42341</c:v>
                </c:pt>
                <c:pt idx="337">
                  <c:v>42342</c:v>
                </c:pt>
                <c:pt idx="338">
                  <c:v>42343</c:v>
                </c:pt>
                <c:pt idx="339">
                  <c:v>42344</c:v>
                </c:pt>
                <c:pt idx="340">
                  <c:v>42345</c:v>
                </c:pt>
                <c:pt idx="341">
                  <c:v>42346</c:v>
                </c:pt>
                <c:pt idx="342">
                  <c:v>42347</c:v>
                </c:pt>
                <c:pt idx="343">
                  <c:v>42348</c:v>
                </c:pt>
                <c:pt idx="344">
                  <c:v>42349</c:v>
                </c:pt>
                <c:pt idx="345">
                  <c:v>42350</c:v>
                </c:pt>
                <c:pt idx="346">
                  <c:v>42351</c:v>
                </c:pt>
                <c:pt idx="347">
                  <c:v>42352</c:v>
                </c:pt>
                <c:pt idx="348">
                  <c:v>42353</c:v>
                </c:pt>
                <c:pt idx="349">
                  <c:v>42354</c:v>
                </c:pt>
                <c:pt idx="350">
                  <c:v>42355</c:v>
                </c:pt>
                <c:pt idx="351">
                  <c:v>42356</c:v>
                </c:pt>
                <c:pt idx="352">
                  <c:v>42357</c:v>
                </c:pt>
                <c:pt idx="353">
                  <c:v>42358</c:v>
                </c:pt>
                <c:pt idx="354">
                  <c:v>42359</c:v>
                </c:pt>
                <c:pt idx="355">
                  <c:v>42360</c:v>
                </c:pt>
                <c:pt idx="356">
                  <c:v>42361</c:v>
                </c:pt>
                <c:pt idx="357">
                  <c:v>42362</c:v>
                </c:pt>
                <c:pt idx="358">
                  <c:v>42363</c:v>
                </c:pt>
                <c:pt idx="359">
                  <c:v>42364</c:v>
                </c:pt>
                <c:pt idx="360">
                  <c:v>42365</c:v>
                </c:pt>
                <c:pt idx="361">
                  <c:v>42366</c:v>
                </c:pt>
                <c:pt idx="362">
                  <c:v>42367</c:v>
                </c:pt>
                <c:pt idx="363">
                  <c:v>42368</c:v>
                </c:pt>
                <c:pt idx="364">
                  <c:v>42369</c:v>
                </c:pt>
                <c:pt idx="365">
                  <c:v>42370</c:v>
                </c:pt>
                <c:pt idx="366">
                  <c:v>42371</c:v>
                </c:pt>
                <c:pt idx="367">
                  <c:v>42372</c:v>
                </c:pt>
                <c:pt idx="368">
                  <c:v>42373</c:v>
                </c:pt>
                <c:pt idx="369">
                  <c:v>42374</c:v>
                </c:pt>
                <c:pt idx="370">
                  <c:v>42375</c:v>
                </c:pt>
                <c:pt idx="371">
                  <c:v>42376</c:v>
                </c:pt>
                <c:pt idx="372">
                  <c:v>42377</c:v>
                </c:pt>
                <c:pt idx="373">
                  <c:v>42378</c:v>
                </c:pt>
                <c:pt idx="374">
                  <c:v>42379</c:v>
                </c:pt>
                <c:pt idx="375">
                  <c:v>42380</c:v>
                </c:pt>
                <c:pt idx="376">
                  <c:v>42381</c:v>
                </c:pt>
                <c:pt idx="377">
                  <c:v>42382</c:v>
                </c:pt>
                <c:pt idx="378">
                  <c:v>42383</c:v>
                </c:pt>
                <c:pt idx="379">
                  <c:v>42384</c:v>
                </c:pt>
                <c:pt idx="380">
                  <c:v>42385</c:v>
                </c:pt>
                <c:pt idx="381">
                  <c:v>42386</c:v>
                </c:pt>
                <c:pt idx="382">
                  <c:v>42387</c:v>
                </c:pt>
                <c:pt idx="383">
                  <c:v>42388</c:v>
                </c:pt>
                <c:pt idx="384">
                  <c:v>42389</c:v>
                </c:pt>
                <c:pt idx="385">
                  <c:v>42390</c:v>
                </c:pt>
                <c:pt idx="386">
                  <c:v>42391</c:v>
                </c:pt>
                <c:pt idx="387">
                  <c:v>42392</c:v>
                </c:pt>
                <c:pt idx="388">
                  <c:v>42393</c:v>
                </c:pt>
                <c:pt idx="389">
                  <c:v>42394</c:v>
                </c:pt>
                <c:pt idx="390">
                  <c:v>42395</c:v>
                </c:pt>
                <c:pt idx="391">
                  <c:v>42396</c:v>
                </c:pt>
                <c:pt idx="392">
                  <c:v>42397</c:v>
                </c:pt>
                <c:pt idx="393">
                  <c:v>42398</c:v>
                </c:pt>
                <c:pt idx="394">
                  <c:v>42399</c:v>
                </c:pt>
                <c:pt idx="395">
                  <c:v>42400</c:v>
                </c:pt>
              </c:numCache>
            </c:numRef>
          </c:cat>
          <c:val>
            <c:numRef>
              <c:f>data!$AH$3:$AH$398</c:f>
              <c:numCache>
                <c:formatCode>General</c:formatCode>
                <c:ptCount val="39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2</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2</c:v>
                </c:pt>
                <c:pt idx="71">
                  <c:v>2</c:v>
                </c:pt>
                <c:pt idx="72">
                  <c:v>2</c:v>
                </c:pt>
                <c:pt idx="73">
                  <c:v>2</c:v>
                </c:pt>
                <c:pt idx="74">
                  <c:v>2</c:v>
                </c:pt>
                <c:pt idx="75">
                  <c:v>2</c:v>
                </c:pt>
                <c:pt idx="76">
                  <c:v>2</c:v>
                </c:pt>
                <c:pt idx="77">
                  <c:v>2</c:v>
                </c:pt>
                <c:pt idx="78">
                  <c:v>2</c:v>
                </c:pt>
                <c:pt idx="79">
                  <c:v>2</c:v>
                </c:pt>
                <c:pt idx="80">
                  <c:v>2</c:v>
                </c:pt>
                <c:pt idx="81">
                  <c:v>2</c:v>
                </c:pt>
                <c:pt idx="82">
                  <c:v>2</c:v>
                </c:pt>
                <c:pt idx="83">
                  <c:v>2</c:v>
                </c:pt>
                <c:pt idx="84">
                  <c:v>2</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2</c:v>
                </c:pt>
                <c:pt idx="100">
                  <c:v>2</c:v>
                </c:pt>
                <c:pt idx="101">
                  <c:v>2</c:v>
                </c:pt>
                <c:pt idx="102">
                  <c:v>2</c:v>
                </c:pt>
                <c:pt idx="103">
                  <c:v>2</c:v>
                </c:pt>
                <c:pt idx="104">
                  <c:v>2</c:v>
                </c:pt>
                <c:pt idx="105">
                  <c:v>2</c:v>
                </c:pt>
                <c:pt idx="106">
                  <c:v>2</c:v>
                </c:pt>
                <c:pt idx="107">
                  <c:v>2</c:v>
                </c:pt>
                <c:pt idx="108">
                  <c:v>2</c:v>
                </c:pt>
                <c:pt idx="109">
                  <c:v>2</c:v>
                </c:pt>
                <c:pt idx="110">
                  <c:v>2</c:v>
                </c:pt>
                <c:pt idx="111">
                  <c:v>2</c:v>
                </c:pt>
                <c:pt idx="112">
                  <c:v>2</c:v>
                </c:pt>
                <c:pt idx="113">
                  <c:v>3</c:v>
                </c:pt>
                <c:pt idx="114">
                  <c:v>3</c:v>
                </c:pt>
                <c:pt idx="115">
                  <c:v>3</c:v>
                </c:pt>
                <c:pt idx="116">
                  <c:v>3</c:v>
                </c:pt>
                <c:pt idx="117">
                  <c:v>3</c:v>
                </c:pt>
                <c:pt idx="118">
                  <c:v>3</c:v>
                </c:pt>
                <c:pt idx="119">
                  <c:v>3</c:v>
                </c:pt>
                <c:pt idx="120">
                  <c:v>3</c:v>
                </c:pt>
                <c:pt idx="121">
                  <c:v>3</c:v>
                </c:pt>
                <c:pt idx="122">
                  <c:v>3</c:v>
                </c:pt>
                <c:pt idx="123">
                  <c:v>3</c:v>
                </c:pt>
                <c:pt idx="124">
                  <c:v>3</c:v>
                </c:pt>
                <c:pt idx="125">
                  <c:v>3</c:v>
                </c:pt>
                <c:pt idx="126">
                  <c:v>5</c:v>
                </c:pt>
                <c:pt idx="127">
                  <c:v>5</c:v>
                </c:pt>
                <c:pt idx="128">
                  <c:v>5</c:v>
                </c:pt>
                <c:pt idx="129">
                  <c:v>5</c:v>
                </c:pt>
                <c:pt idx="130">
                  <c:v>5</c:v>
                </c:pt>
                <c:pt idx="131">
                  <c:v>5</c:v>
                </c:pt>
                <c:pt idx="132">
                  <c:v>5</c:v>
                </c:pt>
                <c:pt idx="133">
                  <c:v>6</c:v>
                </c:pt>
                <c:pt idx="134">
                  <c:v>6</c:v>
                </c:pt>
                <c:pt idx="135">
                  <c:v>6</c:v>
                </c:pt>
                <c:pt idx="136">
                  <c:v>5</c:v>
                </c:pt>
                <c:pt idx="137">
                  <c:v>5</c:v>
                </c:pt>
                <c:pt idx="138">
                  <c:v>5</c:v>
                </c:pt>
                <c:pt idx="139">
                  <c:v>5</c:v>
                </c:pt>
                <c:pt idx="140">
                  <c:v>5</c:v>
                </c:pt>
                <c:pt idx="141">
                  <c:v>4</c:v>
                </c:pt>
                <c:pt idx="142">
                  <c:v>5</c:v>
                </c:pt>
                <c:pt idx="143">
                  <c:v>5</c:v>
                </c:pt>
                <c:pt idx="144">
                  <c:v>4</c:v>
                </c:pt>
                <c:pt idx="145">
                  <c:v>4</c:v>
                </c:pt>
                <c:pt idx="146">
                  <c:v>6</c:v>
                </c:pt>
                <c:pt idx="147">
                  <c:v>5</c:v>
                </c:pt>
                <c:pt idx="148">
                  <c:v>5</c:v>
                </c:pt>
                <c:pt idx="149">
                  <c:v>4</c:v>
                </c:pt>
                <c:pt idx="150">
                  <c:v>4</c:v>
                </c:pt>
                <c:pt idx="151">
                  <c:v>4</c:v>
                </c:pt>
                <c:pt idx="152">
                  <c:v>4</c:v>
                </c:pt>
                <c:pt idx="153">
                  <c:v>5</c:v>
                </c:pt>
                <c:pt idx="154">
                  <c:v>4</c:v>
                </c:pt>
                <c:pt idx="155">
                  <c:v>4</c:v>
                </c:pt>
                <c:pt idx="156">
                  <c:v>5</c:v>
                </c:pt>
                <c:pt idx="157">
                  <c:v>6</c:v>
                </c:pt>
                <c:pt idx="158">
                  <c:v>6</c:v>
                </c:pt>
                <c:pt idx="159">
                  <c:v>6</c:v>
                </c:pt>
                <c:pt idx="160">
                  <c:v>7</c:v>
                </c:pt>
                <c:pt idx="161">
                  <c:v>7</c:v>
                </c:pt>
                <c:pt idx="162">
                  <c:v>7</c:v>
                </c:pt>
                <c:pt idx="163">
                  <c:v>7</c:v>
                </c:pt>
                <c:pt idx="164">
                  <c:v>7</c:v>
                </c:pt>
                <c:pt idx="165">
                  <c:v>7</c:v>
                </c:pt>
                <c:pt idx="166">
                  <c:v>7</c:v>
                </c:pt>
                <c:pt idx="167">
                  <c:v>7</c:v>
                </c:pt>
                <c:pt idx="168">
                  <c:v>7</c:v>
                </c:pt>
                <c:pt idx="169">
                  <c:v>5</c:v>
                </c:pt>
                <c:pt idx="170">
                  <c:v>4</c:v>
                </c:pt>
                <c:pt idx="171">
                  <c:v>4</c:v>
                </c:pt>
                <c:pt idx="172">
                  <c:v>5</c:v>
                </c:pt>
                <c:pt idx="173">
                  <c:v>4</c:v>
                </c:pt>
                <c:pt idx="174">
                  <c:v>4</c:v>
                </c:pt>
                <c:pt idx="175">
                  <c:v>4</c:v>
                </c:pt>
                <c:pt idx="176">
                  <c:v>7</c:v>
                </c:pt>
                <c:pt idx="177">
                  <c:v>7</c:v>
                </c:pt>
                <c:pt idx="178">
                  <c:v>7</c:v>
                </c:pt>
                <c:pt idx="179">
                  <c:v>7</c:v>
                </c:pt>
                <c:pt idx="180">
                  <c:v>8</c:v>
                </c:pt>
                <c:pt idx="181">
                  <c:v>8</c:v>
                </c:pt>
                <c:pt idx="182">
                  <c:v>8</c:v>
                </c:pt>
                <c:pt idx="183">
                  <c:v>8</c:v>
                </c:pt>
                <c:pt idx="184">
                  <c:v>8</c:v>
                </c:pt>
                <c:pt idx="185">
                  <c:v>8</c:v>
                </c:pt>
                <c:pt idx="186">
                  <c:v>8</c:v>
                </c:pt>
                <c:pt idx="187">
                  <c:v>8</c:v>
                </c:pt>
                <c:pt idx="188">
                  <c:v>7</c:v>
                </c:pt>
                <c:pt idx="189">
                  <c:v>7</c:v>
                </c:pt>
                <c:pt idx="190">
                  <c:v>6</c:v>
                </c:pt>
                <c:pt idx="191">
                  <c:v>5</c:v>
                </c:pt>
                <c:pt idx="192">
                  <c:v>7</c:v>
                </c:pt>
                <c:pt idx="193">
                  <c:v>7</c:v>
                </c:pt>
                <c:pt idx="194">
                  <c:v>7</c:v>
                </c:pt>
                <c:pt idx="195">
                  <c:v>6</c:v>
                </c:pt>
                <c:pt idx="196">
                  <c:v>6</c:v>
                </c:pt>
                <c:pt idx="197">
                  <c:v>6</c:v>
                </c:pt>
                <c:pt idx="198">
                  <c:v>6</c:v>
                </c:pt>
                <c:pt idx="199">
                  <c:v>6</c:v>
                </c:pt>
                <c:pt idx="200">
                  <c:v>6</c:v>
                </c:pt>
                <c:pt idx="201">
                  <c:v>6</c:v>
                </c:pt>
                <c:pt idx="202">
                  <c:v>6</c:v>
                </c:pt>
                <c:pt idx="203">
                  <c:v>5</c:v>
                </c:pt>
                <c:pt idx="204">
                  <c:v>4</c:v>
                </c:pt>
                <c:pt idx="205">
                  <c:v>4</c:v>
                </c:pt>
                <c:pt idx="206">
                  <c:v>4</c:v>
                </c:pt>
                <c:pt idx="207">
                  <c:v>4</c:v>
                </c:pt>
                <c:pt idx="208">
                  <c:v>3</c:v>
                </c:pt>
                <c:pt idx="209">
                  <c:v>3</c:v>
                </c:pt>
                <c:pt idx="210">
                  <c:v>3</c:v>
                </c:pt>
                <c:pt idx="211">
                  <c:v>3</c:v>
                </c:pt>
                <c:pt idx="212">
                  <c:v>3</c:v>
                </c:pt>
                <c:pt idx="213">
                  <c:v>3</c:v>
                </c:pt>
                <c:pt idx="214">
                  <c:v>3</c:v>
                </c:pt>
                <c:pt idx="215">
                  <c:v>3</c:v>
                </c:pt>
                <c:pt idx="216">
                  <c:v>3</c:v>
                </c:pt>
                <c:pt idx="217">
                  <c:v>3</c:v>
                </c:pt>
                <c:pt idx="218">
                  <c:v>3</c:v>
                </c:pt>
                <c:pt idx="219">
                  <c:v>3</c:v>
                </c:pt>
                <c:pt idx="220">
                  <c:v>3</c:v>
                </c:pt>
                <c:pt idx="221">
                  <c:v>3</c:v>
                </c:pt>
                <c:pt idx="222">
                  <c:v>2</c:v>
                </c:pt>
                <c:pt idx="223">
                  <c:v>2</c:v>
                </c:pt>
                <c:pt idx="224">
                  <c:v>2</c:v>
                </c:pt>
                <c:pt idx="225">
                  <c:v>2</c:v>
                </c:pt>
                <c:pt idx="226">
                  <c:v>2</c:v>
                </c:pt>
                <c:pt idx="227">
                  <c:v>2</c:v>
                </c:pt>
                <c:pt idx="228">
                  <c:v>2</c:v>
                </c:pt>
                <c:pt idx="229">
                  <c:v>2</c:v>
                </c:pt>
                <c:pt idx="230">
                  <c:v>2</c:v>
                </c:pt>
                <c:pt idx="231">
                  <c:v>2</c:v>
                </c:pt>
                <c:pt idx="232">
                  <c:v>3</c:v>
                </c:pt>
                <c:pt idx="233">
                  <c:v>3</c:v>
                </c:pt>
                <c:pt idx="234">
                  <c:v>3</c:v>
                </c:pt>
                <c:pt idx="235">
                  <c:v>3</c:v>
                </c:pt>
                <c:pt idx="236">
                  <c:v>3</c:v>
                </c:pt>
                <c:pt idx="237">
                  <c:v>3</c:v>
                </c:pt>
                <c:pt idx="238">
                  <c:v>3</c:v>
                </c:pt>
                <c:pt idx="239">
                  <c:v>4</c:v>
                </c:pt>
                <c:pt idx="240">
                  <c:v>4</c:v>
                </c:pt>
                <c:pt idx="241">
                  <c:v>4</c:v>
                </c:pt>
                <c:pt idx="242">
                  <c:v>4</c:v>
                </c:pt>
                <c:pt idx="243">
                  <c:v>4</c:v>
                </c:pt>
                <c:pt idx="244">
                  <c:v>2</c:v>
                </c:pt>
                <c:pt idx="245">
                  <c:v>2</c:v>
                </c:pt>
                <c:pt idx="246">
                  <c:v>2</c:v>
                </c:pt>
                <c:pt idx="247">
                  <c:v>2</c:v>
                </c:pt>
                <c:pt idx="248">
                  <c:v>2</c:v>
                </c:pt>
                <c:pt idx="249">
                  <c:v>2</c:v>
                </c:pt>
                <c:pt idx="250">
                  <c:v>2</c:v>
                </c:pt>
                <c:pt idx="251">
                  <c:v>2</c:v>
                </c:pt>
                <c:pt idx="252">
                  <c:v>2</c:v>
                </c:pt>
                <c:pt idx="253">
                  <c:v>3</c:v>
                </c:pt>
                <c:pt idx="254">
                  <c:v>3</c:v>
                </c:pt>
                <c:pt idx="255">
                  <c:v>2</c:v>
                </c:pt>
                <c:pt idx="256">
                  <c:v>2</c:v>
                </c:pt>
                <c:pt idx="257">
                  <c:v>2</c:v>
                </c:pt>
                <c:pt idx="258">
                  <c:v>2</c:v>
                </c:pt>
                <c:pt idx="259">
                  <c:v>2</c:v>
                </c:pt>
                <c:pt idx="260">
                  <c:v>2</c:v>
                </c:pt>
                <c:pt idx="261">
                  <c:v>1</c:v>
                </c:pt>
                <c:pt idx="262">
                  <c:v>1</c:v>
                </c:pt>
                <c:pt idx="263">
                  <c:v>1</c:v>
                </c:pt>
                <c:pt idx="264">
                  <c:v>1</c:v>
                </c:pt>
                <c:pt idx="265">
                  <c:v>1</c:v>
                </c:pt>
                <c:pt idx="266">
                  <c:v>1</c:v>
                </c:pt>
                <c:pt idx="267">
                  <c:v>1</c:v>
                </c:pt>
                <c:pt idx="268">
                  <c:v>1</c:v>
                </c:pt>
                <c:pt idx="269">
                  <c:v>1</c:v>
                </c:pt>
                <c:pt idx="270">
                  <c:v>1</c:v>
                </c:pt>
                <c:pt idx="271">
                  <c:v>0</c:v>
                </c:pt>
                <c:pt idx="272">
                  <c:v>0</c:v>
                </c:pt>
                <c:pt idx="273">
                  <c:v>1</c:v>
                </c:pt>
                <c:pt idx="274">
                  <c:v>0</c:v>
                </c:pt>
                <c:pt idx="275">
                  <c:v>0</c:v>
                </c:pt>
                <c:pt idx="276">
                  <c:v>0</c:v>
                </c:pt>
                <c:pt idx="277">
                  <c:v>1</c:v>
                </c:pt>
                <c:pt idx="278">
                  <c:v>0</c:v>
                </c:pt>
                <c:pt idx="279">
                  <c:v>0</c:v>
                </c:pt>
                <c:pt idx="280">
                  <c:v>0</c:v>
                </c:pt>
                <c:pt idx="281">
                  <c:v>0</c:v>
                </c:pt>
                <c:pt idx="282">
                  <c:v>0</c:v>
                </c:pt>
                <c:pt idx="283">
                  <c:v>0</c:v>
                </c:pt>
                <c:pt idx="284">
                  <c:v>0</c:v>
                </c:pt>
                <c:pt idx="285">
                  <c:v>0</c:v>
                </c:pt>
                <c:pt idx="286">
                  <c:v>0</c:v>
                </c:pt>
                <c:pt idx="287">
                  <c:v>0</c:v>
                </c:pt>
                <c:pt idx="288">
                  <c:v>0</c:v>
                </c:pt>
                <c:pt idx="289">
                  <c:v>0</c:v>
                </c:pt>
                <c:pt idx="290">
                  <c:v>1</c:v>
                </c:pt>
                <c:pt idx="291">
                  <c:v>1</c:v>
                </c:pt>
                <c:pt idx="292">
                  <c:v>1</c:v>
                </c:pt>
                <c:pt idx="293">
                  <c:v>1</c:v>
                </c:pt>
                <c:pt idx="294">
                  <c:v>1</c:v>
                </c:pt>
                <c:pt idx="295">
                  <c:v>1</c:v>
                </c:pt>
                <c:pt idx="296">
                  <c:v>1</c:v>
                </c:pt>
                <c:pt idx="297">
                  <c:v>1</c:v>
                </c:pt>
                <c:pt idx="298">
                  <c:v>1</c:v>
                </c:pt>
                <c:pt idx="299">
                  <c:v>1</c:v>
                </c:pt>
                <c:pt idx="300">
                  <c:v>1</c:v>
                </c:pt>
                <c:pt idx="301">
                  <c:v>1</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1</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1</c:v>
                </c:pt>
                <c:pt idx="348">
                  <c:v>1</c:v>
                </c:pt>
                <c:pt idx="349">
                  <c:v>1</c:v>
                </c:pt>
                <c:pt idx="350">
                  <c:v>1</c:v>
                </c:pt>
                <c:pt idx="351">
                  <c:v>1</c:v>
                </c:pt>
                <c:pt idx="352">
                  <c:v>1</c:v>
                </c:pt>
                <c:pt idx="353">
                  <c:v>1</c:v>
                </c:pt>
                <c:pt idx="354">
                  <c:v>1</c:v>
                </c:pt>
                <c:pt idx="355">
                  <c:v>1</c:v>
                </c:pt>
                <c:pt idx="356">
                  <c:v>0</c:v>
                </c:pt>
                <c:pt idx="357">
                  <c:v>0</c:v>
                </c:pt>
                <c:pt idx="358">
                  <c:v>1</c:v>
                </c:pt>
                <c:pt idx="359">
                  <c:v>1</c:v>
                </c:pt>
                <c:pt idx="360">
                  <c:v>1</c:v>
                </c:pt>
                <c:pt idx="361">
                  <c:v>1</c:v>
                </c:pt>
                <c:pt idx="362">
                  <c:v>1</c:v>
                </c:pt>
                <c:pt idx="363">
                  <c:v>1</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numCache>
            </c:numRef>
          </c:val>
          <c:extLst>
            <c:ext xmlns:c16="http://schemas.microsoft.com/office/drawing/2014/chart" uri="{C3380CC4-5D6E-409C-BE32-E72D297353CC}">
              <c16:uniqueId val="{00000000-5F9D-49A4-A0C8-15D2DE9DD5A5}"/>
            </c:ext>
          </c:extLst>
        </c:ser>
        <c:ser>
          <c:idx val="1"/>
          <c:order val="1"/>
          <c:tx>
            <c:strRef>
              <c:f>data!$AI$2</c:f>
              <c:strCache>
                <c:ptCount val="1"/>
                <c:pt idx="0">
                  <c:v>Hospital A other wards</c:v>
                </c:pt>
              </c:strCache>
            </c:strRef>
          </c:tx>
          <c:spPr>
            <a:solidFill>
              <a:schemeClr val="accent6">
                <a:lumMod val="40000"/>
                <a:lumOff val="60000"/>
              </a:schemeClr>
            </a:solidFill>
          </c:spPr>
          <c:invertIfNegative val="0"/>
          <c:cat>
            <c:numRef>
              <c:f>data!$AG$3:$AG$398</c:f>
              <c:numCache>
                <c:formatCode>m/d/yyyy</c:formatCode>
                <c:ptCount val="396"/>
                <c:pt idx="0">
                  <c:v>42005</c:v>
                </c:pt>
                <c:pt idx="1">
                  <c:v>42006</c:v>
                </c:pt>
                <c:pt idx="2">
                  <c:v>42007</c:v>
                </c:pt>
                <c:pt idx="3">
                  <c:v>42008</c:v>
                </c:pt>
                <c:pt idx="4">
                  <c:v>42009</c:v>
                </c:pt>
                <c:pt idx="5">
                  <c:v>42010</c:v>
                </c:pt>
                <c:pt idx="6">
                  <c:v>42011</c:v>
                </c:pt>
                <c:pt idx="7">
                  <c:v>42012</c:v>
                </c:pt>
                <c:pt idx="8">
                  <c:v>42013</c:v>
                </c:pt>
                <c:pt idx="9">
                  <c:v>42014</c:v>
                </c:pt>
                <c:pt idx="10">
                  <c:v>42015</c:v>
                </c:pt>
                <c:pt idx="11">
                  <c:v>42016</c:v>
                </c:pt>
                <c:pt idx="12">
                  <c:v>42017</c:v>
                </c:pt>
                <c:pt idx="13">
                  <c:v>42018</c:v>
                </c:pt>
                <c:pt idx="14">
                  <c:v>42019</c:v>
                </c:pt>
                <c:pt idx="15">
                  <c:v>42020</c:v>
                </c:pt>
                <c:pt idx="16">
                  <c:v>42021</c:v>
                </c:pt>
                <c:pt idx="17">
                  <c:v>42022</c:v>
                </c:pt>
                <c:pt idx="18">
                  <c:v>42023</c:v>
                </c:pt>
                <c:pt idx="19">
                  <c:v>42024</c:v>
                </c:pt>
                <c:pt idx="20">
                  <c:v>42025</c:v>
                </c:pt>
                <c:pt idx="21">
                  <c:v>42026</c:v>
                </c:pt>
                <c:pt idx="22">
                  <c:v>42027</c:v>
                </c:pt>
                <c:pt idx="23">
                  <c:v>42028</c:v>
                </c:pt>
                <c:pt idx="24">
                  <c:v>42029</c:v>
                </c:pt>
                <c:pt idx="25">
                  <c:v>42030</c:v>
                </c:pt>
                <c:pt idx="26">
                  <c:v>42031</c:v>
                </c:pt>
                <c:pt idx="27">
                  <c:v>42032</c:v>
                </c:pt>
                <c:pt idx="28">
                  <c:v>42033</c:v>
                </c:pt>
                <c:pt idx="29">
                  <c:v>42034</c:v>
                </c:pt>
                <c:pt idx="30">
                  <c:v>42035</c:v>
                </c:pt>
                <c:pt idx="31">
                  <c:v>42036</c:v>
                </c:pt>
                <c:pt idx="32">
                  <c:v>42037</c:v>
                </c:pt>
                <c:pt idx="33">
                  <c:v>42038</c:v>
                </c:pt>
                <c:pt idx="34">
                  <c:v>42039</c:v>
                </c:pt>
                <c:pt idx="35">
                  <c:v>42040</c:v>
                </c:pt>
                <c:pt idx="36">
                  <c:v>42041</c:v>
                </c:pt>
                <c:pt idx="37">
                  <c:v>42042</c:v>
                </c:pt>
                <c:pt idx="38">
                  <c:v>42043</c:v>
                </c:pt>
                <c:pt idx="39">
                  <c:v>42044</c:v>
                </c:pt>
                <c:pt idx="40">
                  <c:v>42045</c:v>
                </c:pt>
                <c:pt idx="41">
                  <c:v>42046</c:v>
                </c:pt>
                <c:pt idx="42">
                  <c:v>42047</c:v>
                </c:pt>
                <c:pt idx="43">
                  <c:v>42048</c:v>
                </c:pt>
                <c:pt idx="44">
                  <c:v>42049</c:v>
                </c:pt>
                <c:pt idx="45">
                  <c:v>42050</c:v>
                </c:pt>
                <c:pt idx="46">
                  <c:v>42051</c:v>
                </c:pt>
                <c:pt idx="47">
                  <c:v>42052</c:v>
                </c:pt>
                <c:pt idx="48">
                  <c:v>42053</c:v>
                </c:pt>
                <c:pt idx="49">
                  <c:v>42054</c:v>
                </c:pt>
                <c:pt idx="50">
                  <c:v>42055</c:v>
                </c:pt>
                <c:pt idx="51">
                  <c:v>42056</c:v>
                </c:pt>
                <c:pt idx="52">
                  <c:v>42057</c:v>
                </c:pt>
                <c:pt idx="53">
                  <c:v>42058</c:v>
                </c:pt>
                <c:pt idx="54">
                  <c:v>42059</c:v>
                </c:pt>
                <c:pt idx="55">
                  <c:v>42060</c:v>
                </c:pt>
                <c:pt idx="56">
                  <c:v>42061</c:v>
                </c:pt>
                <c:pt idx="57">
                  <c:v>42062</c:v>
                </c:pt>
                <c:pt idx="58">
                  <c:v>42063</c:v>
                </c:pt>
                <c:pt idx="59">
                  <c:v>42064</c:v>
                </c:pt>
                <c:pt idx="60">
                  <c:v>42065</c:v>
                </c:pt>
                <c:pt idx="61">
                  <c:v>42066</c:v>
                </c:pt>
                <c:pt idx="62">
                  <c:v>42067</c:v>
                </c:pt>
                <c:pt idx="63">
                  <c:v>42068</c:v>
                </c:pt>
                <c:pt idx="64">
                  <c:v>42069</c:v>
                </c:pt>
                <c:pt idx="65">
                  <c:v>42070</c:v>
                </c:pt>
                <c:pt idx="66">
                  <c:v>42071</c:v>
                </c:pt>
                <c:pt idx="67">
                  <c:v>42072</c:v>
                </c:pt>
                <c:pt idx="68">
                  <c:v>42073</c:v>
                </c:pt>
                <c:pt idx="69">
                  <c:v>42074</c:v>
                </c:pt>
                <c:pt idx="70">
                  <c:v>42075</c:v>
                </c:pt>
                <c:pt idx="71">
                  <c:v>42076</c:v>
                </c:pt>
                <c:pt idx="72">
                  <c:v>42077</c:v>
                </c:pt>
                <c:pt idx="73">
                  <c:v>42078</c:v>
                </c:pt>
                <c:pt idx="74">
                  <c:v>42079</c:v>
                </c:pt>
                <c:pt idx="75">
                  <c:v>42080</c:v>
                </c:pt>
                <c:pt idx="76">
                  <c:v>42081</c:v>
                </c:pt>
                <c:pt idx="77">
                  <c:v>42082</c:v>
                </c:pt>
                <c:pt idx="78">
                  <c:v>42083</c:v>
                </c:pt>
                <c:pt idx="79">
                  <c:v>42084</c:v>
                </c:pt>
                <c:pt idx="80">
                  <c:v>42085</c:v>
                </c:pt>
                <c:pt idx="81">
                  <c:v>42086</c:v>
                </c:pt>
                <c:pt idx="82">
                  <c:v>42087</c:v>
                </c:pt>
                <c:pt idx="83">
                  <c:v>42088</c:v>
                </c:pt>
                <c:pt idx="84">
                  <c:v>42089</c:v>
                </c:pt>
                <c:pt idx="85">
                  <c:v>42090</c:v>
                </c:pt>
                <c:pt idx="86">
                  <c:v>42091</c:v>
                </c:pt>
                <c:pt idx="87">
                  <c:v>42092</c:v>
                </c:pt>
                <c:pt idx="88">
                  <c:v>42093</c:v>
                </c:pt>
                <c:pt idx="89">
                  <c:v>42094</c:v>
                </c:pt>
                <c:pt idx="90">
                  <c:v>42095</c:v>
                </c:pt>
                <c:pt idx="91">
                  <c:v>42096</c:v>
                </c:pt>
                <c:pt idx="92">
                  <c:v>42097</c:v>
                </c:pt>
                <c:pt idx="93">
                  <c:v>42098</c:v>
                </c:pt>
                <c:pt idx="94">
                  <c:v>42099</c:v>
                </c:pt>
                <c:pt idx="95">
                  <c:v>42100</c:v>
                </c:pt>
                <c:pt idx="96">
                  <c:v>42101</c:v>
                </c:pt>
                <c:pt idx="97">
                  <c:v>42102</c:v>
                </c:pt>
                <c:pt idx="98">
                  <c:v>42103</c:v>
                </c:pt>
                <c:pt idx="99">
                  <c:v>42104</c:v>
                </c:pt>
                <c:pt idx="100">
                  <c:v>42105</c:v>
                </c:pt>
                <c:pt idx="101">
                  <c:v>42106</c:v>
                </c:pt>
                <c:pt idx="102">
                  <c:v>42107</c:v>
                </c:pt>
                <c:pt idx="103">
                  <c:v>42108</c:v>
                </c:pt>
                <c:pt idx="104">
                  <c:v>42109</c:v>
                </c:pt>
                <c:pt idx="105">
                  <c:v>42110</c:v>
                </c:pt>
                <c:pt idx="106">
                  <c:v>42111</c:v>
                </c:pt>
                <c:pt idx="107">
                  <c:v>42112</c:v>
                </c:pt>
                <c:pt idx="108">
                  <c:v>42113</c:v>
                </c:pt>
                <c:pt idx="109">
                  <c:v>42114</c:v>
                </c:pt>
                <c:pt idx="110">
                  <c:v>42115</c:v>
                </c:pt>
                <c:pt idx="111">
                  <c:v>42116</c:v>
                </c:pt>
                <c:pt idx="112">
                  <c:v>42117</c:v>
                </c:pt>
                <c:pt idx="113">
                  <c:v>42118</c:v>
                </c:pt>
                <c:pt idx="114">
                  <c:v>42119</c:v>
                </c:pt>
                <c:pt idx="115">
                  <c:v>42120</c:v>
                </c:pt>
                <c:pt idx="116">
                  <c:v>42121</c:v>
                </c:pt>
                <c:pt idx="117">
                  <c:v>42122</c:v>
                </c:pt>
                <c:pt idx="118">
                  <c:v>42123</c:v>
                </c:pt>
                <c:pt idx="119">
                  <c:v>42124</c:v>
                </c:pt>
                <c:pt idx="120">
                  <c:v>42125</c:v>
                </c:pt>
                <c:pt idx="121">
                  <c:v>42126</c:v>
                </c:pt>
                <c:pt idx="122">
                  <c:v>42127</c:v>
                </c:pt>
                <c:pt idx="123">
                  <c:v>42128</c:v>
                </c:pt>
                <c:pt idx="124">
                  <c:v>42129</c:v>
                </c:pt>
                <c:pt idx="125">
                  <c:v>42130</c:v>
                </c:pt>
                <c:pt idx="126">
                  <c:v>42131</c:v>
                </c:pt>
                <c:pt idx="127">
                  <c:v>42132</c:v>
                </c:pt>
                <c:pt idx="128">
                  <c:v>42133</c:v>
                </c:pt>
                <c:pt idx="129">
                  <c:v>42134</c:v>
                </c:pt>
                <c:pt idx="130">
                  <c:v>42135</c:v>
                </c:pt>
                <c:pt idx="131">
                  <c:v>42136</c:v>
                </c:pt>
                <c:pt idx="132">
                  <c:v>42137</c:v>
                </c:pt>
                <c:pt idx="133">
                  <c:v>42138</c:v>
                </c:pt>
                <c:pt idx="134">
                  <c:v>42139</c:v>
                </c:pt>
                <c:pt idx="135">
                  <c:v>42140</c:v>
                </c:pt>
                <c:pt idx="136">
                  <c:v>42141</c:v>
                </c:pt>
                <c:pt idx="137">
                  <c:v>42142</c:v>
                </c:pt>
                <c:pt idx="138">
                  <c:v>42143</c:v>
                </c:pt>
                <c:pt idx="139">
                  <c:v>42144</c:v>
                </c:pt>
                <c:pt idx="140">
                  <c:v>42145</c:v>
                </c:pt>
                <c:pt idx="141">
                  <c:v>42146</c:v>
                </c:pt>
                <c:pt idx="142">
                  <c:v>42147</c:v>
                </c:pt>
                <c:pt idx="143">
                  <c:v>42148</c:v>
                </c:pt>
                <c:pt idx="144">
                  <c:v>42149</c:v>
                </c:pt>
                <c:pt idx="145">
                  <c:v>42150</c:v>
                </c:pt>
                <c:pt idx="146">
                  <c:v>42151</c:v>
                </c:pt>
                <c:pt idx="147">
                  <c:v>42152</c:v>
                </c:pt>
                <c:pt idx="148">
                  <c:v>42153</c:v>
                </c:pt>
                <c:pt idx="149">
                  <c:v>42154</c:v>
                </c:pt>
                <c:pt idx="150">
                  <c:v>42155</c:v>
                </c:pt>
                <c:pt idx="151">
                  <c:v>42156</c:v>
                </c:pt>
                <c:pt idx="152">
                  <c:v>42157</c:v>
                </c:pt>
                <c:pt idx="153">
                  <c:v>42158</c:v>
                </c:pt>
                <c:pt idx="154">
                  <c:v>42159</c:v>
                </c:pt>
                <c:pt idx="155">
                  <c:v>42160</c:v>
                </c:pt>
                <c:pt idx="156">
                  <c:v>42161</c:v>
                </c:pt>
                <c:pt idx="157">
                  <c:v>42162</c:v>
                </c:pt>
                <c:pt idx="158">
                  <c:v>42163</c:v>
                </c:pt>
                <c:pt idx="159">
                  <c:v>42164</c:v>
                </c:pt>
                <c:pt idx="160">
                  <c:v>42165</c:v>
                </c:pt>
                <c:pt idx="161">
                  <c:v>42166</c:v>
                </c:pt>
                <c:pt idx="162">
                  <c:v>42167</c:v>
                </c:pt>
                <c:pt idx="163">
                  <c:v>42168</c:v>
                </c:pt>
                <c:pt idx="164">
                  <c:v>42169</c:v>
                </c:pt>
                <c:pt idx="165">
                  <c:v>42170</c:v>
                </c:pt>
                <c:pt idx="166">
                  <c:v>42171</c:v>
                </c:pt>
                <c:pt idx="167">
                  <c:v>42172</c:v>
                </c:pt>
                <c:pt idx="168">
                  <c:v>42173</c:v>
                </c:pt>
                <c:pt idx="169">
                  <c:v>42174</c:v>
                </c:pt>
                <c:pt idx="170">
                  <c:v>42175</c:v>
                </c:pt>
                <c:pt idx="171">
                  <c:v>42176</c:v>
                </c:pt>
                <c:pt idx="172">
                  <c:v>42177</c:v>
                </c:pt>
                <c:pt idx="173">
                  <c:v>42178</c:v>
                </c:pt>
                <c:pt idx="174">
                  <c:v>42179</c:v>
                </c:pt>
                <c:pt idx="175">
                  <c:v>42180</c:v>
                </c:pt>
                <c:pt idx="176">
                  <c:v>42181</c:v>
                </c:pt>
                <c:pt idx="177">
                  <c:v>42182</c:v>
                </c:pt>
                <c:pt idx="178">
                  <c:v>42183</c:v>
                </c:pt>
                <c:pt idx="179">
                  <c:v>42184</c:v>
                </c:pt>
                <c:pt idx="180">
                  <c:v>42185</c:v>
                </c:pt>
                <c:pt idx="181">
                  <c:v>42186</c:v>
                </c:pt>
                <c:pt idx="182">
                  <c:v>42187</c:v>
                </c:pt>
                <c:pt idx="183">
                  <c:v>42188</c:v>
                </c:pt>
                <c:pt idx="184">
                  <c:v>42189</c:v>
                </c:pt>
                <c:pt idx="185">
                  <c:v>42190</c:v>
                </c:pt>
                <c:pt idx="186">
                  <c:v>42191</c:v>
                </c:pt>
                <c:pt idx="187">
                  <c:v>42192</c:v>
                </c:pt>
                <c:pt idx="188">
                  <c:v>42193</c:v>
                </c:pt>
                <c:pt idx="189">
                  <c:v>42194</c:v>
                </c:pt>
                <c:pt idx="190">
                  <c:v>42195</c:v>
                </c:pt>
                <c:pt idx="191">
                  <c:v>42196</c:v>
                </c:pt>
                <c:pt idx="192">
                  <c:v>42197</c:v>
                </c:pt>
                <c:pt idx="193">
                  <c:v>42198</c:v>
                </c:pt>
                <c:pt idx="194">
                  <c:v>42199</c:v>
                </c:pt>
                <c:pt idx="195">
                  <c:v>42200</c:v>
                </c:pt>
                <c:pt idx="196">
                  <c:v>42201</c:v>
                </c:pt>
                <c:pt idx="197">
                  <c:v>42202</c:v>
                </c:pt>
                <c:pt idx="198">
                  <c:v>42203</c:v>
                </c:pt>
                <c:pt idx="199">
                  <c:v>42204</c:v>
                </c:pt>
                <c:pt idx="200">
                  <c:v>42205</c:v>
                </c:pt>
                <c:pt idx="201">
                  <c:v>42206</c:v>
                </c:pt>
                <c:pt idx="202">
                  <c:v>42207</c:v>
                </c:pt>
                <c:pt idx="203">
                  <c:v>42208</c:v>
                </c:pt>
                <c:pt idx="204">
                  <c:v>42209</c:v>
                </c:pt>
                <c:pt idx="205">
                  <c:v>42210</c:v>
                </c:pt>
                <c:pt idx="206">
                  <c:v>42211</c:v>
                </c:pt>
                <c:pt idx="207">
                  <c:v>42212</c:v>
                </c:pt>
                <c:pt idx="208">
                  <c:v>42213</c:v>
                </c:pt>
                <c:pt idx="209">
                  <c:v>42214</c:v>
                </c:pt>
                <c:pt idx="210">
                  <c:v>42215</c:v>
                </c:pt>
                <c:pt idx="211">
                  <c:v>42216</c:v>
                </c:pt>
                <c:pt idx="212">
                  <c:v>42217</c:v>
                </c:pt>
                <c:pt idx="213">
                  <c:v>42218</c:v>
                </c:pt>
                <c:pt idx="214">
                  <c:v>42219</c:v>
                </c:pt>
                <c:pt idx="215">
                  <c:v>42220</c:v>
                </c:pt>
                <c:pt idx="216">
                  <c:v>42221</c:v>
                </c:pt>
                <c:pt idx="217">
                  <c:v>42222</c:v>
                </c:pt>
                <c:pt idx="218">
                  <c:v>42223</c:v>
                </c:pt>
                <c:pt idx="219">
                  <c:v>42224</c:v>
                </c:pt>
                <c:pt idx="220">
                  <c:v>42225</c:v>
                </c:pt>
                <c:pt idx="221">
                  <c:v>42226</c:v>
                </c:pt>
                <c:pt idx="222">
                  <c:v>42227</c:v>
                </c:pt>
                <c:pt idx="223">
                  <c:v>42228</c:v>
                </c:pt>
                <c:pt idx="224">
                  <c:v>42229</c:v>
                </c:pt>
                <c:pt idx="225">
                  <c:v>42230</c:v>
                </c:pt>
                <c:pt idx="226">
                  <c:v>42231</c:v>
                </c:pt>
                <c:pt idx="227">
                  <c:v>42232</c:v>
                </c:pt>
                <c:pt idx="228">
                  <c:v>42233</c:v>
                </c:pt>
                <c:pt idx="229">
                  <c:v>42234</c:v>
                </c:pt>
                <c:pt idx="230">
                  <c:v>42235</c:v>
                </c:pt>
                <c:pt idx="231">
                  <c:v>42236</c:v>
                </c:pt>
                <c:pt idx="232">
                  <c:v>42237</c:v>
                </c:pt>
                <c:pt idx="233">
                  <c:v>42238</c:v>
                </c:pt>
                <c:pt idx="234">
                  <c:v>42239</c:v>
                </c:pt>
                <c:pt idx="235">
                  <c:v>42240</c:v>
                </c:pt>
                <c:pt idx="236">
                  <c:v>42241</c:v>
                </c:pt>
                <c:pt idx="237">
                  <c:v>42242</c:v>
                </c:pt>
                <c:pt idx="238">
                  <c:v>42243</c:v>
                </c:pt>
                <c:pt idx="239">
                  <c:v>42244</c:v>
                </c:pt>
                <c:pt idx="240">
                  <c:v>42245</c:v>
                </c:pt>
                <c:pt idx="241">
                  <c:v>42246</c:v>
                </c:pt>
                <c:pt idx="242">
                  <c:v>42247</c:v>
                </c:pt>
                <c:pt idx="243">
                  <c:v>42248</c:v>
                </c:pt>
                <c:pt idx="244">
                  <c:v>42249</c:v>
                </c:pt>
                <c:pt idx="245">
                  <c:v>42250</c:v>
                </c:pt>
                <c:pt idx="246">
                  <c:v>42251</c:v>
                </c:pt>
                <c:pt idx="247">
                  <c:v>42252</c:v>
                </c:pt>
                <c:pt idx="248">
                  <c:v>42253</c:v>
                </c:pt>
                <c:pt idx="249">
                  <c:v>42254</c:v>
                </c:pt>
                <c:pt idx="250">
                  <c:v>42255</c:v>
                </c:pt>
                <c:pt idx="251">
                  <c:v>42256</c:v>
                </c:pt>
                <c:pt idx="252">
                  <c:v>42257</c:v>
                </c:pt>
                <c:pt idx="253">
                  <c:v>42258</c:v>
                </c:pt>
                <c:pt idx="254">
                  <c:v>42259</c:v>
                </c:pt>
                <c:pt idx="255">
                  <c:v>42260</c:v>
                </c:pt>
                <c:pt idx="256">
                  <c:v>42261</c:v>
                </c:pt>
                <c:pt idx="257">
                  <c:v>42262</c:v>
                </c:pt>
                <c:pt idx="258">
                  <c:v>42263</c:v>
                </c:pt>
                <c:pt idx="259">
                  <c:v>42264</c:v>
                </c:pt>
                <c:pt idx="260">
                  <c:v>42265</c:v>
                </c:pt>
                <c:pt idx="261">
                  <c:v>42266</c:v>
                </c:pt>
                <c:pt idx="262">
                  <c:v>42267</c:v>
                </c:pt>
                <c:pt idx="263">
                  <c:v>42268</c:v>
                </c:pt>
                <c:pt idx="264">
                  <c:v>42269</c:v>
                </c:pt>
                <c:pt idx="265">
                  <c:v>42270</c:v>
                </c:pt>
                <c:pt idx="266">
                  <c:v>42271</c:v>
                </c:pt>
                <c:pt idx="267">
                  <c:v>42272</c:v>
                </c:pt>
                <c:pt idx="268">
                  <c:v>42273</c:v>
                </c:pt>
                <c:pt idx="269">
                  <c:v>42274</c:v>
                </c:pt>
                <c:pt idx="270">
                  <c:v>42275</c:v>
                </c:pt>
                <c:pt idx="271">
                  <c:v>42276</c:v>
                </c:pt>
                <c:pt idx="272">
                  <c:v>42277</c:v>
                </c:pt>
                <c:pt idx="273">
                  <c:v>42278</c:v>
                </c:pt>
                <c:pt idx="274">
                  <c:v>42279</c:v>
                </c:pt>
                <c:pt idx="275">
                  <c:v>42280</c:v>
                </c:pt>
                <c:pt idx="276">
                  <c:v>42281</c:v>
                </c:pt>
                <c:pt idx="277">
                  <c:v>42282</c:v>
                </c:pt>
                <c:pt idx="278">
                  <c:v>42283</c:v>
                </c:pt>
                <c:pt idx="279">
                  <c:v>42284</c:v>
                </c:pt>
                <c:pt idx="280">
                  <c:v>42285</c:v>
                </c:pt>
                <c:pt idx="281">
                  <c:v>42286</c:v>
                </c:pt>
                <c:pt idx="282">
                  <c:v>42287</c:v>
                </c:pt>
                <c:pt idx="283">
                  <c:v>42288</c:v>
                </c:pt>
                <c:pt idx="284">
                  <c:v>42289</c:v>
                </c:pt>
                <c:pt idx="285">
                  <c:v>42290</c:v>
                </c:pt>
                <c:pt idx="286">
                  <c:v>42291</c:v>
                </c:pt>
                <c:pt idx="287">
                  <c:v>42292</c:v>
                </c:pt>
                <c:pt idx="288">
                  <c:v>42293</c:v>
                </c:pt>
                <c:pt idx="289">
                  <c:v>42294</c:v>
                </c:pt>
                <c:pt idx="290">
                  <c:v>42295</c:v>
                </c:pt>
                <c:pt idx="291">
                  <c:v>42296</c:v>
                </c:pt>
                <c:pt idx="292">
                  <c:v>42297</c:v>
                </c:pt>
                <c:pt idx="293">
                  <c:v>42298</c:v>
                </c:pt>
                <c:pt idx="294">
                  <c:v>42299</c:v>
                </c:pt>
                <c:pt idx="295">
                  <c:v>42300</c:v>
                </c:pt>
                <c:pt idx="296">
                  <c:v>42301</c:v>
                </c:pt>
                <c:pt idx="297">
                  <c:v>42302</c:v>
                </c:pt>
                <c:pt idx="298">
                  <c:v>42303</c:v>
                </c:pt>
                <c:pt idx="299">
                  <c:v>42304</c:v>
                </c:pt>
                <c:pt idx="300">
                  <c:v>42305</c:v>
                </c:pt>
                <c:pt idx="301">
                  <c:v>42306</c:v>
                </c:pt>
                <c:pt idx="302">
                  <c:v>42307</c:v>
                </c:pt>
                <c:pt idx="303">
                  <c:v>42308</c:v>
                </c:pt>
                <c:pt idx="304">
                  <c:v>42309</c:v>
                </c:pt>
                <c:pt idx="305">
                  <c:v>42310</c:v>
                </c:pt>
                <c:pt idx="306">
                  <c:v>42311</c:v>
                </c:pt>
                <c:pt idx="307">
                  <c:v>42312</c:v>
                </c:pt>
                <c:pt idx="308">
                  <c:v>42313</c:v>
                </c:pt>
                <c:pt idx="309">
                  <c:v>42314</c:v>
                </c:pt>
                <c:pt idx="310">
                  <c:v>42315</c:v>
                </c:pt>
                <c:pt idx="311">
                  <c:v>42316</c:v>
                </c:pt>
                <c:pt idx="312">
                  <c:v>42317</c:v>
                </c:pt>
                <c:pt idx="313">
                  <c:v>42318</c:v>
                </c:pt>
                <c:pt idx="314">
                  <c:v>42319</c:v>
                </c:pt>
                <c:pt idx="315">
                  <c:v>42320</c:v>
                </c:pt>
                <c:pt idx="316">
                  <c:v>42321</c:v>
                </c:pt>
                <c:pt idx="317">
                  <c:v>42322</c:v>
                </c:pt>
                <c:pt idx="318">
                  <c:v>42323</c:v>
                </c:pt>
                <c:pt idx="319">
                  <c:v>42324</c:v>
                </c:pt>
                <c:pt idx="320">
                  <c:v>42325</c:v>
                </c:pt>
                <c:pt idx="321">
                  <c:v>42326</c:v>
                </c:pt>
                <c:pt idx="322">
                  <c:v>42327</c:v>
                </c:pt>
                <c:pt idx="323">
                  <c:v>42328</c:v>
                </c:pt>
                <c:pt idx="324">
                  <c:v>42329</c:v>
                </c:pt>
                <c:pt idx="325">
                  <c:v>42330</c:v>
                </c:pt>
                <c:pt idx="326">
                  <c:v>42331</c:v>
                </c:pt>
                <c:pt idx="327">
                  <c:v>42332</c:v>
                </c:pt>
                <c:pt idx="328">
                  <c:v>42333</c:v>
                </c:pt>
                <c:pt idx="329">
                  <c:v>42334</c:v>
                </c:pt>
                <c:pt idx="330">
                  <c:v>42335</c:v>
                </c:pt>
                <c:pt idx="331">
                  <c:v>42336</c:v>
                </c:pt>
                <c:pt idx="332">
                  <c:v>42337</c:v>
                </c:pt>
                <c:pt idx="333">
                  <c:v>42338</c:v>
                </c:pt>
                <c:pt idx="334">
                  <c:v>42339</c:v>
                </c:pt>
                <c:pt idx="335">
                  <c:v>42340</c:v>
                </c:pt>
                <c:pt idx="336">
                  <c:v>42341</c:v>
                </c:pt>
                <c:pt idx="337">
                  <c:v>42342</c:v>
                </c:pt>
                <c:pt idx="338">
                  <c:v>42343</c:v>
                </c:pt>
                <c:pt idx="339">
                  <c:v>42344</c:v>
                </c:pt>
                <c:pt idx="340">
                  <c:v>42345</c:v>
                </c:pt>
                <c:pt idx="341">
                  <c:v>42346</c:v>
                </c:pt>
                <c:pt idx="342">
                  <c:v>42347</c:v>
                </c:pt>
                <c:pt idx="343">
                  <c:v>42348</c:v>
                </c:pt>
                <c:pt idx="344">
                  <c:v>42349</c:v>
                </c:pt>
                <c:pt idx="345">
                  <c:v>42350</c:v>
                </c:pt>
                <c:pt idx="346">
                  <c:v>42351</c:v>
                </c:pt>
                <c:pt idx="347">
                  <c:v>42352</c:v>
                </c:pt>
                <c:pt idx="348">
                  <c:v>42353</c:v>
                </c:pt>
                <c:pt idx="349">
                  <c:v>42354</c:v>
                </c:pt>
                <c:pt idx="350">
                  <c:v>42355</c:v>
                </c:pt>
                <c:pt idx="351">
                  <c:v>42356</c:v>
                </c:pt>
                <c:pt idx="352">
                  <c:v>42357</c:v>
                </c:pt>
                <c:pt idx="353">
                  <c:v>42358</c:v>
                </c:pt>
                <c:pt idx="354">
                  <c:v>42359</c:v>
                </c:pt>
                <c:pt idx="355">
                  <c:v>42360</c:v>
                </c:pt>
                <c:pt idx="356">
                  <c:v>42361</c:v>
                </c:pt>
                <c:pt idx="357">
                  <c:v>42362</c:v>
                </c:pt>
                <c:pt idx="358">
                  <c:v>42363</c:v>
                </c:pt>
                <c:pt idx="359">
                  <c:v>42364</c:v>
                </c:pt>
                <c:pt idx="360">
                  <c:v>42365</c:v>
                </c:pt>
                <c:pt idx="361">
                  <c:v>42366</c:v>
                </c:pt>
                <c:pt idx="362">
                  <c:v>42367</c:v>
                </c:pt>
                <c:pt idx="363">
                  <c:v>42368</c:v>
                </c:pt>
                <c:pt idx="364">
                  <c:v>42369</c:v>
                </c:pt>
                <c:pt idx="365">
                  <c:v>42370</c:v>
                </c:pt>
                <c:pt idx="366">
                  <c:v>42371</c:v>
                </c:pt>
                <c:pt idx="367">
                  <c:v>42372</c:v>
                </c:pt>
                <c:pt idx="368">
                  <c:v>42373</c:v>
                </c:pt>
                <c:pt idx="369">
                  <c:v>42374</c:v>
                </c:pt>
                <c:pt idx="370">
                  <c:v>42375</c:v>
                </c:pt>
                <c:pt idx="371">
                  <c:v>42376</c:v>
                </c:pt>
                <c:pt idx="372">
                  <c:v>42377</c:v>
                </c:pt>
                <c:pt idx="373">
                  <c:v>42378</c:v>
                </c:pt>
                <c:pt idx="374">
                  <c:v>42379</c:v>
                </c:pt>
                <c:pt idx="375">
                  <c:v>42380</c:v>
                </c:pt>
                <c:pt idx="376">
                  <c:v>42381</c:v>
                </c:pt>
                <c:pt idx="377">
                  <c:v>42382</c:v>
                </c:pt>
                <c:pt idx="378">
                  <c:v>42383</c:v>
                </c:pt>
                <c:pt idx="379">
                  <c:v>42384</c:v>
                </c:pt>
                <c:pt idx="380">
                  <c:v>42385</c:v>
                </c:pt>
                <c:pt idx="381">
                  <c:v>42386</c:v>
                </c:pt>
                <c:pt idx="382">
                  <c:v>42387</c:v>
                </c:pt>
                <c:pt idx="383">
                  <c:v>42388</c:v>
                </c:pt>
                <c:pt idx="384">
                  <c:v>42389</c:v>
                </c:pt>
                <c:pt idx="385">
                  <c:v>42390</c:v>
                </c:pt>
                <c:pt idx="386">
                  <c:v>42391</c:v>
                </c:pt>
                <c:pt idx="387">
                  <c:v>42392</c:v>
                </c:pt>
                <c:pt idx="388">
                  <c:v>42393</c:v>
                </c:pt>
                <c:pt idx="389">
                  <c:v>42394</c:v>
                </c:pt>
                <c:pt idx="390">
                  <c:v>42395</c:v>
                </c:pt>
                <c:pt idx="391">
                  <c:v>42396</c:v>
                </c:pt>
                <c:pt idx="392">
                  <c:v>42397</c:v>
                </c:pt>
                <c:pt idx="393">
                  <c:v>42398</c:v>
                </c:pt>
                <c:pt idx="394">
                  <c:v>42399</c:v>
                </c:pt>
                <c:pt idx="395">
                  <c:v>42400</c:v>
                </c:pt>
              </c:numCache>
            </c:numRef>
          </c:cat>
          <c:val>
            <c:numRef>
              <c:f>data!$AI$3:$AI$398</c:f>
              <c:numCache>
                <c:formatCode>General</c:formatCode>
                <c:ptCount val="39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1</c:v>
                </c:pt>
                <c:pt idx="110">
                  <c:v>1</c:v>
                </c:pt>
                <c:pt idx="111">
                  <c:v>1</c:v>
                </c:pt>
                <c:pt idx="112">
                  <c:v>1</c:v>
                </c:pt>
                <c:pt idx="113">
                  <c:v>1</c:v>
                </c:pt>
                <c:pt idx="114">
                  <c:v>1</c:v>
                </c:pt>
                <c:pt idx="115">
                  <c:v>2</c:v>
                </c:pt>
                <c:pt idx="116">
                  <c:v>2</c:v>
                </c:pt>
                <c:pt idx="117">
                  <c:v>2</c:v>
                </c:pt>
                <c:pt idx="118">
                  <c:v>2</c:v>
                </c:pt>
                <c:pt idx="119">
                  <c:v>2</c:v>
                </c:pt>
                <c:pt idx="120">
                  <c:v>2</c:v>
                </c:pt>
                <c:pt idx="121">
                  <c:v>2</c:v>
                </c:pt>
                <c:pt idx="122">
                  <c:v>2</c:v>
                </c:pt>
                <c:pt idx="123">
                  <c:v>2</c:v>
                </c:pt>
                <c:pt idx="124">
                  <c:v>2</c:v>
                </c:pt>
                <c:pt idx="125">
                  <c:v>2</c:v>
                </c:pt>
                <c:pt idx="126">
                  <c:v>2</c:v>
                </c:pt>
                <c:pt idx="127">
                  <c:v>2</c:v>
                </c:pt>
                <c:pt idx="128">
                  <c:v>1</c:v>
                </c:pt>
                <c:pt idx="129">
                  <c:v>1</c:v>
                </c:pt>
                <c:pt idx="130">
                  <c:v>1</c:v>
                </c:pt>
                <c:pt idx="131">
                  <c:v>1</c:v>
                </c:pt>
                <c:pt idx="132">
                  <c:v>1</c:v>
                </c:pt>
                <c:pt idx="133">
                  <c:v>1</c:v>
                </c:pt>
                <c:pt idx="134">
                  <c:v>1</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1</c:v>
                </c:pt>
                <c:pt idx="162">
                  <c:v>1</c:v>
                </c:pt>
                <c:pt idx="163">
                  <c:v>1</c:v>
                </c:pt>
                <c:pt idx="164">
                  <c:v>2</c:v>
                </c:pt>
                <c:pt idx="165">
                  <c:v>2</c:v>
                </c:pt>
                <c:pt idx="166">
                  <c:v>2</c:v>
                </c:pt>
                <c:pt idx="167">
                  <c:v>2</c:v>
                </c:pt>
                <c:pt idx="168">
                  <c:v>2</c:v>
                </c:pt>
                <c:pt idx="169">
                  <c:v>2</c:v>
                </c:pt>
                <c:pt idx="170">
                  <c:v>2</c:v>
                </c:pt>
                <c:pt idx="171">
                  <c:v>2</c:v>
                </c:pt>
                <c:pt idx="172">
                  <c:v>2</c:v>
                </c:pt>
                <c:pt idx="173">
                  <c:v>2</c:v>
                </c:pt>
                <c:pt idx="174">
                  <c:v>3</c:v>
                </c:pt>
                <c:pt idx="175">
                  <c:v>2</c:v>
                </c:pt>
                <c:pt idx="176">
                  <c:v>1</c:v>
                </c:pt>
                <c:pt idx="177">
                  <c:v>1</c:v>
                </c:pt>
                <c:pt idx="178">
                  <c:v>1</c:v>
                </c:pt>
                <c:pt idx="179">
                  <c:v>1</c:v>
                </c:pt>
                <c:pt idx="180">
                  <c:v>1</c:v>
                </c:pt>
                <c:pt idx="181">
                  <c:v>1</c:v>
                </c:pt>
                <c:pt idx="182">
                  <c:v>1</c:v>
                </c:pt>
                <c:pt idx="183">
                  <c:v>1</c:v>
                </c:pt>
                <c:pt idx="184">
                  <c:v>0</c:v>
                </c:pt>
                <c:pt idx="185">
                  <c:v>0</c:v>
                </c:pt>
                <c:pt idx="186">
                  <c:v>0</c:v>
                </c:pt>
                <c:pt idx="187">
                  <c:v>0</c:v>
                </c:pt>
                <c:pt idx="188">
                  <c:v>1</c:v>
                </c:pt>
                <c:pt idx="189">
                  <c:v>1</c:v>
                </c:pt>
                <c:pt idx="190">
                  <c:v>1</c:v>
                </c:pt>
                <c:pt idx="191">
                  <c:v>1</c:v>
                </c:pt>
                <c:pt idx="192">
                  <c:v>1</c:v>
                </c:pt>
                <c:pt idx="193">
                  <c:v>0</c:v>
                </c:pt>
                <c:pt idx="194">
                  <c:v>0</c:v>
                </c:pt>
                <c:pt idx="195">
                  <c:v>1</c:v>
                </c:pt>
                <c:pt idx="196">
                  <c:v>1</c:v>
                </c:pt>
                <c:pt idx="197">
                  <c:v>1</c:v>
                </c:pt>
                <c:pt idx="198">
                  <c:v>1</c:v>
                </c:pt>
                <c:pt idx="199">
                  <c:v>0</c:v>
                </c:pt>
                <c:pt idx="200">
                  <c:v>0</c:v>
                </c:pt>
                <c:pt idx="201">
                  <c:v>2</c:v>
                </c:pt>
                <c:pt idx="202">
                  <c:v>2</c:v>
                </c:pt>
                <c:pt idx="203">
                  <c:v>2</c:v>
                </c:pt>
                <c:pt idx="204">
                  <c:v>2</c:v>
                </c:pt>
                <c:pt idx="205">
                  <c:v>1</c:v>
                </c:pt>
                <c:pt idx="206">
                  <c:v>1</c:v>
                </c:pt>
                <c:pt idx="207">
                  <c:v>1</c:v>
                </c:pt>
                <c:pt idx="208">
                  <c:v>1</c:v>
                </c:pt>
                <c:pt idx="209">
                  <c:v>2</c:v>
                </c:pt>
                <c:pt idx="210">
                  <c:v>2</c:v>
                </c:pt>
                <c:pt idx="211">
                  <c:v>2</c:v>
                </c:pt>
                <c:pt idx="212">
                  <c:v>2</c:v>
                </c:pt>
                <c:pt idx="213">
                  <c:v>1</c:v>
                </c:pt>
                <c:pt idx="214">
                  <c:v>1</c:v>
                </c:pt>
                <c:pt idx="215">
                  <c:v>1</c:v>
                </c:pt>
                <c:pt idx="216">
                  <c:v>1</c:v>
                </c:pt>
                <c:pt idx="217">
                  <c:v>2</c:v>
                </c:pt>
                <c:pt idx="218">
                  <c:v>2</c:v>
                </c:pt>
                <c:pt idx="219">
                  <c:v>2</c:v>
                </c:pt>
                <c:pt idx="220">
                  <c:v>2</c:v>
                </c:pt>
                <c:pt idx="221">
                  <c:v>2</c:v>
                </c:pt>
                <c:pt idx="222">
                  <c:v>1</c:v>
                </c:pt>
                <c:pt idx="223">
                  <c:v>1</c:v>
                </c:pt>
                <c:pt idx="224">
                  <c:v>1</c:v>
                </c:pt>
                <c:pt idx="225">
                  <c:v>1</c:v>
                </c:pt>
                <c:pt idx="226">
                  <c:v>1</c:v>
                </c:pt>
                <c:pt idx="227">
                  <c:v>1</c:v>
                </c:pt>
                <c:pt idx="228">
                  <c:v>1</c:v>
                </c:pt>
                <c:pt idx="229">
                  <c:v>2</c:v>
                </c:pt>
                <c:pt idx="230">
                  <c:v>2</c:v>
                </c:pt>
                <c:pt idx="231">
                  <c:v>2</c:v>
                </c:pt>
                <c:pt idx="232">
                  <c:v>1</c:v>
                </c:pt>
                <c:pt idx="233">
                  <c:v>1</c:v>
                </c:pt>
                <c:pt idx="234">
                  <c:v>1</c:v>
                </c:pt>
                <c:pt idx="235">
                  <c:v>1</c:v>
                </c:pt>
                <c:pt idx="236">
                  <c:v>1</c:v>
                </c:pt>
                <c:pt idx="237">
                  <c:v>1</c:v>
                </c:pt>
                <c:pt idx="238">
                  <c:v>1</c:v>
                </c:pt>
                <c:pt idx="239">
                  <c:v>0</c:v>
                </c:pt>
                <c:pt idx="240">
                  <c:v>0</c:v>
                </c:pt>
                <c:pt idx="241">
                  <c:v>0</c:v>
                </c:pt>
                <c:pt idx="242">
                  <c:v>0</c:v>
                </c:pt>
                <c:pt idx="243">
                  <c:v>0</c:v>
                </c:pt>
                <c:pt idx="244">
                  <c:v>1</c:v>
                </c:pt>
                <c:pt idx="245">
                  <c:v>1</c:v>
                </c:pt>
                <c:pt idx="246">
                  <c:v>1</c:v>
                </c:pt>
                <c:pt idx="247">
                  <c:v>1</c:v>
                </c:pt>
                <c:pt idx="248">
                  <c:v>1</c:v>
                </c:pt>
                <c:pt idx="249">
                  <c:v>1</c:v>
                </c:pt>
                <c:pt idx="250">
                  <c:v>1</c:v>
                </c:pt>
                <c:pt idx="251">
                  <c:v>1</c:v>
                </c:pt>
                <c:pt idx="252">
                  <c:v>1</c:v>
                </c:pt>
                <c:pt idx="253">
                  <c:v>1</c:v>
                </c:pt>
                <c:pt idx="254">
                  <c:v>1</c:v>
                </c:pt>
                <c:pt idx="255">
                  <c:v>1</c:v>
                </c:pt>
                <c:pt idx="256">
                  <c:v>1</c:v>
                </c:pt>
                <c:pt idx="257">
                  <c:v>1</c:v>
                </c:pt>
                <c:pt idx="258">
                  <c:v>1</c:v>
                </c:pt>
                <c:pt idx="259">
                  <c:v>2</c:v>
                </c:pt>
                <c:pt idx="260">
                  <c:v>2</c:v>
                </c:pt>
                <c:pt idx="261">
                  <c:v>2</c:v>
                </c:pt>
                <c:pt idx="262">
                  <c:v>2</c:v>
                </c:pt>
                <c:pt idx="263">
                  <c:v>2</c:v>
                </c:pt>
                <c:pt idx="264">
                  <c:v>2</c:v>
                </c:pt>
                <c:pt idx="265">
                  <c:v>2</c:v>
                </c:pt>
                <c:pt idx="266">
                  <c:v>2</c:v>
                </c:pt>
                <c:pt idx="267">
                  <c:v>2</c:v>
                </c:pt>
                <c:pt idx="268">
                  <c:v>2</c:v>
                </c:pt>
                <c:pt idx="269">
                  <c:v>2</c:v>
                </c:pt>
                <c:pt idx="270">
                  <c:v>2</c:v>
                </c:pt>
                <c:pt idx="271">
                  <c:v>2</c:v>
                </c:pt>
                <c:pt idx="272">
                  <c:v>3</c:v>
                </c:pt>
                <c:pt idx="273">
                  <c:v>3</c:v>
                </c:pt>
                <c:pt idx="274">
                  <c:v>4</c:v>
                </c:pt>
                <c:pt idx="275">
                  <c:v>4</c:v>
                </c:pt>
                <c:pt idx="276">
                  <c:v>4</c:v>
                </c:pt>
                <c:pt idx="277">
                  <c:v>4</c:v>
                </c:pt>
                <c:pt idx="278">
                  <c:v>4</c:v>
                </c:pt>
                <c:pt idx="279">
                  <c:v>3</c:v>
                </c:pt>
                <c:pt idx="280">
                  <c:v>3</c:v>
                </c:pt>
                <c:pt idx="281">
                  <c:v>2</c:v>
                </c:pt>
                <c:pt idx="282">
                  <c:v>2</c:v>
                </c:pt>
                <c:pt idx="283">
                  <c:v>2</c:v>
                </c:pt>
                <c:pt idx="284">
                  <c:v>2</c:v>
                </c:pt>
                <c:pt idx="285">
                  <c:v>2</c:v>
                </c:pt>
                <c:pt idx="286">
                  <c:v>2</c:v>
                </c:pt>
                <c:pt idx="287">
                  <c:v>2</c:v>
                </c:pt>
                <c:pt idx="288">
                  <c:v>2</c:v>
                </c:pt>
                <c:pt idx="289">
                  <c:v>2</c:v>
                </c:pt>
                <c:pt idx="290">
                  <c:v>2</c:v>
                </c:pt>
                <c:pt idx="291">
                  <c:v>2</c:v>
                </c:pt>
                <c:pt idx="292">
                  <c:v>2</c:v>
                </c:pt>
                <c:pt idx="293">
                  <c:v>2</c:v>
                </c:pt>
                <c:pt idx="294">
                  <c:v>2</c:v>
                </c:pt>
                <c:pt idx="295">
                  <c:v>2</c:v>
                </c:pt>
                <c:pt idx="296">
                  <c:v>2</c:v>
                </c:pt>
                <c:pt idx="297">
                  <c:v>2</c:v>
                </c:pt>
                <c:pt idx="298">
                  <c:v>2</c:v>
                </c:pt>
                <c:pt idx="299">
                  <c:v>2</c:v>
                </c:pt>
                <c:pt idx="300">
                  <c:v>2</c:v>
                </c:pt>
                <c:pt idx="301">
                  <c:v>2</c:v>
                </c:pt>
                <c:pt idx="302">
                  <c:v>2</c:v>
                </c:pt>
                <c:pt idx="303">
                  <c:v>2</c:v>
                </c:pt>
                <c:pt idx="304">
                  <c:v>2</c:v>
                </c:pt>
                <c:pt idx="305">
                  <c:v>2</c:v>
                </c:pt>
                <c:pt idx="306">
                  <c:v>2</c:v>
                </c:pt>
                <c:pt idx="307">
                  <c:v>2</c:v>
                </c:pt>
                <c:pt idx="308">
                  <c:v>2</c:v>
                </c:pt>
                <c:pt idx="309">
                  <c:v>1</c:v>
                </c:pt>
                <c:pt idx="310">
                  <c:v>1</c:v>
                </c:pt>
                <c:pt idx="311">
                  <c:v>1</c:v>
                </c:pt>
                <c:pt idx="312">
                  <c:v>1</c:v>
                </c:pt>
                <c:pt idx="313">
                  <c:v>1</c:v>
                </c:pt>
                <c:pt idx="314">
                  <c:v>1</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1</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numCache>
            </c:numRef>
          </c:val>
          <c:extLst>
            <c:ext xmlns:c16="http://schemas.microsoft.com/office/drawing/2014/chart" uri="{C3380CC4-5D6E-409C-BE32-E72D297353CC}">
              <c16:uniqueId val="{00000001-5F9D-49A4-A0C8-15D2DE9DD5A5}"/>
            </c:ext>
          </c:extLst>
        </c:ser>
        <c:ser>
          <c:idx val="2"/>
          <c:order val="2"/>
          <c:tx>
            <c:strRef>
              <c:f>data!$AJ$2</c:f>
              <c:strCache>
                <c:ptCount val="1"/>
                <c:pt idx="0">
                  <c:v>Hospital B vascular wards</c:v>
                </c:pt>
              </c:strCache>
            </c:strRef>
          </c:tx>
          <c:spPr>
            <a:solidFill>
              <a:schemeClr val="accent1">
                <a:lumMod val="75000"/>
              </a:schemeClr>
            </a:solidFill>
          </c:spPr>
          <c:invertIfNegative val="0"/>
          <c:cat>
            <c:numRef>
              <c:f>data!$AG$3:$AG$398</c:f>
              <c:numCache>
                <c:formatCode>m/d/yyyy</c:formatCode>
                <c:ptCount val="396"/>
                <c:pt idx="0">
                  <c:v>42005</c:v>
                </c:pt>
                <c:pt idx="1">
                  <c:v>42006</c:v>
                </c:pt>
                <c:pt idx="2">
                  <c:v>42007</c:v>
                </c:pt>
                <c:pt idx="3">
                  <c:v>42008</c:v>
                </c:pt>
                <c:pt idx="4">
                  <c:v>42009</c:v>
                </c:pt>
                <c:pt idx="5">
                  <c:v>42010</c:v>
                </c:pt>
                <c:pt idx="6">
                  <c:v>42011</c:v>
                </c:pt>
                <c:pt idx="7">
                  <c:v>42012</c:v>
                </c:pt>
                <c:pt idx="8">
                  <c:v>42013</c:v>
                </c:pt>
                <c:pt idx="9">
                  <c:v>42014</c:v>
                </c:pt>
                <c:pt idx="10">
                  <c:v>42015</c:v>
                </c:pt>
                <c:pt idx="11">
                  <c:v>42016</c:v>
                </c:pt>
                <c:pt idx="12">
                  <c:v>42017</c:v>
                </c:pt>
                <c:pt idx="13">
                  <c:v>42018</c:v>
                </c:pt>
                <c:pt idx="14">
                  <c:v>42019</c:v>
                </c:pt>
                <c:pt idx="15">
                  <c:v>42020</c:v>
                </c:pt>
                <c:pt idx="16">
                  <c:v>42021</c:v>
                </c:pt>
                <c:pt idx="17">
                  <c:v>42022</c:v>
                </c:pt>
                <c:pt idx="18">
                  <c:v>42023</c:v>
                </c:pt>
                <c:pt idx="19">
                  <c:v>42024</c:v>
                </c:pt>
                <c:pt idx="20">
                  <c:v>42025</c:v>
                </c:pt>
                <c:pt idx="21">
                  <c:v>42026</c:v>
                </c:pt>
                <c:pt idx="22">
                  <c:v>42027</c:v>
                </c:pt>
                <c:pt idx="23">
                  <c:v>42028</c:v>
                </c:pt>
                <c:pt idx="24">
                  <c:v>42029</c:v>
                </c:pt>
                <c:pt idx="25">
                  <c:v>42030</c:v>
                </c:pt>
                <c:pt idx="26">
                  <c:v>42031</c:v>
                </c:pt>
                <c:pt idx="27">
                  <c:v>42032</c:v>
                </c:pt>
                <c:pt idx="28">
                  <c:v>42033</c:v>
                </c:pt>
                <c:pt idx="29">
                  <c:v>42034</c:v>
                </c:pt>
                <c:pt idx="30">
                  <c:v>42035</c:v>
                </c:pt>
                <c:pt idx="31">
                  <c:v>42036</c:v>
                </c:pt>
                <c:pt idx="32">
                  <c:v>42037</c:v>
                </c:pt>
                <c:pt idx="33">
                  <c:v>42038</c:v>
                </c:pt>
                <c:pt idx="34">
                  <c:v>42039</c:v>
                </c:pt>
                <c:pt idx="35">
                  <c:v>42040</c:v>
                </c:pt>
                <c:pt idx="36">
                  <c:v>42041</c:v>
                </c:pt>
                <c:pt idx="37">
                  <c:v>42042</c:v>
                </c:pt>
                <c:pt idx="38">
                  <c:v>42043</c:v>
                </c:pt>
                <c:pt idx="39">
                  <c:v>42044</c:v>
                </c:pt>
                <c:pt idx="40">
                  <c:v>42045</c:v>
                </c:pt>
                <c:pt idx="41">
                  <c:v>42046</c:v>
                </c:pt>
                <c:pt idx="42">
                  <c:v>42047</c:v>
                </c:pt>
                <c:pt idx="43">
                  <c:v>42048</c:v>
                </c:pt>
                <c:pt idx="44">
                  <c:v>42049</c:v>
                </c:pt>
                <c:pt idx="45">
                  <c:v>42050</c:v>
                </c:pt>
                <c:pt idx="46">
                  <c:v>42051</c:v>
                </c:pt>
                <c:pt idx="47">
                  <c:v>42052</c:v>
                </c:pt>
                <c:pt idx="48">
                  <c:v>42053</c:v>
                </c:pt>
                <c:pt idx="49">
                  <c:v>42054</c:v>
                </c:pt>
                <c:pt idx="50">
                  <c:v>42055</c:v>
                </c:pt>
                <c:pt idx="51">
                  <c:v>42056</c:v>
                </c:pt>
                <c:pt idx="52">
                  <c:v>42057</c:v>
                </c:pt>
                <c:pt idx="53">
                  <c:v>42058</c:v>
                </c:pt>
                <c:pt idx="54">
                  <c:v>42059</c:v>
                </c:pt>
                <c:pt idx="55">
                  <c:v>42060</c:v>
                </c:pt>
                <c:pt idx="56">
                  <c:v>42061</c:v>
                </c:pt>
                <c:pt idx="57">
                  <c:v>42062</c:v>
                </c:pt>
                <c:pt idx="58">
                  <c:v>42063</c:v>
                </c:pt>
                <c:pt idx="59">
                  <c:v>42064</c:v>
                </c:pt>
                <c:pt idx="60">
                  <c:v>42065</c:v>
                </c:pt>
                <c:pt idx="61">
                  <c:v>42066</c:v>
                </c:pt>
                <c:pt idx="62">
                  <c:v>42067</c:v>
                </c:pt>
                <c:pt idx="63">
                  <c:v>42068</c:v>
                </c:pt>
                <c:pt idx="64">
                  <c:v>42069</c:v>
                </c:pt>
                <c:pt idx="65">
                  <c:v>42070</c:v>
                </c:pt>
                <c:pt idx="66">
                  <c:v>42071</c:v>
                </c:pt>
                <c:pt idx="67">
                  <c:v>42072</c:v>
                </c:pt>
                <c:pt idx="68">
                  <c:v>42073</c:v>
                </c:pt>
                <c:pt idx="69">
                  <c:v>42074</c:v>
                </c:pt>
                <c:pt idx="70">
                  <c:v>42075</c:v>
                </c:pt>
                <c:pt idx="71">
                  <c:v>42076</c:v>
                </c:pt>
                <c:pt idx="72">
                  <c:v>42077</c:v>
                </c:pt>
                <c:pt idx="73">
                  <c:v>42078</c:v>
                </c:pt>
                <c:pt idx="74">
                  <c:v>42079</c:v>
                </c:pt>
                <c:pt idx="75">
                  <c:v>42080</c:v>
                </c:pt>
                <c:pt idx="76">
                  <c:v>42081</c:v>
                </c:pt>
                <c:pt idx="77">
                  <c:v>42082</c:v>
                </c:pt>
                <c:pt idx="78">
                  <c:v>42083</c:v>
                </c:pt>
                <c:pt idx="79">
                  <c:v>42084</c:v>
                </c:pt>
                <c:pt idx="80">
                  <c:v>42085</c:v>
                </c:pt>
                <c:pt idx="81">
                  <c:v>42086</c:v>
                </c:pt>
                <c:pt idx="82">
                  <c:v>42087</c:v>
                </c:pt>
                <c:pt idx="83">
                  <c:v>42088</c:v>
                </c:pt>
                <c:pt idx="84">
                  <c:v>42089</c:v>
                </c:pt>
                <c:pt idx="85">
                  <c:v>42090</c:v>
                </c:pt>
                <c:pt idx="86">
                  <c:v>42091</c:v>
                </c:pt>
                <c:pt idx="87">
                  <c:v>42092</c:v>
                </c:pt>
                <c:pt idx="88">
                  <c:v>42093</c:v>
                </c:pt>
                <c:pt idx="89">
                  <c:v>42094</c:v>
                </c:pt>
                <c:pt idx="90">
                  <c:v>42095</c:v>
                </c:pt>
                <c:pt idx="91">
                  <c:v>42096</c:v>
                </c:pt>
                <c:pt idx="92">
                  <c:v>42097</c:v>
                </c:pt>
                <c:pt idx="93">
                  <c:v>42098</c:v>
                </c:pt>
                <c:pt idx="94">
                  <c:v>42099</c:v>
                </c:pt>
                <c:pt idx="95">
                  <c:v>42100</c:v>
                </c:pt>
                <c:pt idx="96">
                  <c:v>42101</c:v>
                </c:pt>
                <c:pt idx="97">
                  <c:v>42102</c:v>
                </c:pt>
                <c:pt idx="98">
                  <c:v>42103</c:v>
                </c:pt>
                <c:pt idx="99">
                  <c:v>42104</c:v>
                </c:pt>
                <c:pt idx="100">
                  <c:v>42105</c:v>
                </c:pt>
                <c:pt idx="101">
                  <c:v>42106</c:v>
                </c:pt>
                <c:pt idx="102">
                  <c:v>42107</c:v>
                </c:pt>
                <c:pt idx="103">
                  <c:v>42108</c:v>
                </c:pt>
                <c:pt idx="104">
                  <c:v>42109</c:v>
                </c:pt>
                <c:pt idx="105">
                  <c:v>42110</c:v>
                </c:pt>
                <c:pt idx="106">
                  <c:v>42111</c:v>
                </c:pt>
                <c:pt idx="107">
                  <c:v>42112</c:v>
                </c:pt>
                <c:pt idx="108">
                  <c:v>42113</c:v>
                </c:pt>
                <c:pt idx="109">
                  <c:v>42114</c:v>
                </c:pt>
                <c:pt idx="110">
                  <c:v>42115</c:v>
                </c:pt>
                <c:pt idx="111">
                  <c:v>42116</c:v>
                </c:pt>
                <c:pt idx="112">
                  <c:v>42117</c:v>
                </c:pt>
                <c:pt idx="113">
                  <c:v>42118</c:v>
                </c:pt>
                <c:pt idx="114">
                  <c:v>42119</c:v>
                </c:pt>
                <c:pt idx="115">
                  <c:v>42120</c:v>
                </c:pt>
                <c:pt idx="116">
                  <c:v>42121</c:v>
                </c:pt>
                <c:pt idx="117">
                  <c:v>42122</c:v>
                </c:pt>
                <c:pt idx="118">
                  <c:v>42123</c:v>
                </c:pt>
                <c:pt idx="119">
                  <c:v>42124</c:v>
                </c:pt>
                <c:pt idx="120">
                  <c:v>42125</c:v>
                </c:pt>
                <c:pt idx="121">
                  <c:v>42126</c:v>
                </c:pt>
                <c:pt idx="122">
                  <c:v>42127</c:v>
                </c:pt>
                <c:pt idx="123">
                  <c:v>42128</c:v>
                </c:pt>
                <c:pt idx="124">
                  <c:v>42129</c:v>
                </c:pt>
                <c:pt idx="125">
                  <c:v>42130</c:v>
                </c:pt>
                <c:pt idx="126">
                  <c:v>42131</c:v>
                </c:pt>
                <c:pt idx="127">
                  <c:v>42132</c:v>
                </c:pt>
                <c:pt idx="128">
                  <c:v>42133</c:v>
                </c:pt>
                <c:pt idx="129">
                  <c:v>42134</c:v>
                </c:pt>
                <c:pt idx="130">
                  <c:v>42135</c:v>
                </c:pt>
                <c:pt idx="131">
                  <c:v>42136</c:v>
                </c:pt>
                <c:pt idx="132">
                  <c:v>42137</c:v>
                </c:pt>
                <c:pt idx="133">
                  <c:v>42138</c:v>
                </c:pt>
                <c:pt idx="134">
                  <c:v>42139</c:v>
                </c:pt>
                <c:pt idx="135">
                  <c:v>42140</c:v>
                </c:pt>
                <c:pt idx="136">
                  <c:v>42141</c:v>
                </c:pt>
                <c:pt idx="137">
                  <c:v>42142</c:v>
                </c:pt>
                <c:pt idx="138">
                  <c:v>42143</c:v>
                </c:pt>
                <c:pt idx="139">
                  <c:v>42144</c:v>
                </c:pt>
                <c:pt idx="140">
                  <c:v>42145</c:v>
                </c:pt>
                <c:pt idx="141">
                  <c:v>42146</c:v>
                </c:pt>
                <c:pt idx="142">
                  <c:v>42147</c:v>
                </c:pt>
                <c:pt idx="143">
                  <c:v>42148</c:v>
                </c:pt>
                <c:pt idx="144">
                  <c:v>42149</c:v>
                </c:pt>
                <c:pt idx="145">
                  <c:v>42150</c:v>
                </c:pt>
                <c:pt idx="146">
                  <c:v>42151</c:v>
                </c:pt>
                <c:pt idx="147">
                  <c:v>42152</c:v>
                </c:pt>
                <c:pt idx="148">
                  <c:v>42153</c:v>
                </c:pt>
                <c:pt idx="149">
                  <c:v>42154</c:v>
                </c:pt>
                <c:pt idx="150">
                  <c:v>42155</c:v>
                </c:pt>
                <c:pt idx="151">
                  <c:v>42156</c:v>
                </c:pt>
                <c:pt idx="152">
                  <c:v>42157</c:v>
                </c:pt>
                <c:pt idx="153">
                  <c:v>42158</c:v>
                </c:pt>
                <c:pt idx="154">
                  <c:v>42159</c:v>
                </c:pt>
                <c:pt idx="155">
                  <c:v>42160</c:v>
                </c:pt>
                <c:pt idx="156">
                  <c:v>42161</c:v>
                </c:pt>
                <c:pt idx="157">
                  <c:v>42162</c:v>
                </c:pt>
                <c:pt idx="158">
                  <c:v>42163</c:v>
                </c:pt>
                <c:pt idx="159">
                  <c:v>42164</c:v>
                </c:pt>
                <c:pt idx="160">
                  <c:v>42165</c:v>
                </c:pt>
                <c:pt idx="161">
                  <c:v>42166</c:v>
                </c:pt>
                <c:pt idx="162">
                  <c:v>42167</c:v>
                </c:pt>
                <c:pt idx="163">
                  <c:v>42168</c:v>
                </c:pt>
                <c:pt idx="164">
                  <c:v>42169</c:v>
                </c:pt>
                <c:pt idx="165">
                  <c:v>42170</c:v>
                </c:pt>
                <c:pt idx="166">
                  <c:v>42171</c:v>
                </c:pt>
                <c:pt idx="167">
                  <c:v>42172</c:v>
                </c:pt>
                <c:pt idx="168">
                  <c:v>42173</c:v>
                </c:pt>
                <c:pt idx="169">
                  <c:v>42174</c:v>
                </c:pt>
                <c:pt idx="170">
                  <c:v>42175</c:v>
                </c:pt>
                <c:pt idx="171">
                  <c:v>42176</c:v>
                </c:pt>
                <c:pt idx="172">
                  <c:v>42177</c:v>
                </c:pt>
                <c:pt idx="173">
                  <c:v>42178</c:v>
                </c:pt>
                <c:pt idx="174">
                  <c:v>42179</c:v>
                </c:pt>
                <c:pt idx="175">
                  <c:v>42180</c:v>
                </c:pt>
                <c:pt idx="176">
                  <c:v>42181</c:v>
                </c:pt>
                <c:pt idx="177">
                  <c:v>42182</c:v>
                </c:pt>
                <c:pt idx="178">
                  <c:v>42183</c:v>
                </c:pt>
                <c:pt idx="179">
                  <c:v>42184</c:v>
                </c:pt>
                <c:pt idx="180">
                  <c:v>42185</c:v>
                </c:pt>
                <c:pt idx="181">
                  <c:v>42186</c:v>
                </c:pt>
                <c:pt idx="182">
                  <c:v>42187</c:v>
                </c:pt>
                <c:pt idx="183">
                  <c:v>42188</c:v>
                </c:pt>
                <c:pt idx="184">
                  <c:v>42189</c:v>
                </c:pt>
                <c:pt idx="185">
                  <c:v>42190</c:v>
                </c:pt>
                <c:pt idx="186">
                  <c:v>42191</c:v>
                </c:pt>
                <c:pt idx="187">
                  <c:v>42192</c:v>
                </c:pt>
                <c:pt idx="188">
                  <c:v>42193</c:v>
                </c:pt>
                <c:pt idx="189">
                  <c:v>42194</c:v>
                </c:pt>
                <c:pt idx="190">
                  <c:v>42195</c:v>
                </c:pt>
                <c:pt idx="191">
                  <c:v>42196</c:v>
                </c:pt>
                <c:pt idx="192">
                  <c:v>42197</c:v>
                </c:pt>
                <c:pt idx="193">
                  <c:v>42198</c:v>
                </c:pt>
                <c:pt idx="194">
                  <c:v>42199</c:v>
                </c:pt>
                <c:pt idx="195">
                  <c:v>42200</c:v>
                </c:pt>
                <c:pt idx="196">
                  <c:v>42201</c:v>
                </c:pt>
                <c:pt idx="197">
                  <c:v>42202</c:v>
                </c:pt>
                <c:pt idx="198">
                  <c:v>42203</c:v>
                </c:pt>
                <c:pt idx="199">
                  <c:v>42204</c:v>
                </c:pt>
                <c:pt idx="200">
                  <c:v>42205</c:v>
                </c:pt>
                <c:pt idx="201">
                  <c:v>42206</c:v>
                </c:pt>
                <c:pt idx="202">
                  <c:v>42207</c:v>
                </c:pt>
                <c:pt idx="203">
                  <c:v>42208</c:v>
                </c:pt>
                <c:pt idx="204">
                  <c:v>42209</c:v>
                </c:pt>
                <c:pt idx="205">
                  <c:v>42210</c:v>
                </c:pt>
                <c:pt idx="206">
                  <c:v>42211</c:v>
                </c:pt>
                <c:pt idx="207">
                  <c:v>42212</c:v>
                </c:pt>
                <c:pt idx="208">
                  <c:v>42213</c:v>
                </c:pt>
                <c:pt idx="209">
                  <c:v>42214</c:v>
                </c:pt>
                <c:pt idx="210">
                  <c:v>42215</c:v>
                </c:pt>
                <c:pt idx="211">
                  <c:v>42216</c:v>
                </c:pt>
                <c:pt idx="212">
                  <c:v>42217</c:v>
                </c:pt>
                <c:pt idx="213">
                  <c:v>42218</c:v>
                </c:pt>
                <c:pt idx="214">
                  <c:v>42219</c:v>
                </c:pt>
                <c:pt idx="215">
                  <c:v>42220</c:v>
                </c:pt>
                <c:pt idx="216">
                  <c:v>42221</c:v>
                </c:pt>
                <c:pt idx="217">
                  <c:v>42222</c:v>
                </c:pt>
                <c:pt idx="218">
                  <c:v>42223</c:v>
                </c:pt>
                <c:pt idx="219">
                  <c:v>42224</c:v>
                </c:pt>
                <c:pt idx="220">
                  <c:v>42225</c:v>
                </c:pt>
                <c:pt idx="221">
                  <c:v>42226</c:v>
                </c:pt>
                <c:pt idx="222">
                  <c:v>42227</c:v>
                </c:pt>
                <c:pt idx="223">
                  <c:v>42228</c:v>
                </c:pt>
                <c:pt idx="224">
                  <c:v>42229</c:v>
                </c:pt>
                <c:pt idx="225">
                  <c:v>42230</c:v>
                </c:pt>
                <c:pt idx="226">
                  <c:v>42231</c:v>
                </c:pt>
                <c:pt idx="227">
                  <c:v>42232</c:v>
                </c:pt>
                <c:pt idx="228">
                  <c:v>42233</c:v>
                </c:pt>
                <c:pt idx="229">
                  <c:v>42234</c:v>
                </c:pt>
                <c:pt idx="230">
                  <c:v>42235</c:v>
                </c:pt>
                <c:pt idx="231">
                  <c:v>42236</c:v>
                </c:pt>
                <c:pt idx="232">
                  <c:v>42237</c:v>
                </c:pt>
                <c:pt idx="233">
                  <c:v>42238</c:v>
                </c:pt>
                <c:pt idx="234">
                  <c:v>42239</c:v>
                </c:pt>
                <c:pt idx="235">
                  <c:v>42240</c:v>
                </c:pt>
                <c:pt idx="236">
                  <c:v>42241</c:v>
                </c:pt>
                <c:pt idx="237">
                  <c:v>42242</c:v>
                </c:pt>
                <c:pt idx="238">
                  <c:v>42243</c:v>
                </c:pt>
                <c:pt idx="239">
                  <c:v>42244</c:v>
                </c:pt>
                <c:pt idx="240">
                  <c:v>42245</c:v>
                </c:pt>
                <c:pt idx="241">
                  <c:v>42246</c:v>
                </c:pt>
                <c:pt idx="242">
                  <c:v>42247</c:v>
                </c:pt>
                <c:pt idx="243">
                  <c:v>42248</c:v>
                </c:pt>
                <c:pt idx="244">
                  <c:v>42249</c:v>
                </c:pt>
                <c:pt idx="245">
                  <c:v>42250</c:v>
                </c:pt>
                <c:pt idx="246">
                  <c:v>42251</c:v>
                </c:pt>
                <c:pt idx="247">
                  <c:v>42252</c:v>
                </c:pt>
                <c:pt idx="248">
                  <c:v>42253</c:v>
                </c:pt>
                <c:pt idx="249">
                  <c:v>42254</c:v>
                </c:pt>
                <c:pt idx="250">
                  <c:v>42255</c:v>
                </c:pt>
                <c:pt idx="251">
                  <c:v>42256</c:v>
                </c:pt>
                <c:pt idx="252">
                  <c:v>42257</c:v>
                </c:pt>
                <c:pt idx="253">
                  <c:v>42258</c:v>
                </c:pt>
                <c:pt idx="254">
                  <c:v>42259</c:v>
                </c:pt>
                <c:pt idx="255">
                  <c:v>42260</c:v>
                </c:pt>
                <c:pt idx="256">
                  <c:v>42261</c:v>
                </c:pt>
                <c:pt idx="257">
                  <c:v>42262</c:v>
                </c:pt>
                <c:pt idx="258">
                  <c:v>42263</c:v>
                </c:pt>
                <c:pt idx="259">
                  <c:v>42264</c:v>
                </c:pt>
                <c:pt idx="260">
                  <c:v>42265</c:v>
                </c:pt>
                <c:pt idx="261">
                  <c:v>42266</c:v>
                </c:pt>
                <c:pt idx="262">
                  <c:v>42267</c:v>
                </c:pt>
                <c:pt idx="263">
                  <c:v>42268</c:v>
                </c:pt>
                <c:pt idx="264">
                  <c:v>42269</c:v>
                </c:pt>
                <c:pt idx="265">
                  <c:v>42270</c:v>
                </c:pt>
                <c:pt idx="266">
                  <c:v>42271</c:v>
                </c:pt>
                <c:pt idx="267">
                  <c:v>42272</c:v>
                </c:pt>
                <c:pt idx="268">
                  <c:v>42273</c:v>
                </c:pt>
                <c:pt idx="269">
                  <c:v>42274</c:v>
                </c:pt>
                <c:pt idx="270">
                  <c:v>42275</c:v>
                </c:pt>
                <c:pt idx="271">
                  <c:v>42276</c:v>
                </c:pt>
                <c:pt idx="272">
                  <c:v>42277</c:v>
                </c:pt>
                <c:pt idx="273">
                  <c:v>42278</c:v>
                </c:pt>
                <c:pt idx="274">
                  <c:v>42279</c:v>
                </c:pt>
                <c:pt idx="275">
                  <c:v>42280</c:v>
                </c:pt>
                <c:pt idx="276">
                  <c:v>42281</c:v>
                </c:pt>
                <c:pt idx="277">
                  <c:v>42282</c:v>
                </c:pt>
                <c:pt idx="278">
                  <c:v>42283</c:v>
                </c:pt>
                <c:pt idx="279">
                  <c:v>42284</c:v>
                </c:pt>
                <c:pt idx="280">
                  <c:v>42285</c:v>
                </c:pt>
                <c:pt idx="281">
                  <c:v>42286</c:v>
                </c:pt>
                <c:pt idx="282">
                  <c:v>42287</c:v>
                </c:pt>
                <c:pt idx="283">
                  <c:v>42288</c:v>
                </c:pt>
                <c:pt idx="284">
                  <c:v>42289</c:v>
                </c:pt>
                <c:pt idx="285">
                  <c:v>42290</c:v>
                </c:pt>
                <c:pt idx="286">
                  <c:v>42291</c:v>
                </c:pt>
                <c:pt idx="287">
                  <c:v>42292</c:v>
                </c:pt>
                <c:pt idx="288">
                  <c:v>42293</c:v>
                </c:pt>
                <c:pt idx="289">
                  <c:v>42294</c:v>
                </c:pt>
                <c:pt idx="290">
                  <c:v>42295</c:v>
                </c:pt>
                <c:pt idx="291">
                  <c:v>42296</c:v>
                </c:pt>
                <c:pt idx="292">
                  <c:v>42297</c:v>
                </c:pt>
                <c:pt idx="293">
                  <c:v>42298</c:v>
                </c:pt>
                <c:pt idx="294">
                  <c:v>42299</c:v>
                </c:pt>
                <c:pt idx="295">
                  <c:v>42300</c:v>
                </c:pt>
                <c:pt idx="296">
                  <c:v>42301</c:v>
                </c:pt>
                <c:pt idx="297">
                  <c:v>42302</c:v>
                </c:pt>
                <c:pt idx="298">
                  <c:v>42303</c:v>
                </c:pt>
                <c:pt idx="299">
                  <c:v>42304</c:v>
                </c:pt>
                <c:pt idx="300">
                  <c:v>42305</c:v>
                </c:pt>
                <c:pt idx="301">
                  <c:v>42306</c:v>
                </c:pt>
                <c:pt idx="302">
                  <c:v>42307</c:v>
                </c:pt>
                <c:pt idx="303">
                  <c:v>42308</c:v>
                </c:pt>
                <c:pt idx="304">
                  <c:v>42309</c:v>
                </c:pt>
                <c:pt idx="305">
                  <c:v>42310</c:v>
                </c:pt>
                <c:pt idx="306">
                  <c:v>42311</c:v>
                </c:pt>
                <c:pt idx="307">
                  <c:v>42312</c:v>
                </c:pt>
                <c:pt idx="308">
                  <c:v>42313</c:v>
                </c:pt>
                <c:pt idx="309">
                  <c:v>42314</c:v>
                </c:pt>
                <c:pt idx="310">
                  <c:v>42315</c:v>
                </c:pt>
                <c:pt idx="311">
                  <c:v>42316</c:v>
                </c:pt>
                <c:pt idx="312">
                  <c:v>42317</c:v>
                </c:pt>
                <c:pt idx="313">
                  <c:v>42318</c:v>
                </c:pt>
                <c:pt idx="314">
                  <c:v>42319</c:v>
                </c:pt>
                <c:pt idx="315">
                  <c:v>42320</c:v>
                </c:pt>
                <c:pt idx="316">
                  <c:v>42321</c:v>
                </c:pt>
                <c:pt idx="317">
                  <c:v>42322</c:v>
                </c:pt>
                <c:pt idx="318">
                  <c:v>42323</c:v>
                </c:pt>
                <c:pt idx="319">
                  <c:v>42324</c:v>
                </c:pt>
                <c:pt idx="320">
                  <c:v>42325</c:v>
                </c:pt>
                <c:pt idx="321">
                  <c:v>42326</c:v>
                </c:pt>
                <c:pt idx="322">
                  <c:v>42327</c:v>
                </c:pt>
                <c:pt idx="323">
                  <c:v>42328</c:v>
                </c:pt>
                <c:pt idx="324">
                  <c:v>42329</c:v>
                </c:pt>
                <c:pt idx="325">
                  <c:v>42330</c:v>
                </c:pt>
                <c:pt idx="326">
                  <c:v>42331</c:v>
                </c:pt>
                <c:pt idx="327">
                  <c:v>42332</c:v>
                </c:pt>
                <c:pt idx="328">
                  <c:v>42333</c:v>
                </c:pt>
                <c:pt idx="329">
                  <c:v>42334</c:v>
                </c:pt>
                <c:pt idx="330">
                  <c:v>42335</c:v>
                </c:pt>
                <c:pt idx="331">
                  <c:v>42336</c:v>
                </c:pt>
                <c:pt idx="332">
                  <c:v>42337</c:v>
                </c:pt>
                <c:pt idx="333">
                  <c:v>42338</c:v>
                </c:pt>
                <c:pt idx="334">
                  <c:v>42339</c:v>
                </c:pt>
                <c:pt idx="335">
                  <c:v>42340</c:v>
                </c:pt>
                <c:pt idx="336">
                  <c:v>42341</c:v>
                </c:pt>
                <c:pt idx="337">
                  <c:v>42342</c:v>
                </c:pt>
                <c:pt idx="338">
                  <c:v>42343</c:v>
                </c:pt>
                <c:pt idx="339">
                  <c:v>42344</c:v>
                </c:pt>
                <c:pt idx="340">
                  <c:v>42345</c:v>
                </c:pt>
                <c:pt idx="341">
                  <c:v>42346</c:v>
                </c:pt>
                <c:pt idx="342">
                  <c:v>42347</c:v>
                </c:pt>
                <c:pt idx="343">
                  <c:v>42348</c:v>
                </c:pt>
                <c:pt idx="344">
                  <c:v>42349</c:v>
                </c:pt>
                <c:pt idx="345">
                  <c:v>42350</c:v>
                </c:pt>
                <c:pt idx="346">
                  <c:v>42351</c:v>
                </c:pt>
                <c:pt idx="347">
                  <c:v>42352</c:v>
                </c:pt>
                <c:pt idx="348">
                  <c:v>42353</c:v>
                </c:pt>
                <c:pt idx="349">
                  <c:v>42354</c:v>
                </c:pt>
                <c:pt idx="350">
                  <c:v>42355</c:v>
                </c:pt>
                <c:pt idx="351">
                  <c:v>42356</c:v>
                </c:pt>
                <c:pt idx="352">
                  <c:v>42357</c:v>
                </c:pt>
                <c:pt idx="353">
                  <c:v>42358</c:v>
                </c:pt>
                <c:pt idx="354">
                  <c:v>42359</c:v>
                </c:pt>
                <c:pt idx="355">
                  <c:v>42360</c:v>
                </c:pt>
                <c:pt idx="356">
                  <c:v>42361</c:v>
                </c:pt>
                <c:pt idx="357">
                  <c:v>42362</c:v>
                </c:pt>
                <c:pt idx="358">
                  <c:v>42363</c:v>
                </c:pt>
                <c:pt idx="359">
                  <c:v>42364</c:v>
                </c:pt>
                <c:pt idx="360">
                  <c:v>42365</c:v>
                </c:pt>
                <c:pt idx="361">
                  <c:v>42366</c:v>
                </c:pt>
                <c:pt idx="362">
                  <c:v>42367</c:v>
                </c:pt>
                <c:pt idx="363">
                  <c:v>42368</c:v>
                </c:pt>
                <c:pt idx="364">
                  <c:v>42369</c:v>
                </c:pt>
                <c:pt idx="365">
                  <c:v>42370</c:v>
                </c:pt>
                <c:pt idx="366">
                  <c:v>42371</c:v>
                </c:pt>
                <c:pt idx="367">
                  <c:v>42372</c:v>
                </c:pt>
                <c:pt idx="368">
                  <c:v>42373</c:v>
                </c:pt>
                <c:pt idx="369">
                  <c:v>42374</c:v>
                </c:pt>
                <c:pt idx="370">
                  <c:v>42375</c:v>
                </c:pt>
                <c:pt idx="371">
                  <c:v>42376</c:v>
                </c:pt>
                <c:pt idx="372">
                  <c:v>42377</c:v>
                </c:pt>
                <c:pt idx="373">
                  <c:v>42378</c:v>
                </c:pt>
                <c:pt idx="374">
                  <c:v>42379</c:v>
                </c:pt>
                <c:pt idx="375">
                  <c:v>42380</c:v>
                </c:pt>
                <c:pt idx="376">
                  <c:v>42381</c:v>
                </c:pt>
                <c:pt idx="377">
                  <c:v>42382</c:v>
                </c:pt>
                <c:pt idx="378">
                  <c:v>42383</c:v>
                </c:pt>
                <c:pt idx="379">
                  <c:v>42384</c:v>
                </c:pt>
                <c:pt idx="380">
                  <c:v>42385</c:v>
                </c:pt>
                <c:pt idx="381">
                  <c:v>42386</c:v>
                </c:pt>
                <c:pt idx="382">
                  <c:v>42387</c:v>
                </c:pt>
                <c:pt idx="383">
                  <c:v>42388</c:v>
                </c:pt>
                <c:pt idx="384">
                  <c:v>42389</c:v>
                </c:pt>
                <c:pt idx="385">
                  <c:v>42390</c:v>
                </c:pt>
                <c:pt idx="386">
                  <c:v>42391</c:v>
                </c:pt>
                <c:pt idx="387">
                  <c:v>42392</c:v>
                </c:pt>
                <c:pt idx="388">
                  <c:v>42393</c:v>
                </c:pt>
                <c:pt idx="389">
                  <c:v>42394</c:v>
                </c:pt>
                <c:pt idx="390">
                  <c:v>42395</c:v>
                </c:pt>
                <c:pt idx="391">
                  <c:v>42396</c:v>
                </c:pt>
                <c:pt idx="392">
                  <c:v>42397</c:v>
                </c:pt>
                <c:pt idx="393">
                  <c:v>42398</c:v>
                </c:pt>
                <c:pt idx="394">
                  <c:v>42399</c:v>
                </c:pt>
                <c:pt idx="395">
                  <c:v>42400</c:v>
                </c:pt>
              </c:numCache>
            </c:numRef>
          </c:cat>
          <c:val>
            <c:numRef>
              <c:f>data!$AJ$3:$AJ$398</c:f>
              <c:numCache>
                <c:formatCode>General</c:formatCode>
                <c:ptCount val="39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2</c:v>
                </c:pt>
                <c:pt idx="102">
                  <c:v>2</c:v>
                </c:pt>
                <c:pt idx="103">
                  <c:v>2</c:v>
                </c:pt>
                <c:pt idx="104">
                  <c:v>2</c:v>
                </c:pt>
                <c:pt idx="105">
                  <c:v>3</c:v>
                </c:pt>
                <c:pt idx="106">
                  <c:v>3</c:v>
                </c:pt>
                <c:pt idx="107">
                  <c:v>5</c:v>
                </c:pt>
                <c:pt idx="108">
                  <c:v>7</c:v>
                </c:pt>
                <c:pt idx="109">
                  <c:v>6</c:v>
                </c:pt>
                <c:pt idx="110">
                  <c:v>5</c:v>
                </c:pt>
                <c:pt idx="111">
                  <c:v>5</c:v>
                </c:pt>
                <c:pt idx="112">
                  <c:v>5</c:v>
                </c:pt>
                <c:pt idx="113">
                  <c:v>3</c:v>
                </c:pt>
                <c:pt idx="114">
                  <c:v>4</c:v>
                </c:pt>
                <c:pt idx="115">
                  <c:v>4</c:v>
                </c:pt>
                <c:pt idx="116">
                  <c:v>5</c:v>
                </c:pt>
                <c:pt idx="117">
                  <c:v>5</c:v>
                </c:pt>
                <c:pt idx="118">
                  <c:v>3</c:v>
                </c:pt>
                <c:pt idx="119">
                  <c:v>2</c:v>
                </c:pt>
                <c:pt idx="120">
                  <c:v>3</c:v>
                </c:pt>
                <c:pt idx="121">
                  <c:v>3</c:v>
                </c:pt>
                <c:pt idx="122">
                  <c:v>3</c:v>
                </c:pt>
                <c:pt idx="123">
                  <c:v>3</c:v>
                </c:pt>
                <c:pt idx="124">
                  <c:v>3</c:v>
                </c:pt>
                <c:pt idx="125">
                  <c:v>3</c:v>
                </c:pt>
                <c:pt idx="126">
                  <c:v>3</c:v>
                </c:pt>
                <c:pt idx="127">
                  <c:v>3</c:v>
                </c:pt>
                <c:pt idx="128">
                  <c:v>3</c:v>
                </c:pt>
                <c:pt idx="129">
                  <c:v>2</c:v>
                </c:pt>
                <c:pt idx="130">
                  <c:v>2</c:v>
                </c:pt>
                <c:pt idx="131">
                  <c:v>2</c:v>
                </c:pt>
                <c:pt idx="132">
                  <c:v>2</c:v>
                </c:pt>
                <c:pt idx="133">
                  <c:v>2</c:v>
                </c:pt>
                <c:pt idx="134">
                  <c:v>2</c:v>
                </c:pt>
                <c:pt idx="135">
                  <c:v>2</c:v>
                </c:pt>
                <c:pt idx="136">
                  <c:v>2</c:v>
                </c:pt>
                <c:pt idx="137">
                  <c:v>2</c:v>
                </c:pt>
                <c:pt idx="138">
                  <c:v>2</c:v>
                </c:pt>
                <c:pt idx="139">
                  <c:v>2</c:v>
                </c:pt>
                <c:pt idx="140">
                  <c:v>2</c:v>
                </c:pt>
                <c:pt idx="141">
                  <c:v>4</c:v>
                </c:pt>
                <c:pt idx="142">
                  <c:v>6</c:v>
                </c:pt>
                <c:pt idx="143">
                  <c:v>6</c:v>
                </c:pt>
                <c:pt idx="144">
                  <c:v>6</c:v>
                </c:pt>
                <c:pt idx="145">
                  <c:v>6</c:v>
                </c:pt>
                <c:pt idx="146">
                  <c:v>5</c:v>
                </c:pt>
                <c:pt idx="147">
                  <c:v>5</c:v>
                </c:pt>
                <c:pt idx="148">
                  <c:v>5</c:v>
                </c:pt>
                <c:pt idx="149">
                  <c:v>5</c:v>
                </c:pt>
                <c:pt idx="150">
                  <c:v>5</c:v>
                </c:pt>
                <c:pt idx="151">
                  <c:v>5</c:v>
                </c:pt>
                <c:pt idx="152">
                  <c:v>5</c:v>
                </c:pt>
                <c:pt idx="153">
                  <c:v>4</c:v>
                </c:pt>
                <c:pt idx="154">
                  <c:v>4</c:v>
                </c:pt>
                <c:pt idx="155">
                  <c:v>4</c:v>
                </c:pt>
                <c:pt idx="156">
                  <c:v>4</c:v>
                </c:pt>
                <c:pt idx="157">
                  <c:v>4</c:v>
                </c:pt>
                <c:pt idx="158">
                  <c:v>4</c:v>
                </c:pt>
                <c:pt idx="159">
                  <c:v>4</c:v>
                </c:pt>
                <c:pt idx="160">
                  <c:v>4</c:v>
                </c:pt>
                <c:pt idx="161">
                  <c:v>4</c:v>
                </c:pt>
                <c:pt idx="162">
                  <c:v>4</c:v>
                </c:pt>
                <c:pt idx="163">
                  <c:v>4</c:v>
                </c:pt>
                <c:pt idx="164">
                  <c:v>4</c:v>
                </c:pt>
                <c:pt idx="165">
                  <c:v>4</c:v>
                </c:pt>
                <c:pt idx="166">
                  <c:v>4</c:v>
                </c:pt>
                <c:pt idx="167">
                  <c:v>4</c:v>
                </c:pt>
                <c:pt idx="168">
                  <c:v>4</c:v>
                </c:pt>
                <c:pt idx="169">
                  <c:v>4</c:v>
                </c:pt>
                <c:pt idx="170">
                  <c:v>3</c:v>
                </c:pt>
                <c:pt idx="171">
                  <c:v>4</c:v>
                </c:pt>
                <c:pt idx="172">
                  <c:v>4</c:v>
                </c:pt>
                <c:pt idx="173">
                  <c:v>4</c:v>
                </c:pt>
                <c:pt idx="174">
                  <c:v>4</c:v>
                </c:pt>
                <c:pt idx="175">
                  <c:v>4</c:v>
                </c:pt>
                <c:pt idx="176">
                  <c:v>3</c:v>
                </c:pt>
                <c:pt idx="177">
                  <c:v>3</c:v>
                </c:pt>
                <c:pt idx="178">
                  <c:v>3</c:v>
                </c:pt>
                <c:pt idx="179">
                  <c:v>2</c:v>
                </c:pt>
                <c:pt idx="180">
                  <c:v>1</c:v>
                </c:pt>
                <c:pt idx="181">
                  <c:v>1</c:v>
                </c:pt>
                <c:pt idx="182">
                  <c:v>1</c:v>
                </c:pt>
                <c:pt idx="183">
                  <c:v>1</c:v>
                </c:pt>
                <c:pt idx="184">
                  <c:v>1</c:v>
                </c:pt>
                <c:pt idx="185">
                  <c:v>1</c:v>
                </c:pt>
                <c:pt idx="186">
                  <c:v>1</c:v>
                </c:pt>
                <c:pt idx="187">
                  <c:v>1</c:v>
                </c:pt>
                <c:pt idx="188">
                  <c:v>1</c:v>
                </c:pt>
                <c:pt idx="189">
                  <c:v>1</c:v>
                </c:pt>
                <c:pt idx="190">
                  <c:v>1</c:v>
                </c:pt>
                <c:pt idx="191">
                  <c:v>1</c:v>
                </c:pt>
                <c:pt idx="192">
                  <c:v>1</c:v>
                </c:pt>
                <c:pt idx="193">
                  <c:v>1</c:v>
                </c:pt>
                <c:pt idx="194">
                  <c:v>1</c:v>
                </c:pt>
                <c:pt idx="195">
                  <c:v>1</c:v>
                </c:pt>
                <c:pt idx="196">
                  <c:v>1</c:v>
                </c:pt>
                <c:pt idx="197">
                  <c:v>1</c:v>
                </c:pt>
                <c:pt idx="198">
                  <c:v>1</c:v>
                </c:pt>
                <c:pt idx="199">
                  <c:v>2</c:v>
                </c:pt>
                <c:pt idx="200">
                  <c:v>2</c:v>
                </c:pt>
                <c:pt idx="201">
                  <c:v>0</c:v>
                </c:pt>
                <c:pt idx="202">
                  <c:v>2</c:v>
                </c:pt>
                <c:pt idx="203">
                  <c:v>1</c:v>
                </c:pt>
                <c:pt idx="204">
                  <c:v>1</c:v>
                </c:pt>
                <c:pt idx="205">
                  <c:v>1</c:v>
                </c:pt>
                <c:pt idx="206">
                  <c:v>1</c:v>
                </c:pt>
                <c:pt idx="207">
                  <c:v>1</c:v>
                </c:pt>
                <c:pt idx="208">
                  <c:v>1</c:v>
                </c:pt>
                <c:pt idx="209">
                  <c:v>1</c:v>
                </c:pt>
                <c:pt idx="210">
                  <c:v>1</c:v>
                </c:pt>
                <c:pt idx="211">
                  <c:v>1</c:v>
                </c:pt>
                <c:pt idx="212">
                  <c:v>1</c:v>
                </c:pt>
                <c:pt idx="213">
                  <c:v>1</c:v>
                </c:pt>
                <c:pt idx="214">
                  <c:v>1</c:v>
                </c:pt>
                <c:pt idx="215">
                  <c:v>2</c:v>
                </c:pt>
                <c:pt idx="216">
                  <c:v>2</c:v>
                </c:pt>
                <c:pt idx="217">
                  <c:v>3</c:v>
                </c:pt>
                <c:pt idx="218">
                  <c:v>3</c:v>
                </c:pt>
                <c:pt idx="219">
                  <c:v>3</c:v>
                </c:pt>
                <c:pt idx="220">
                  <c:v>3</c:v>
                </c:pt>
                <c:pt idx="221">
                  <c:v>3</c:v>
                </c:pt>
                <c:pt idx="222">
                  <c:v>3</c:v>
                </c:pt>
                <c:pt idx="223">
                  <c:v>3</c:v>
                </c:pt>
                <c:pt idx="224">
                  <c:v>3</c:v>
                </c:pt>
                <c:pt idx="225">
                  <c:v>3</c:v>
                </c:pt>
                <c:pt idx="226">
                  <c:v>3</c:v>
                </c:pt>
                <c:pt idx="227">
                  <c:v>3</c:v>
                </c:pt>
                <c:pt idx="228">
                  <c:v>3</c:v>
                </c:pt>
                <c:pt idx="229">
                  <c:v>3</c:v>
                </c:pt>
                <c:pt idx="230">
                  <c:v>3</c:v>
                </c:pt>
                <c:pt idx="231">
                  <c:v>3</c:v>
                </c:pt>
                <c:pt idx="232">
                  <c:v>3</c:v>
                </c:pt>
                <c:pt idx="233">
                  <c:v>3</c:v>
                </c:pt>
                <c:pt idx="234">
                  <c:v>3</c:v>
                </c:pt>
                <c:pt idx="235">
                  <c:v>3</c:v>
                </c:pt>
                <c:pt idx="236">
                  <c:v>3</c:v>
                </c:pt>
                <c:pt idx="237">
                  <c:v>3</c:v>
                </c:pt>
                <c:pt idx="238">
                  <c:v>3</c:v>
                </c:pt>
                <c:pt idx="239">
                  <c:v>2</c:v>
                </c:pt>
                <c:pt idx="240">
                  <c:v>2</c:v>
                </c:pt>
                <c:pt idx="241">
                  <c:v>2</c:v>
                </c:pt>
                <c:pt idx="242">
                  <c:v>2</c:v>
                </c:pt>
                <c:pt idx="243">
                  <c:v>2</c:v>
                </c:pt>
                <c:pt idx="244">
                  <c:v>2</c:v>
                </c:pt>
                <c:pt idx="245">
                  <c:v>2</c:v>
                </c:pt>
                <c:pt idx="246">
                  <c:v>2</c:v>
                </c:pt>
                <c:pt idx="247">
                  <c:v>2</c:v>
                </c:pt>
                <c:pt idx="248">
                  <c:v>2</c:v>
                </c:pt>
                <c:pt idx="249">
                  <c:v>2</c:v>
                </c:pt>
                <c:pt idx="250">
                  <c:v>2</c:v>
                </c:pt>
                <c:pt idx="251">
                  <c:v>2</c:v>
                </c:pt>
                <c:pt idx="252">
                  <c:v>2</c:v>
                </c:pt>
                <c:pt idx="253">
                  <c:v>2</c:v>
                </c:pt>
                <c:pt idx="254">
                  <c:v>2</c:v>
                </c:pt>
                <c:pt idx="255">
                  <c:v>2</c:v>
                </c:pt>
                <c:pt idx="256">
                  <c:v>2</c:v>
                </c:pt>
                <c:pt idx="257">
                  <c:v>2</c:v>
                </c:pt>
                <c:pt idx="258">
                  <c:v>2</c:v>
                </c:pt>
                <c:pt idx="259">
                  <c:v>2</c:v>
                </c:pt>
                <c:pt idx="260">
                  <c:v>2</c:v>
                </c:pt>
                <c:pt idx="261">
                  <c:v>1</c:v>
                </c:pt>
                <c:pt idx="262">
                  <c:v>1</c:v>
                </c:pt>
                <c:pt idx="263">
                  <c:v>1</c:v>
                </c:pt>
                <c:pt idx="264">
                  <c:v>1</c:v>
                </c:pt>
                <c:pt idx="265">
                  <c:v>1</c:v>
                </c:pt>
                <c:pt idx="266">
                  <c:v>1</c:v>
                </c:pt>
                <c:pt idx="267">
                  <c:v>1</c:v>
                </c:pt>
                <c:pt idx="268">
                  <c:v>1</c:v>
                </c:pt>
                <c:pt idx="269">
                  <c:v>1</c:v>
                </c:pt>
                <c:pt idx="270">
                  <c:v>1</c:v>
                </c:pt>
                <c:pt idx="271">
                  <c:v>1</c:v>
                </c:pt>
                <c:pt idx="272">
                  <c:v>1</c:v>
                </c:pt>
                <c:pt idx="273">
                  <c:v>1</c:v>
                </c:pt>
                <c:pt idx="274">
                  <c:v>1</c:v>
                </c:pt>
                <c:pt idx="275">
                  <c:v>1</c:v>
                </c:pt>
                <c:pt idx="276">
                  <c:v>1</c:v>
                </c:pt>
                <c:pt idx="277">
                  <c:v>1</c:v>
                </c:pt>
                <c:pt idx="278">
                  <c:v>1</c:v>
                </c:pt>
                <c:pt idx="279">
                  <c:v>1</c:v>
                </c:pt>
                <c:pt idx="280">
                  <c:v>1</c:v>
                </c:pt>
                <c:pt idx="281">
                  <c:v>1</c:v>
                </c:pt>
                <c:pt idx="282">
                  <c:v>1</c:v>
                </c:pt>
                <c:pt idx="283">
                  <c:v>1</c:v>
                </c:pt>
                <c:pt idx="284">
                  <c:v>1</c:v>
                </c:pt>
                <c:pt idx="285">
                  <c:v>1</c:v>
                </c:pt>
                <c:pt idx="286">
                  <c:v>1</c:v>
                </c:pt>
                <c:pt idx="287">
                  <c:v>1</c:v>
                </c:pt>
                <c:pt idx="288">
                  <c:v>1</c:v>
                </c:pt>
                <c:pt idx="289">
                  <c:v>1</c:v>
                </c:pt>
                <c:pt idx="290">
                  <c:v>1</c:v>
                </c:pt>
                <c:pt idx="291">
                  <c:v>1</c:v>
                </c:pt>
                <c:pt idx="292">
                  <c:v>1</c:v>
                </c:pt>
                <c:pt idx="293">
                  <c:v>1</c:v>
                </c:pt>
                <c:pt idx="294">
                  <c:v>1</c:v>
                </c:pt>
                <c:pt idx="295">
                  <c:v>1</c:v>
                </c:pt>
                <c:pt idx="296">
                  <c:v>1</c:v>
                </c:pt>
                <c:pt idx="297">
                  <c:v>1</c:v>
                </c:pt>
                <c:pt idx="298">
                  <c:v>1</c:v>
                </c:pt>
                <c:pt idx="299">
                  <c:v>1</c:v>
                </c:pt>
                <c:pt idx="300">
                  <c:v>1</c:v>
                </c:pt>
                <c:pt idx="301">
                  <c:v>1</c:v>
                </c:pt>
                <c:pt idx="302">
                  <c:v>1</c:v>
                </c:pt>
                <c:pt idx="303">
                  <c:v>1</c:v>
                </c:pt>
                <c:pt idx="304">
                  <c:v>1</c:v>
                </c:pt>
                <c:pt idx="305">
                  <c:v>1</c:v>
                </c:pt>
                <c:pt idx="306">
                  <c:v>1</c:v>
                </c:pt>
                <c:pt idx="307">
                  <c:v>1</c:v>
                </c:pt>
                <c:pt idx="308">
                  <c:v>1</c:v>
                </c:pt>
                <c:pt idx="309">
                  <c:v>1</c:v>
                </c:pt>
                <c:pt idx="310">
                  <c:v>1</c:v>
                </c:pt>
                <c:pt idx="311">
                  <c:v>1</c:v>
                </c:pt>
                <c:pt idx="312">
                  <c:v>1</c:v>
                </c:pt>
                <c:pt idx="313">
                  <c:v>1</c:v>
                </c:pt>
                <c:pt idx="314">
                  <c:v>1</c:v>
                </c:pt>
                <c:pt idx="315">
                  <c:v>2</c:v>
                </c:pt>
                <c:pt idx="316">
                  <c:v>1</c:v>
                </c:pt>
                <c:pt idx="317">
                  <c:v>1</c:v>
                </c:pt>
                <c:pt idx="318">
                  <c:v>1</c:v>
                </c:pt>
                <c:pt idx="319">
                  <c:v>1</c:v>
                </c:pt>
                <c:pt idx="320">
                  <c:v>1</c:v>
                </c:pt>
                <c:pt idx="321">
                  <c:v>1</c:v>
                </c:pt>
                <c:pt idx="322">
                  <c:v>1</c:v>
                </c:pt>
                <c:pt idx="323">
                  <c:v>1</c:v>
                </c:pt>
                <c:pt idx="324">
                  <c:v>1</c:v>
                </c:pt>
                <c:pt idx="325">
                  <c:v>1</c:v>
                </c:pt>
                <c:pt idx="326">
                  <c:v>1</c:v>
                </c:pt>
                <c:pt idx="327">
                  <c:v>1</c:v>
                </c:pt>
                <c:pt idx="328">
                  <c:v>1</c:v>
                </c:pt>
                <c:pt idx="329">
                  <c:v>1</c:v>
                </c:pt>
                <c:pt idx="330">
                  <c:v>1</c:v>
                </c:pt>
                <c:pt idx="331">
                  <c:v>1</c:v>
                </c:pt>
                <c:pt idx="332">
                  <c:v>1</c:v>
                </c:pt>
                <c:pt idx="333">
                  <c:v>1</c:v>
                </c:pt>
                <c:pt idx="334">
                  <c:v>1</c:v>
                </c:pt>
                <c:pt idx="335">
                  <c:v>1</c:v>
                </c:pt>
                <c:pt idx="336">
                  <c:v>1</c:v>
                </c:pt>
                <c:pt idx="337">
                  <c:v>1</c:v>
                </c:pt>
                <c:pt idx="338">
                  <c:v>1</c:v>
                </c:pt>
                <c:pt idx="339">
                  <c:v>1</c:v>
                </c:pt>
                <c:pt idx="340">
                  <c:v>1</c:v>
                </c:pt>
                <c:pt idx="341">
                  <c:v>1</c:v>
                </c:pt>
                <c:pt idx="342">
                  <c:v>1</c:v>
                </c:pt>
                <c:pt idx="343">
                  <c:v>1</c:v>
                </c:pt>
                <c:pt idx="344">
                  <c:v>1</c:v>
                </c:pt>
                <c:pt idx="345">
                  <c:v>1</c:v>
                </c:pt>
                <c:pt idx="346">
                  <c:v>1</c:v>
                </c:pt>
                <c:pt idx="347">
                  <c:v>1</c:v>
                </c:pt>
                <c:pt idx="348">
                  <c:v>1</c:v>
                </c:pt>
                <c:pt idx="349">
                  <c:v>1</c:v>
                </c:pt>
                <c:pt idx="350">
                  <c:v>1</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numCache>
            </c:numRef>
          </c:val>
          <c:extLst>
            <c:ext xmlns:c16="http://schemas.microsoft.com/office/drawing/2014/chart" uri="{C3380CC4-5D6E-409C-BE32-E72D297353CC}">
              <c16:uniqueId val="{00000002-5F9D-49A4-A0C8-15D2DE9DD5A5}"/>
            </c:ext>
          </c:extLst>
        </c:ser>
        <c:ser>
          <c:idx val="3"/>
          <c:order val="3"/>
          <c:tx>
            <c:strRef>
              <c:f>data!$AK$2</c:f>
              <c:strCache>
                <c:ptCount val="1"/>
                <c:pt idx="0">
                  <c:v>Hospital B other wards</c:v>
                </c:pt>
              </c:strCache>
            </c:strRef>
          </c:tx>
          <c:spPr>
            <a:solidFill>
              <a:schemeClr val="accent1">
                <a:lumMod val="40000"/>
                <a:lumOff val="60000"/>
              </a:schemeClr>
            </a:solidFill>
          </c:spPr>
          <c:invertIfNegative val="0"/>
          <c:cat>
            <c:numRef>
              <c:f>data!$AG$3:$AG$398</c:f>
              <c:numCache>
                <c:formatCode>m/d/yyyy</c:formatCode>
                <c:ptCount val="396"/>
                <c:pt idx="0">
                  <c:v>42005</c:v>
                </c:pt>
                <c:pt idx="1">
                  <c:v>42006</c:v>
                </c:pt>
                <c:pt idx="2">
                  <c:v>42007</c:v>
                </c:pt>
                <c:pt idx="3">
                  <c:v>42008</c:v>
                </c:pt>
                <c:pt idx="4">
                  <c:v>42009</c:v>
                </c:pt>
                <c:pt idx="5">
                  <c:v>42010</c:v>
                </c:pt>
                <c:pt idx="6">
                  <c:v>42011</c:v>
                </c:pt>
                <c:pt idx="7">
                  <c:v>42012</c:v>
                </c:pt>
                <c:pt idx="8">
                  <c:v>42013</c:v>
                </c:pt>
                <c:pt idx="9">
                  <c:v>42014</c:v>
                </c:pt>
                <c:pt idx="10">
                  <c:v>42015</c:v>
                </c:pt>
                <c:pt idx="11">
                  <c:v>42016</c:v>
                </c:pt>
                <c:pt idx="12">
                  <c:v>42017</c:v>
                </c:pt>
                <c:pt idx="13">
                  <c:v>42018</c:v>
                </c:pt>
                <c:pt idx="14">
                  <c:v>42019</c:v>
                </c:pt>
                <c:pt idx="15">
                  <c:v>42020</c:v>
                </c:pt>
                <c:pt idx="16">
                  <c:v>42021</c:v>
                </c:pt>
                <c:pt idx="17">
                  <c:v>42022</c:v>
                </c:pt>
                <c:pt idx="18">
                  <c:v>42023</c:v>
                </c:pt>
                <c:pt idx="19">
                  <c:v>42024</c:v>
                </c:pt>
                <c:pt idx="20">
                  <c:v>42025</c:v>
                </c:pt>
                <c:pt idx="21">
                  <c:v>42026</c:v>
                </c:pt>
                <c:pt idx="22">
                  <c:v>42027</c:v>
                </c:pt>
                <c:pt idx="23">
                  <c:v>42028</c:v>
                </c:pt>
                <c:pt idx="24">
                  <c:v>42029</c:v>
                </c:pt>
                <c:pt idx="25">
                  <c:v>42030</c:v>
                </c:pt>
                <c:pt idx="26">
                  <c:v>42031</c:v>
                </c:pt>
                <c:pt idx="27">
                  <c:v>42032</c:v>
                </c:pt>
                <c:pt idx="28">
                  <c:v>42033</c:v>
                </c:pt>
                <c:pt idx="29">
                  <c:v>42034</c:v>
                </c:pt>
                <c:pt idx="30">
                  <c:v>42035</c:v>
                </c:pt>
                <c:pt idx="31">
                  <c:v>42036</c:v>
                </c:pt>
                <c:pt idx="32">
                  <c:v>42037</c:v>
                </c:pt>
                <c:pt idx="33">
                  <c:v>42038</c:v>
                </c:pt>
                <c:pt idx="34">
                  <c:v>42039</c:v>
                </c:pt>
                <c:pt idx="35">
                  <c:v>42040</c:v>
                </c:pt>
                <c:pt idx="36">
                  <c:v>42041</c:v>
                </c:pt>
                <c:pt idx="37">
                  <c:v>42042</c:v>
                </c:pt>
                <c:pt idx="38">
                  <c:v>42043</c:v>
                </c:pt>
                <c:pt idx="39">
                  <c:v>42044</c:v>
                </c:pt>
                <c:pt idx="40">
                  <c:v>42045</c:v>
                </c:pt>
                <c:pt idx="41">
                  <c:v>42046</c:v>
                </c:pt>
                <c:pt idx="42">
                  <c:v>42047</c:v>
                </c:pt>
                <c:pt idx="43">
                  <c:v>42048</c:v>
                </c:pt>
                <c:pt idx="44">
                  <c:v>42049</c:v>
                </c:pt>
                <c:pt idx="45">
                  <c:v>42050</c:v>
                </c:pt>
                <c:pt idx="46">
                  <c:v>42051</c:v>
                </c:pt>
                <c:pt idx="47">
                  <c:v>42052</c:v>
                </c:pt>
                <c:pt idx="48">
                  <c:v>42053</c:v>
                </c:pt>
                <c:pt idx="49">
                  <c:v>42054</c:v>
                </c:pt>
                <c:pt idx="50">
                  <c:v>42055</c:v>
                </c:pt>
                <c:pt idx="51">
                  <c:v>42056</c:v>
                </c:pt>
                <c:pt idx="52">
                  <c:v>42057</c:v>
                </c:pt>
                <c:pt idx="53">
                  <c:v>42058</c:v>
                </c:pt>
                <c:pt idx="54">
                  <c:v>42059</c:v>
                </c:pt>
                <c:pt idx="55">
                  <c:v>42060</c:v>
                </c:pt>
                <c:pt idx="56">
                  <c:v>42061</c:v>
                </c:pt>
                <c:pt idx="57">
                  <c:v>42062</c:v>
                </c:pt>
                <c:pt idx="58">
                  <c:v>42063</c:v>
                </c:pt>
                <c:pt idx="59">
                  <c:v>42064</c:v>
                </c:pt>
                <c:pt idx="60">
                  <c:v>42065</c:v>
                </c:pt>
                <c:pt idx="61">
                  <c:v>42066</c:v>
                </c:pt>
                <c:pt idx="62">
                  <c:v>42067</c:v>
                </c:pt>
                <c:pt idx="63">
                  <c:v>42068</c:v>
                </c:pt>
                <c:pt idx="64">
                  <c:v>42069</c:v>
                </c:pt>
                <c:pt idx="65">
                  <c:v>42070</c:v>
                </c:pt>
                <c:pt idx="66">
                  <c:v>42071</c:v>
                </c:pt>
                <c:pt idx="67">
                  <c:v>42072</c:v>
                </c:pt>
                <c:pt idx="68">
                  <c:v>42073</c:v>
                </c:pt>
                <c:pt idx="69">
                  <c:v>42074</c:v>
                </c:pt>
                <c:pt idx="70">
                  <c:v>42075</c:v>
                </c:pt>
                <c:pt idx="71">
                  <c:v>42076</c:v>
                </c:pt>
                <c:pt idx="72">
                  <c:v>42077</c:v>
                </c:pt>
                <c:pt idx="73">
                  <c:v>42078</c:v>
                </c:pt>
                <c:pt idx="74">
                  <c:v>42079</c:v>
                </c:pt>
                <c:pt idx="75">
                  <c:v>42080</c:v>
                </c:pt>
                <c:pt idx="76">
                  <c:v>42081</c:v>
                </c:pt>
                <c:pt idx="77">
                  <c:v>42082</c:v>
                </c:pt>
                <c:pt idx="78">
                  <c:v>42083</c:v>
                </c:pt>
                <c:pt idx="79">
                  <c:v>42084</c:v>
                </c:pt>
                <c:pt idx="80">
                  <c:v>42085</c:v>
                </c:pt>
                <c:pt idx="81">
                  <c:v>42086</c:v>
                </c:pt>
                <c:pt idx="82">
                  <c:v>42087</c:v>
                </c:pt>
                <c:pt idx="83">
                  <c:v>42088</c:v>
                </c:pt>
                <c:pt idx="84">
                  <c:v>42089</c:v>
                </c:pt>
                <c:pt idx="85">
                  <c:v>42090</c:v>
                </c:pt>
                <c:pt idx="86">
                  <c:v>42091</c:v>
                </c:pt>
                <c:pt idx="87">
                  <c:v>42092</c:v>
                </c:pt>
                <c:pt idx="88">
                  <c:v>42093</c:v>
                </c:pt>
                <c:pt idx="89">
                  <c:v>42094</c:v>
                </c:pt>
                <c:pt idx="90">
                  <c:v>42095</c:v>
                </c:pt>
                <c:pt idx="91">
                  <c:v>42096</c:v>
                </c:pt>
                <c:pt idx="92">
                  <c:v>42097</c:v>
                </c:pt>
                <c:pt idx="93">
                  <c:v>42098</c:v>
                </c:pt>
                <c:pt idx="94">
                  <c:v>42099</c:v>
                </c:pt>
                <c:pt idx="95">
                  <c:v>42100</c:v>
                </c:pt>
                <c:pt idx="96">
                  <c:v>42101</c:v>
                </c:pt>
                <c:pt idx="97">
                  <c:v>42102</c:v>
                </c:pt>
                <c:pt idx="98">
                  <c:v>42103</c:v>
                </c:pt>
                <c:pt idx="99">
                  <c:v>42104</c:v>
                </c:pt>
                <c:pt idx="100">
                  <c:v>42105</c:v>
                </c:pt>
                <c:pt idx="101">
                  <c:v>42106</c:v>
                </c:pt>
                <c:pt idx="102">
                  <c:v>42107</c:v>
                </c:pt>
                <c:pt idx="103">
                  <c:v>42108</c:v>
                </c:pt>
                <c:pt idx="104">
                  <c:v>42109</c:v>
                </c:pt>
                <c:pt idx="105">
                  <c:v>42110</c:v>
                </c:pt>
                <c:pt idx="106">
                  <c:v>42111</c:v>
                </c:pt>
                <c:pt idx="107">
                  <c:v>42112</c:v>
                </c:pt>
                <c:pt idx="108">
                  <c:v>42113</c:v>
                </c:pt>
                <c:pt idx="109">
                  <c:v>42114</c:v>
                </c:pt>
                <c:pt idx="110">
                  <c:v>42115</c:v>
                </c:pt>
                <c:pt idx="111">
                  <c:v>42116</c:v>
                </c:pt>
                <c:pt idx="112">
                  <c:v>42117</c:v>
                </c:pt>
                <c:pt idx="113">
                  <c:v>42118</c:v>
                </c:pt>
                <c:pt idx="114">
                  <c:v>42119</c:v>
                </c:pt>
                <c:pt idx="115">
                  <c:v>42120</c:v>
                </c:pt>
                <c:pt idx="116">
                  <c:v>42121</c:v>
                </c:pt>
                <c:pt idx="117">
                  <c:v>42122</c:v>
                </c:pt>
                <c:pt idx="118">
                  <c:v>42123</c:v>
                </c:pt>
                <c:pt idx="119">
                  <c:v>42124</c:v>
                </c:pt>
                <c:pt idx="120">
                  <c:v>42125</c:v>
                </c:pt>
                <c:pt idx="121">
                  <c:v>42126</c:v>
                </c:pt>
                <c:pt idx="122">
                  <c:v>42127</c:v>
                </c:pt>
                <c:pt idx="123">
                  <c:v>42128</c:v>
                </c:pt>
                <c:pt idx="124">
                  <c:v>42129</c:v>
                </c:pt>
                <c:pt idx="125">
                  <c:v>42130</c:v>
                </c:pt>
                <c:pt idx="126">
                  <c:v>42131</c:v>
                </c:pt>
                <c:pt idx="127">
                  <c:v>42132</c:v>
                </c:pt>
                <c:pt idx="128">
                  <c:v>42133</c:v>
                </c:pt>
                <c:pt idx="129">
                  <c:v>42134</c:v>
                </c:pt>
                <c:pt idx="130">
                  <c:v>42135</c:v>
                </c:pt>
                <c:pt idx="131">
                  <c:v>42136</c:v>
                </c:pt>
                <c:pt idx="132">
                  <c:v>42137</c:v>
                </c:pt>
                <c:pt idx="133">
                  <c:v>42138</c:v>
                </c:pt>
                <c:pt idx="134">
                  <c:v>42139</c:v>
                </c:pt>
                <c:pt idx="135">
                  <c:v>42140</c:v>
                </c:pt>
                <c:pt idx="136">
                  <c:v>42141</c:v>
                </c:pt>
                <c:pt idx="137">
                  <c:v>42142</c:v>
                </c:pt>
                <c:pt idx="138">
                  <c:v>42143</c:v>
                </c:pt>
                <c:pt idx="139">
                  <c:v>42144</c:v>
                </c:pt>
                <c:pt idx="140">
                  <c:v>42145</c:v>
                </c:pt>
                <c:pt idx="141">
                  <c:v>42146</c:v>
                </c:pt>
                <c:pt idx="142">
                  <c:v>42147</c:v>
                </c:pt>
                <c:pt idx="143">
                  <c:v>42148</c:v>
                </c:pt>
                <c:pt idx="144">
                  <c:v>42149</c:v>
                </c:pt>
                <c:pt idx="145">
                  <c:v>42150</c:v>
                </c:pt>
                <c:pt idx="146">
                  <c:v>42151</c:v>
                </c:pt>
                <c:pt idx="147">
                  <c:v>42152</c:v>
                </c:pt>
                <c:pt idx="148">
                  <c:v>42153</c:v>
                </c:pt>
                <c:pt idx="149">
                  <c:v>42154</c:v>
                </c:pt>
                <c:pt idx="150">
                  <c:v>42155</c:v>
                </c:pt>
                <c:pt idx="151">
                  <c:v>42156</c:v>
                </c:pt>
                <c:pt idx="152">
                  <c:v>42157</c:v>
                </c:pt>
                <c:pt idx="153">
                  <c:v>42158</c:v>
                </c:pt>
                <c:pt idx="154">
                  <c:v>42159</c:v>
                </c:pt>
                <c:pt idx="155">
                  <c:v>42160</c:v>
                </c:pt>
                <c:pt idx="156">
                  <c:v>42161</c:v>
                </c:pt>
                <c:pt idx="157">
                  <c:v>42162</c:v>
                </c:pt>
                <c:pt idx="158">
                  <c:v>42163</c:v>
                </c:pt>
                <c:pt idx="159">
                  <c:v>42164</c:v>
                </c:pt>
                <c:pt idx="160">
                  <c:v>42165</c:v>
                </c:pt>
                <c:pt idx="161">
                  <c:v>42166</c:v>
                </c:pt>
                <c:pt idx="162">
                  <c:v>42167</c:v>
                </c:pt>
                <c:pt idx="163">
                  <c:v>42168</c:v>
                </c:pt>
                <c:pt idx="164">
                  <c:v>42169</c:v>
                </c:pt>
                <c:pt idx="165">
                  <c:v>42170</c:v>
                </c:pt>
                <c:pt idx="166">
                  <c:v>42171</c:v>
                </c:pt>
                <c:pt idx="167">
                  <c:v>42172</c:v>
                </c:pt>
                <c:pt idx="168">
                  <c:v>42173</c:v>
                </c:pt>
                <c:pt idx="169">
                  <c:v>42174</c:v>
                </c:pt>
                <c:pt idx="170">
                  <c:v>42175</c:v>
                </c:pt>
                <c:pt idx="171">
                  <c:v>42176</c:v>
                </c:pt>
                <c:pt idx="172">
                  <c:v>42177</c:v>
                </c:pt>
                <c:pt idx="173">
                  <c:v>42178</c:v>
                </c:pt>
                <c:pt idx="174">
                  <c:v>42179</c:v>
                </c:pt>
                <c:pt idx="175">
                  <c:v>42180</c:v>
                </c:pt>
                <c:pt idx="176">
                  <c:v>42181</c:v>
                </c:pt>
                <c:pt idx="177">
                  <c:v>42182</c:v>
                </c:pt>
                <c:pt idx="178">
                  <c:v>42183</c:v>
                </c:pt>
                <c:pt idx="179">
                  <c:v>42184</c:v>
                </c:pt>
                <c:pt idx="180">
                  <c:v>42185</c:v>
                </c:pt>
                <c:pt idx="181">
                  <c:v>42186</c:v>
                </c:pt>
                <c:pt idx="182">
                  <c:v>42187</c:v>
                </c:pt>
                <c:pt idx="183">
                  <c:v>42188</c:v>
                </c:pt>
                <c:pt idx="184">
                  <c:v>42189</c:v>
                </c:pt>
                <c:pt idx="185">
                  <c:v>42190</c:v>
                </c:pt>
                <c:pt idx="186">
                  <c:v>42191</c:v>
                </c:pt>
                <c:pt idx="187">
                  <c:v>42192</c:v>
                </c:pt>
                <c:pt idx="188">
                  <c:v>42193</c:v>
                </c:pt>
                <c:pt idx="189">
                  <c:v>42194</c:v>
                </c:pt>
                <c:pt idx="190">
                  <c:v>42195</c:v>
                </c:pt>
                <c:pt idx="191">
                  <c:v>42196</c:v>
                </c:pt>
                <c:pt idx="192">
                  <c:v>42197</c:v>
                </c:pt>
                <c:pt idx="193">
                  <c:v>42198</c:v>
                </c:pt>
                <c:pt idx="194">
                  <c:v>42199</c:v>
                </c:pt>
                <c:pt idx="195">
                  <c:v>42200</c:v>
                </c:pt>
                <c:pt idx="196">
                  <c:v>42201</c:v>
                </c:pt>
                <c:pt idx="197">
                  <c:v>42202</c:v>
                </c:pt>
                <c:pt idx="198">
                  <c:v>42203</c:v>
                </c:pt>
                <c:pt idx="199">
                  <c:v>42204</c:v>
                </c:pt>
                <c:pt idx="200">
                  <c:v>42205</c:v>
                </c:pt>
                <c:pt idx="201">
                  <c:v>42206</c:v>
                </c:pt>
                <c:pt idx="202">
                  <c:v>42207</c:v>
                </c:pt>
                <c:pt idx="203">
                  <c:v>42208</c:v>
                </c:pt>
                <c:pt idx="204">
                  <c:v>42209</c:v>
                </c:pt>
                <c:pt idx="205">
                  <c:v>42210</c:v>
                </c:pt>
                <c:pt idx="206">
                  <c:v>42211</c:v>
                </c:pt>
                <c:pt idx="207">
                  <c:v>42212</c:v>
                </c:pt>
                <c:pt idx="208">
                  <c:v>42213</c:v>
                </c:pt>
                <c:pt idx="209">
                  <c:v>42214</c:v>
                </c:pt>
                <c:pt idx="210">
                  <c:v>42215</c:v>
                </c:pt>
                <c:pt idx="211">
                  <c:v>42216</c:v>
                </c:pt>
                <c:pt idx="212">
                  <c:v>42217</c:v>
                </c:pt>
                <c:pt idx="213">
                  <c:v>42218</c:v>
                </c:pt>
                <c:pt idx="214">
                  <c:v>42219</c:v>
                </c:pt>
                <c:pt idx="215">
                  <c:v>42220</c:v>
                </c:pt>
                <c:pt idx="216">
                  <c:v>42221</c:v>
                </c:pt>
                <c:pt idx="217">
                  <c:v>42222</c:v>
                </c:pt>
                <c:pt idx="218">
                  <c:v>42223</c:v>
                </c:pt>
                <c:pt idx="219">
                  <c:v>42224</c:v>
                </c:pt>
                <c:pt idx="220">
                  <c:v>42225</c:v>
                </c:pt>
                <c:pt idx="221">
                  <c:v>42226</c:v>
                </c:pt>
                <c:pt idx="222">
                  <c:v>42227</c:v>
                </c:pt>
                <c:pt idx="223">
                  <c:v>42228</c:v>
                </c:pt>
                <c:pt idx="224">
                  <c:v>42229</c:v>
                </c:pt>
                <c:pt idx="225">
                  <c:v>42230</c:v>
                </c:pt>
                <c:pt idx="226">
                  <c:v>42231</c:v>
                </c:pt>
                <c:pt idx="227">
                  <c:v>42232</c:v>
                </c:pt>
                <c:pt idx="228">
                  <c:v>42233</c:v>
                </c:pt>
                <c:pt idx="229">
                  <c:v>42234</c:v>
                </c:pt>
                <c:pt idx="230">
                  <c:v>42235</c:v>
                </c:pt>
                <c:pt idx="231">
                  <c:v>42236</c:v>
                </c:pt>
                <c:pt idx="232">
                  <c:v>42237</c:v>
                </c:pt>
                <c:pt idx="233">
                  <c:v>42238</c:v>
                </c:pt>
                <c:pt idx="234">
                  <c:v>42239</c:v>
                </c:pt>
                <c:pt idx="235">
                  <c:v>42240</c:v>
                </c:pt>
                <c:pt idx="236">
                  <c:v>42241</c:v>
                </c:pt>
                <c:pt idx="237">
                  <c:v>42242</c:v>
                </c:pt>
                <c:pt idx="238">
                  <c:v>42243</c:v>
                </c:pt>
                <c:pt idx="239">
                  <c:v>42244</c:v>
                </c:pt>
                <c:pt idx="240">
                  <c:v>42245</c:v>
                </c:pt>
                <c:pt idx="241">
                  <c:v>42246</c:v>
                </c:pt>
                <c:pt idx="242">
                  <c:v>42247</c:v>
                </c:pt>
                <c:pt idx="243">
                  <c:v>42248</c:v>
                </c:pt>
                <c:pt idx="244">
                  <c:v>42249</c:v>
                </c:pt>
                <c:pt idx="245">
                  <c:v>42250</c:v>
                </c:pt>
                <c:pt idx="246">
                  <c:v>42251</c:v>
                </c:pt>
                <c:pt idx="247">
                  <c:v>42252</c:v>
                </c:pt>
                <c:pt idx="248">
                  <c:v>42253</c:v>
                </c:pt>
                <c:pt idx="249">
                  <c:v>42254</c:v>
                </c:pt>
                <c:pt idx="250">
                  <c:v>42255</c:v>
                </c:pt>
                <c:pt idx="251">
                  <c:v>42256</c:v>
                </c:pt>
                <c:pt idx="252">
                  <c:v>42257</c:v>
                </c:pt>
                <c:pt idx="253">
                  <c:v>42258</c:v>
                </c:pt>
                <c:pt idx="254">
                  <c:v>42259</c:v>
                </c:pt>
                <c:pt idx="255">
                  <c:v>42260</c:v>
                </c:pt>
                <c:pt idx="256">
                  <c:v>42261</c:v>
                </c:pt>
                <c:pt idx="257">
                  <c:v>42262</c:v>
                </c:pt>
                <c:pt idx="258">
                  <c:v>42263</c:v>
                </c:pt>
                <c:pt idx="259">
                  <c:v>42264</c:v>
                </c:pt>
                <c:pt idx="260">
                  <c:v>42265</c:v>
                </c:pt>
                <c:pt idx="261">
                  <c:v>42266</c:v>
                </c:pt>
                <c:pt idx="262">
                  <c:v>42267</c:v>
                </c:pt>
                <c:pt idx="263">
                  <c:v>42268</c:v>
                </c:pt>
                <c:pt idx="264">
                  <c:v>42269</c:v>
                </c:pt>
                <c:pt idx="265">
                  <c:v>42270</c:v>
                </c:pt>
                <c:pt idx="266">
                  <c:v>42271</c:v>
                </c:pt>
                <c:pt idx="267">
                  <c:v>42272</c:v>
                </c:pt>
                <c:pt idx="268">
                  <c:v>42273</c:v>
                </c:pt>
                <c:pt idx="269">
                  <c:v>42274</c:v>
                </c:pt>
                <c:pt idx="270">
                  <c:v>42275</c:v>
                </c:pt>
                <c:pt idx="271">
                  <c:v>42276</c:v>
                </c:pt>
                <c:pt idx="272">
                  <c:v>42277</c:v>
                </c:pt>
                <c:pt idx="273">
                  <c:v>42278</c:v>
                </c:pt>
                <c:pt idx="274">
                  <c:v>42279</c:v>
                </c:pt>
                <c:pt idx="275">
                  <c:v>42280</c:v>
                </c:pt>
                <c:pt idx="276">
                  <c:v>42281</c:v>
                </c:pt>
                <c:pt idx="277">
                  <c:v>42282</c:v>
                </c:pt>
                <c:pt idx="278">
                  <c:v>42283</c:v>
                </c:pt>
                <c:pt idx="279">
                  <c:v>42284</c:v>
                </c:pt>
                <c:pt idx="280">
                  <c:v>42285</c:v>
                </c:pt>
                <c:pt idx="281">
                  <c:v>42286</c:v>
                </c:pt>
                <c:pt idx="282">
                  <c:v>42287</c:v>
                </c:pt>
                <c:pt idx="283">
                  <c:v>42288</c:v>
                </c:pt>
                <c:pt idx="284">
                  <c:v>42289</c:v>
                </c:pt>
                <c:pt idx="285">
                  <c:v>42290</c:v>
                </c:pt>
                <c:pt idx="286">
                  <c:v>42291</c:v>
                </c:pt>
                <c:pt idx="287">
                  <c:v>42292</c:v>
                </c:pt>
                <c:pt idx="288">
                  <c:v>42293</c:v>
                </c:pt>
                <c:pt idx="289">
                  <c:v>42294</c:v>
                </c:pt>
                <c:pt idx="290">
                  <c:v>42295</c:v>
                </c:pt>
                <c:pt idx="291">
                  <c:v>42296</c:v>
                </c:pt>
                <c:pt idx="292">
                  <c:v>42297</c:v>
                </c:pt>
                <c:pt idx="293">
                  <c:v>42298</c:v>
                </c:pt>
                <c:pt idx="294">
                  <c:v>42299</c:v>
                </c:pt>
                <c:pt idx="295">
                  <c:v>42300</c:v>
                </c:pt>
                <c:pt idx="296">
                  <c:v>42301</c:v>
                </c:pt>
                <c:pt idx="297">
                  <c:v>42302</c:v>
                </c:pt>
                <c:pt idx="298">
                  <c:v>42303</c:v>
                </c:pt>
                <c:pt idx="299">
                  <c:v>42304</c:v>
                </c:pt>
                <c:pt idx="300">
                  <c:v>42305</c:v>
                </c:pt>
                <c:pt idx="301">
                  <c:v>42306</c:v>
                </c:pt>
                <c:pt idx="302">
                  <c:v>42307</c:v>
                </c:pt>
                <c:pt idx="303">
                  <c:v>42308</c:v>
                </c:pt>
                <c:pt idx="304">
                  <c:v>42309</c:v>
                </c:pt>
                <c:pt idx="305">
                  <c:v>42310</c:v>
                </c:pt>
                <c:pt idx="306">
                  <c:v>42311</c:v>
                </c:pt>
                <c:pt idx="307">
                  <c:v>42312</c:v>
                </c:pt>
                <c:pt idx="308">
                  <c:v>42313</c:v>
                </c:pt>
                <c:pt idx="309">
                  <c:v>42314</c:v>
                </c:pt>
                <c:pt idx="310">
                  <c:v>42315</c:v>
                </c:pt>
                <c:pt idx="311">
                  <c:v>42316</c:v>
                </c:pt>
                <c:pt idx="312">
                  <c:v>42317</c:v>
                </c:pt>
                <c:pt idx="313">
                  <c:v>42318</c:v>
                </c:pt>
                <c:pt idx="314">
                  <c:v>42319</c:v>
                </c:pt>
                <c:pt idx="315">
                  <c:v>42320</c:v>
                </c:pt>
                <c:pt idx="316">
                  <c:v>42321</c:v>
                </c:pt>
                <c:pt idx="317">
                  <c:v>42322</c:v>
                </c:pt>
                <c:pt idx="318">
                  <c:v>42323</c:v>
                </c:pt>
                <c:pt idx="319">
                  <c:v>42324</c:v>
                </c:pt>
                <c:pt idx="320">
                  <c:v>42325</c:v>
                </c:pt>
                <c:pt idx="321">
                  <c:v>42326</c:v>
                </c:pt>
                <c:pt idx="322">
                  <c:v>42327</c:v>
                </c:pt>
                <c:pt idx="323">
                  <c:v>42328</c:v>
                </c:pt>
                <c:pt idx="324">
                  <c:v>42329</c:v>
                </c:pt>
                <c:pt idx="325">
                  <c:v>42330</c:v>
                </c:pt>
                <c:pt idx="326">
                  <c:v>42331</c:v>
                </c:pt>
                <c:pt idx="327">
                  <c:v>42332</c:v>
                </c:pt>
                <c:pt idx="328">
                  <c:v>42333</c:v>
                </c:pt>
                <c:pt idx="329">
                  <c:v>42334</c:v>
                </c:pt>
                <c:pt idx="330">
                  <c:v>42335</c:v>
                </c:pt>
                <c:pt idx="331">
                  <c:v>42336</c:v>
                </c:pt>
                <c:pt idx="332">
                  <c:v>42337</c:v>
                </c:pt>
                <c:pt idx="333">
                  <c:v>42338</c:v>
                </c:pt>
                <c:pt idx="334">
                  <c:v>42339</c:v>
                </c:pt>
                <c:pt idx="335">
                  <c:v>42340</c:v>
                </c:pt>
                <c:pt idx="336">
                  <c:v>42341</c:v>
                </c:pt>
                <c:pt idx="337">
                  <c:v>42342</c:v>
                </c:pt>
                <c:pt idx="338">
                  <c:v>42343</c:v>
                </c:pt>
                <c:pt idx="339">
                  <c:v>42344</c:v>
                </c:pt>
                <c:pt idx="340">
                  <c:v>42345</c:v>
                </c:pt>
                <c:pt idx="341">
                  <c:v>42346</c:v>
                </c:pt>
                <c:pt idx="342">
                  <c:v>42347</c:v>
                </c:pt>
                <c:pt idx="343">
                  <c:v>42348</c:v>
                </c:pt>
                <c:pt idx="344">
                  <c:v>42349</c:v>
                </c:pt>
                <c:pt idx="345">
                  <c:v>42350</c:v>
                </c:pt>
                <c:pt idx="346">
                  <c:v>42351</c:v>
                </c:pt>
                <c:pt idx="347">
                  <c:v>42352</c:v>
                </c:pt>
                <c:pt idx="348">
                  <c:v>42353</c:v>
                </c:pt>
                <c:pt idx="349">
                  <c:v>42354</c:v>
                </c:pt>
                <c:pt idx="350">
                  <c:v>42355</c:v>
                </c:pt>
                <c:pt idx="351">
                  <c:v>42356</c:v>
                </c:pt>
                <c:pt idx="352">
                  <c:v>42357</c:v>
                </c:pt>
                <c:pt idx="353">
                  <c:v>42358</c:v>
                </c:pt>
                <c:pt idx="354">
                  <c:v>42359</c:v>
                </c:pt>
                <c:pt idx="355">
                  <c:v>42360</c:v>
                </c:pt>
                <c:pt idx="356">
                  <c:v>42361</c:v>
                </c:pt>
                <c:pt idx="357">
                  <c:v>42362</c:v>
                </c:pt>
                <c:pt idx="358">
                  <c:v>42363</c:v>
                </c:pt>
                <c:pt idx="359">
                  <c:v>42364</c:v>
                </c:pt>
                <c:pt idx="360">
                  <c:v>42365</c:v>
                </c:pt>
                <c:pt idx="361">
                  <c:v>42366</c:v>
                </c:pt>
                <c:pt idx="362">
                  <c:v>42367</c:v>
                </c:pt>
                <c:pt idx="363">
                  <c:v>42368</c:v>
                </c:pt>
                <c:pt idx="364">
                  <c:v>42369</c:v>
                </c:pt>
                <c:pt idx="365">
                  <c:v>42370</c:v>
                </c:pt>
                <c:pt idx="366">
                  <c:v>42371</c:v>
                </c:pt>
                <c:pt idx="367">
                  <c:v>42372</c:v>
                </c:pt>
                <c:pt idx="368">
                  <c:v>42373</c:v>
                </c:pt>
                <c:pt idx="369">
                  <c:v>42374</c:v>
                </c:pt>
                <c:pt idx="370">
                  <c:v>42375</c:v>
                </c:pt>
                <c:pt idx="371">
                  <c:v>42376</c:v>
                </c:pt>
                <c:pt idx="372">
                  <c:v>42377</c:v>
                </c:pt>
                <c:pt idx="373">
                  <c:v>42378</c:v>
                </c:pt>
                <c:pt idx="374">
                  <c:v>42379</c:v>
                </c:pt>
                <c:pt idx="375">
                  <c:v>42380</c:v>
                </c:pt>
                <c:pt idx="376">
                  <c:v>42381</c:v>
                </c:pt>
                <c:pt idx="377">
                  <c:v>42382</c:v>
                </c:pt>
                <c:pt idx="378">
                  <c:v>42383</c:v>
                </c:pt>
                <c:pt idx="379">
                  <c:v>42384</c:v>
                </c:pt>
                <c:pt idx="380">
                  <c:v>42385</c:v>
                </c:pt>
                <c:pt idx="381">
                  <c:v>42386</c:v>
                </c:pt>
                <c:pt idx="382">
                  <c:v>42387</c:v>
                </c:pt>
                <c:pt idx="383">
                  <c:v>42388</c:v>
                </c:pt>
                <c:pt idx="384">
                  <c:v>42389</c:v>
                </c:pt>
                <c:pt idx="385">
                  <c:v>42390</c:v>
                </c:pt>
                <c:pt idx="386">
                  <c:v>42391</c:v>
                </c:pt>
                <c:pt idx="387">
                  <c:v>42392</c:v>
                </c:pt>
                <c:pt idx="388">
                  <c:v>42393</c:v>
                </c:pt>
                <c:pt idx="389">
                  <c:v>42394</c:v>
                </c:pt>
                <c:pt idx="390">
                  <c:v>42395</c:v>
                </c:pt>
                <c:pt idx="391">
                  <c:v>42396</c:v>
                </c:pt>
                <c:pt idx="392">
                  <c:v>42397</c:v>
                </c:pt>
                <c:pt idx="393">
                  <c:v>42398</c:v>
                </c:pt>
                <c:pt idx="394">
                  <c:v>42399</c:v>
                </c:pt>
                <c:pt idx="395">
                  <c:v>42400</c:v>
                </c:pt>
              </c:numCache>
            </c:numRef>
          </c:cat>
          <c:val>
            <c:numRef>
              <c:f>data!$AK$3:$AK$398</c:f>
              <c:numCache>
                <c:formatCode>General</c:formatCode>
                <c:ptCount val="39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1</c:v>
                </c:pt>
                <c:pt idx="110">
                  <c:v>1</c:v>
                </c:pt>
                <c:pt idx="111">
                  <c:v>1</c:v>
                </c:pt>
                <c:pt idx="112">
                  <c:v>1</c:v>
                </c:pt>
                <c:pt idx="113">
                  <c:v>1</c:v>
                </c:pt>
                <c:pt idx="114">
                  <c:v>1</c:v>
                </c:pt>
                <c:pt idx="115">
                  <c:v>1</c:v>
                </c:pt>
                <c:pt idx="116">
                  <c:v>1</c:v>
                </c:pt>
                <c:pt idx="117">
                  <c:v>1</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1</c:v>
                </c:pt>
                <c:pt idx="137">
                  <c:v>1</c:v>
                </c:pt>
                <c:pt idx="138">
                  <c:v>1</c:v>
                </c:pt>
                <c:pt idx="139">
                  <c:v>1</c:v>
                </c:pt>
                <c:pt idx="140">
                  <c:v>1</c:v>
                </c:pt>
                <c:pt idx="141">
                  <c:v>1</c:v>
                </c:pt>
                <c:pt idx="142">
                  <c:v>1</c:v>
                </c:pt>
                <c:pt idx="143">
                  <c:v>1</c:v>
                </c:pt>
                <c:pt idx="144">
                  <c:v>0</c:v>
                </c:pt>
                <c:pt idx="145">
                  <c:v>0</c:v>
                </c:pt>
                <c:pt idx="146">
                  <c:v>1</c:v>
                </c:pt>
                <c:pt idx="147">
                  <c:v>1</c:v>
                </c:pt>
                <c:pt idx="148">
                  <c:v>1</c:v>
                </c:pt>
                <c:pt idx="149">
                  <c:v>1</c:v>
                </c:pt>
                <c:pt idx="150">
                  <c:v>1</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1</c:v>
                </c:pt>
                <c:pt idx="190">
                  <c:v>1</c:v>
                </c:pt>
                <c:pt idx="191">
                  <c:v>1</c:v>
                </c:pt>
                <c:pt idx="192">
                  <c:v>1</c:v>
                </c:pt>
                <c:pt idx="193">
                  <c:v>1</c:v>
                </c:pt>
                <c:pt idx="194">
                  <c:v>1</c:v>
                </c:pt>
                <c:pt idx="195">
                  <c:v>0</c:v>
                </c:pt>
                <c:pt idx="196">
                  <c:v>0</c:v>
                </c:pt>
                <c:pt idx="197">
                  <c:v>0</c:v>
                </c:pt>
                <c:pt idx="198">
                  <c:v>1</c:v>
                </c:pt>
                <c:pt idx="199">
                  <c:v>1</c:v>
                </c:pt>
                <c:pt idx="200">
                  <c:v>1</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1</c:v>
                </c:pt>
                <c:pt idx="216">
                  <c:v>1</c:v>
                </c:pt>
                <c:pt idx="217">
                  <c:v>0</c:v>
                </c:pt>
                <c:pt idx="218">
                  <c:v>0</c:v>
                </c:pt>
                <c:pt idx="219">
                  <c:v>0</c:v>
                </c:pt>
                <c:pt idx="220">
                  <c:v>0</c:v>
                </c:pt>
                <c:pt idx="221">
                  <c:v>0</c:v>
                </c:pt>
                <c:pt idx="222">
                  <c:v>0</c:v>
                </c:pt>
                <c:pt idx="223">
                  <c:v>0</c:v>
                </c:pt>
                <c:pt idx="224">
                  <c:v>3</c:v>
                </c:pt>
                <c:pt idx="225">
                  <c:v>3</c:v>
                </c:pt>
                <c:pt idx="226">
                  <c:v>2</c:v>
                </c:pt>
                <c:pt idx="227">
                  <c:v>2</c:v>
                </c:pt>
                <c:pt idx="228">
                  <c:v>3</c:v>
                </c:pt>
                <c:pt idx="229">
                  <c:v>3</c:v>
                </c:pt>
                <c:pt idx="230">
                  <c:v>2</c:v>
                </c:pt>
                <c:pt idx="231">
                  <c:v>2</c:v>
                </c:pt>
                <c:pt idx="232">
                  <c:v>1</c:v>
                </c:pt>
                <c:pt idx="233">
                  <c:v>2</c:v>
                </c:pt>
                <c:pt idx="234">
                  <c:v>2</c:v>
                </c:pt>
                <c:pt idx="235">
                  <c:v>1</c:v>
                </c:pt>
                <c:pt idx="236">
                  <c:v>1</c:v>
                </c:pt>
                <c:pt idx="237">
                  <c:v>1</c:v>
                </c:pt>
                <c:pt idx="238">
                  <c:v>1</c:v>
                </c:pt>
                <c:pt idx="239">
                  <c:v>1</c:v>
                </c:pt>
                <c:pt idx="240">
                  <c:v>0</c:v>
                </c:pt>
                <c:pt idx="241">
                  <c:v>0</c:v>
                </c:pt>
                <c:pt idx="242">
                  <c:v>0</c:v>
                </c:pt>
                <c:pt idx="243">
                  <c:v>0</c:v>
                </c:pt>
                <c:pt idx="244">
                  <c:v>1</c:v>
                </c:pt>
                <c:pt idx="245">
                  <c:v>1</c:v>
                </c:pt>
                <c:pt idx="246">
                  <c:v>1</c:v>
                </c:pt>
                <c:pt idx="247">
                  <c:v>0</c:v>
                </c:pt>
                <c:pt idx="248">
                  <c:v>0</c:v>
                </c:pt>
                <c:pt idx="249">
                  <c:v>0</c:v>
                </c:pt>
                <c:pt idx="250">
                  <c:v>0</c:v>
                </c:pt>
                <c:pt idx="251">
                  <c:v>0</c:v>
                </c:pt>
                <c:pt idx="252">
                  <c:v>1</c:v>
                </c:pt>
                <c:pt idx="253">
                  <c:v>1</c:v>
                </c:pt>
                <c:pt idx="254">
                  <c:v>1</c:v>
                </c:pt>
                <c:pt idx="255">
                  <c:v>1</c:v>
                </c:pt>
                <c:pt idx="256">
                  <c:v>1</c:v>
                </c:pt>
                <c:pt idx="257">
                  <c:v>1</c:v>
                </c:pt>
                <c:pt idx="258">
                  <c:v>1</c:v>
                </c:pt>
                <c:pt idx="259">
                  <c:v>1</c:v>
                </c:pt>
                <c:pt idx="260">
                  <c:v>1</c:v>
                </c:pt>
                <c:pt idx="261">
                  <c:v>2</c:v>
                </c:pt>
                <c:pt idx="262">
                  <c:v>2</c:v>
                </c:pt>
                <c:pt idx="263">
                  <c:v>2</c:v>
                </c:pt>
                <c:pt idx="264">
                  <c:v>2</c:v>
                </c:pt>
                <c:pt idx="265">
                  <c:v>2</c:v>
                </c:pt>
                <c:pt idx="266">
                  <c:v>2</c:v>
                </c:pt>
                <c:pt idx="267">
                  <c:v>2</c:v>
                </c:pt>
                <c:pt idx="268">
                  <c:v>1</c:v>
                </c:pt>
                <c:pt idx="269">
                  <c:v>1</c:v>
                </c:pt>
                <c:pt idx="270">
                  <c:v>1</c:v>
                </c:pt>
                <c:pt idx="271">
                  <c:v>1</c:v>
                </c:pt>
                <c:pt idx="272">
                  <c:v>1</c:v>
                </c:pt>
                <c:pt idx="273">
                  <c:v>1</c:v>
                </c:pt>
                <c:pt idx="274">
                  <c:v>1</c:v>
                </c:pt>
                <c:pt idx="275">
                  <c:v>1</c:v>
                </c:pt>
                <c:pt idx="276">
                  <c:v>1</c:v>
                </c:pt>
                <c:pt idx="277">
                  <c:v>1</c:v>
                </c:pt>
                <c:pt idx="278">
                  <c:v>1</c:v>
                </c:pt>
                <c:pt idx="279">
                  <c:v>1</c:v>
                </c:pt>
                <c:pt idx="280">
                  <c:v>1</c:v>
                </c:pt>
                <c:pt idx="281">
                  <c:v>1</c:v>
                </c:pt>
                <c:pt idx="282">
                  <c:v>1</c:v>
                </c:pt>
                <c:pt idx="283">
                  <c:v>1</c:v>
                </c:pt>
                <c:pt idx="284">
                  <c:v>1</c:v>
                </c:pt>
                <c:pt idx="285">
                  <c:v>1</c:v>
                </c:pt>
                <c:pt idx="286">
                  <c:v>1</c:v>
                </c:pt>
                <c:pt idx="287">
                  <c:v>1</c:v>
                </c:pt>
                <c:pt idx="288">
                  <c:v>1</c:v>
                </c:pt>
                <c:pt idx="289">
                  <c:v>1</c:v>
                </c:pt>
                <c:pt idx="290">
                  <c:v>1</c:v>
                </c:pt>
                <c:pt idx="291">
                  <c:v>1</c:v>
                </c:pt>
                <c:pt idx="292">
                  <c:v>1</c:v>
                </c:pt>
                <c:pt idx="293">
                  <c:v>1</c:v>
                </c:pt>
                <c:pt idx="294">
                  <c:v>1</c:v>
                </c:pt>
                <c:pt idx="295">
                  <c:v>1</c:v>
                </c:pt>
                <c:pt idx="296">
                  <c:v>1</c:v>
                </c:pt>
                <c:pt idx="297">
                  <c:v>1</c:v>
                </c:pt>
                <c:pt idx="298">
                  <c:v>1</c:v>
                </c:pt>
                <c:pt idx="299">
                  <c:v>1</c:v>
                </c:pt>
                <c:pt idx="300">
                  <c:v>1</c:v>
                </c:pt>
                <c:pt idx="301">
                  <c:v>1</c:v>
                </c:pt>
                <c:pt idx="302">
                  <c:v>1</c:v>
                </c:pt>
                <c:pt idx="303">
                  <c:v>1</c:v>
                </c:pt>
                <c:pt idx="304">
                  <c:v>1</c:v>
                </c:pt>
                <c:pt idx="305">
                  <c:v>1</c:v>
                </c:pt>
                <c:pt idx="306">
                  <c:v>0</c:v>
                </c:pt>
                <c:pt idx="307">
                  <c:v>0</c:v>
                </c:pt>
                <c:pt idx="308">
                  <c:v>0</c:v>
                </c:pt>
                <c:pt idx="309">
                  <c:v>0</c:v>
                </c:pt>
                <c:pt idx="310">
                  <c:v>0</c:v>
                </c:pt>
                <c:pt idx="311">
                  <c:v>0</c:v>
                </c:pt>
                <c:pt idx="312">
                  <c:v>0</c:v>
                </c:pt>
                <c:pt idx="313">
                  <c:v>0</c:v>
                </c:pt>
                <c:pt idx="314">
                  <c:v>0</c:v>
                </c:pt>
                <c:pt idx="315">
                  <c:v>0</c:v>
                </c:pt>
                <c:pt idx="316">
                  <c:v>0</c:v>
                </c:pt>
                <c:pt idx="317">
                  <c:v>0</c:v>
                </c:pt>
                <c:pt idx="318">
                  <c:v>1</c:v>
                </c:pt>
                <c:pt idx="319">
                  <c:v>1</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numCache>
            </c:numRef>
          </c:val>
          <c:extLst>
            <c:ext xmlns:c16="http://schemas.microsoft.com/office/drawing/2014/chart" uri="{C3380CC4-5D6E-409C-BE32-E72D297353CC}">
              <c16:uniqueId val="{00000003-5F9D-49A4-A0C8-15D2DE9DD5A5}"/>
            </c:ext>
          </c:extLst>
        </c:ser>
        <c:ser>
          <c:idx val="4"/>
          <c:order val="4"/>
          <c:tx>
            <c:strRef>
              <c:f>data!$AL$2</c:f>
              <c:strCache>
                <c:ptCount val="1"/>
                <c:pt idx="0">
                  <c:v>Hospital C wards</c:v>
                </c:pt>
              </c:strCache>
            </c:strRef>
          </c:tx>
          <c:spPr>
            <a:solidFill>
              <a:schemeClr val="accent3">
                <a:lumMod val="75000"/>
              </a:schemeClr>
            </a:solidFill>
          </c:spPr>
          <c:invertIfNegative val="0"/>
          <c:cat>
            <c:numRef>
              <c:f>data!$AG$3:$AG$398</c:f>
              <c:numCache>
                <c:formatCode>m/d/yyyy</c:formatCode>
                <c:ptCount val="396"/>
                <c:pt idx="0">
                  <c:v>42005</c:v>
                </c:pt>
                <c:pt idx="1">
                  <c:v>42006</c:v>
                </c:pt>
                <c:pt idx="2">
                  <c:v>42007</c:v>
                </c:pt>
                <c:pt idx="3">
                  <c:v>42008</c:v>
                </c:pt>
                <c:pt idx="4">
                  <c:v>42009</c:v>
                </c:pt>
                <c:pt idx="5">
                  <c:v>42010</c:v>
                </c:pt>
                <c:pt idx="6">
                  <c:v>42011</c:v>
                </c:pt>
                <c:pt idx="7">
                  <c:v>42012</c:v>
                </c:pt>
                <c:pt idx="8">
                  <c:v>42013</c:v>
                </c:pt>
                <c:pt idx="9">
                  <c:v>42014</c:v>
                </c:pt>
                <c:pt idx="10">
                  <c:v>42015</c:v>
                </c:pt>
                <c:pt idx="11">
                  <c:v>42016</c:v>
                </c:pt>
                <c:pt idx="12">
                  <c:v>42017</c:v>
                </c:pt>
                <c:pt idx="13">
                  <c:v>42018</c:v>
                </c:pt>
                <c:pt idx="14">
                  <c:v>42019</c:v>
                </c:pt>
                <c:pt idx="15">
                  <c:v>42020</c:v>
                </c:pt>
                <c:pt idx="16">
                  <c:v>42021</c:v>
                </c:pt>
                <c:pt idx="17">
                  <c:v>42022</c:v>
                </c:pt>
                <c:pt idx="18">
                  <c:v>42023</c:v>
                </c:pt>
                <c:pt idx="19">
                  <c:v>42024</c:v>
                </c:pt>
                <c:pt idx="20">
                  <c:v>42025</c:v>
                </c:pt>
                <c:pt idx="21">
                  <c:v>42026</c:v>
                </c:pt>
                <c:pt idx="22">
                  <c:v>42027</c:v>
                </c:pt>
                <c:pt idx="23">
                  <c:v>42028</c:v>
                </c:pt>
                <c:pt idx="24">
                  <c:v>42029</c:v>
                </c:pt>
                <c:pt idx="25">
                  <c:v>42030</c:v>
                </c:pt>
                <c:pt idx="26">
                  <c:v>42031</c:v>
                </c:pt>
                <c:pt idx="27">
                  <c:v>42032</c:v>
                </c:pt>
                <c:pt idx="28">
                  <c:v>42033</c:v>
                </c:pt>
                <c:pt idx="29">
                  <c:v>42034</c:v>
                </c:pt>
                <c:pt idx="30">
                  <c:v>42035</c:v>
                </c:pt>
                <c:pt idx="31">
                  <c:v>42036</c:v>
                </c:pt>
                <c:pt idx="32">
                  <c:v>42037</c:v>
                </c:pt>
                <c:pt idx="33">
                  <c:v>42038</c:v>
                </c:pt>
                <c:pt idx="34">
                  <c:v>42039</c:v>
                </c:pt>
                <c:pt idx="35">
                  <c:v>42040</c:v>
                </c:pt>
                <c:pt idx="36">
                  <c:v>42041</c:v>
                </c:pt>
                <c:pt idx="37">
                  <c:v>42042</c:v>
                </c:pt>
                <c:pt idx="38">
                  <c:v>42043</c:v>
                </c:pt>
                <c:pt idx="39">
                  <c:v>42044</c:v>
                </c:pt>
                <c:pt idx="40">
                  <c:v>42045</c:v>
                </c:pt>
                <c:pt idx="41">
                  <c:v>42046</c:v>
                </c:pt>
                <c:pt idx="42">
                  <c:v>42047</c:v>
                </c:pt>
                <c:pt idx="43">
                  <c:v>42048</c:v>
                </c:pt>
                <c:pt idx="44">
                  <c:v>42049</c:v>
                </c:pt>
                <c:pt idx="45">
                  <c:v>42050</c:v>
                </c:pt>
                <c:pt idx="46">
                  <c:v>42051</c:v>
                </c:pt>
                <c:pt idx="47">
                  <c:v>42052</c:v>
                </c:pt>
                <c:pt idx="48">
                  <c:v>42053</c:v>
                </c:pt>
                <c:pt idx="49">
                  <c:v>42054</c:v>
                </c:pt>
                <c:pt idx="50">
                  <c:v>42055</c:v>
                </c:pt>
                <c:pt idx="51">
                  <c:v>42056</c:v>
                </c:pt>
                <c:pt idx="52">
                  <c:v>42057</c:v>
                </c:pt>
                <c:pt idx="53">
                  <c:v>42058</c:v>
                </c:pt>
                <c:pt idx="54">
                  <c:v>42059</c:v>
                </c:pt>
                <c:pt idx="55">
                  <c:v>42060</c:v>
                </c:pt>
                <c:pt idx="56">
                  <c:v>42061</c:v>
                </c:pt>
                <c:pt idx="57">
                  <c:v>42062</c:v>
                </c:pt>
                <c:pt idx="58">
                  <c:v>42063</c:v>
                </c:pt>
                <c:pt idx="59">
                  <c:v>42064</c:v>
                </c:pt>
                <c:pt idx="60">
                  <c:v>42065</c:v>
                </c:pt>
                <c:pt idx="61">
                  <c:v>42066</c:v>
                </c:pt>
                <c:pt idx="62">
                  <c:v>42067</c:v>
                </c:pt>
                <c:pt idx="63">
                  <c:v>42068</c:v>
                </c:pt>
                <c:pt idx="64">
                  <c:v>42069</c:v>
                </c:pt>
                <c:pt idx="65">
                  <c:v>42070</c:v>
                </c:pt>
                <c:pt idx="66">
                  <c:v>42071</c:v>
                </c:pt>
                <c:pt idx="67">
                  <c:v>42072</c:v>
                </c:pt>
                <c:pt idx="68">
                  <c:v>42073</c:v>
                </c:pt>
                <c:pt idx="69">
                  <c:v>42074</c:v>
                </c:pt>
                <c:pt idx="70">
                  <c:v>42075</c:v>
                </c:pt>
                <c:pt idx="71">
                  <c:v>42076</c:v>
                </c:pt>
                <c:pt idx="72">
                  <c:v>42077</c:v>
                </c:pt>
                <c:pt idx="73">
                  <c:v>42078</c:v>
                </c:pt>
                <c:pt idx="74">
                  <c:v>42079</c:v>
                </c:pt>
                <c:pt idx="75">
                  <c:v>42080</c:v>
                </c:pt>
                <c:pt idx="76">
                  <c:v>42081</c:v>
                </c:pt>
                <c:pt idx="77">
                  <c:v>42082</c:v>
                </c:pt>
                <c:pt idx="78">
                  <c:v>42083</c:v>
                </c:pt>
                <c:pt idx="79">
                  <c:v>42084</c:v>
                </c:pt>
                <c:pt idx="80">
                  <c:v>42085</c:v>
                </c:pt>
                <c:pt idx="81">
                  <c:v>42086</c:v>
                </c:pt>
                <c:pt idx="82">
                  <c:v>42087</c:v>
                </c:pt>
                <c:pt idx="83">
                  <c:v>42088</c:v>
                </c:pt>
                <c:pt idx="84">
                  <c:v>42089</c:v>
                </c:pt>
                <c:pt idx="85">
                  <c:v>42090</c:v>
                </c:pt>
                <c:pt idx="86">
                  <c:v>42091</c:v>
                </c:pt>
                <c:pt idx="87">
                  <c:v>42092</c:v>
                </c:pt>
                <c:pt idx="88">
                  <c:v>42093</c:v>
                </c:pt>
                <c:pt idx="89">
                  <c:v>42094</c:v>
                </c:pt>
                <c:pt idx="90">
                  <c:v>42095</c:v>
                </c:pt>
                <c:pt idx="91">
                  <c:v>42096</c:v>
                </c:pt>
                <c:pt idx="92">
                  <c:v>42097</c:v>
                </c:pt>
                <c:pt idx="93">
                  <c:v>42098</c:v>
                </c:pt>
                <c:pt idx="94">
                  <c:v>42099</c:v>
                </c:pt>
                <c:pt idx="95">
                  <c:v>42100</c:v>
                </c:pt>
                <c:pt idx="96">
                  <c:v>42101</c:v>
                </c:pt>
                <c:pt idx="97">
                  <c:v>42102</c:v>
                </c:pt>
                <c:pt idx="98">
                  <c:v>42103</c:v>
                </c:pt>
                <c:pt idx="99">
                  <c:v>42104</c:v>
                </c:pt>
                <c:pt idx="100">
                  <c:v>42105</c:v>
                </c:pt>
                <c:pt idx="101">
                  <c:v>42106</c:v>
                </c:pt>
                <c:pt idx="102">
                  <c:v>42107</c:v>
                </c:pt>
                <c:pt idx="103">
                  <c:v>42108</c:v>
                </c:pt>
                <c:pt idx="104">
                  <c:v>42109</c:v>
                </c:pt>
                <c:pt idx="105">
                  <c:v>42110</c:v>
                </c:pt>
                <c:pt idx="106">
                  <c:v>42111</c:v>
                </c:pt>
                <c:pt idx="107">
                  <c:v>42112</c:v>
                </c:pt>
                <c:pt idx="108">
                  <c:v>42113</c:v>
                </c:pt>
                <c:pt idx="109">
                  <c:v>42114</c:v>
                </c:pt>
                <c:pt idx="110">
                  <c:v>42115</c:v>
                </c:pt>
                <c:pt idx="111">
                  <c:v>42116</c:v>
                </c:pt>
                <c:pt idx="112">
                  <c:v>42117</c:v>
                </c:pt>
                <c:pt idx="113">
                  <c:v>42118</c:v>
                </c:pt>
                <c:pt idx="114">
                  <c:v>42119</c:v>
                </c:pt>
                <c:pt idx="115">
                  <c:v>42120</c:v>
                </c:pt>
                <c:pt idx="116">
                  <c:v>42121</c:v>
                </c:pt>
                <c:pt idx="117">
                  <c:v>42122</c:v>
                </c:pt>
                <c:pt idx="118">
                  <c:v>42123</c:v>
                </c:pt>
                <c:pt idx="119">
                  <c:v>42124</c:v>
                </c:pt>
                <c:pt idx="120">
                  <c:v>42125</c:v>
                </c:pt>
                <c:pt idx="121">
                  <c:v>42126</c:v>
                </c:pt>
                <c:pt idx="122">
                  <c:v>42127</c:v>
                </c:pt>
                <c:pt idx="123">
                  <c:v>42128</c:v>
                </c:pt>
                <c:pt idx="124">
                  <c:v>42129</c:v>
                </c:pt>
                <c:pt idx="125">
                  <c:v>42130</c:v>
                </c:pt>
                <c:pt idx="126">
                  <c:v>42131</c:v>
                </c:pt>
                <c:pt idx="127">
                  <c:v>42132</c:v>
                </c:pt>
                <c:pt idx="128">
                  <c:v>42133</c:v>
                </c:pt>
                <c:pt idx="129">
                  <c:v>42134</c:v>
                </c:pt>
                <c:pt idx="130">
                  <c:v>42135</c:v>
                </c:pt>
                <c:pt idx="131">
                  <c:v>42136</c:v>
                </c:pt>
                <c:pt idx="132">
                  <c:v>42137</c:v>
                </c:pt>
                <c:pt idx="133">
                  <c:v>42138</c:v>
                </c:pt>
                <c:pt idx="134">
                  <c:v>42139</c:v>
                </c:pt>
                <c:pt idx="135">
                  <c:v>42140</c:v>
                </c:pt>
                <c:pt idx="136">
                  <c:v>42141</c:v>
                </c:pt>
                <c:pt idx="137">
                  <c:v>42142</c:v>
                </c:pt>
                <c:pt idx="138">
                  <c:v>42143</c:v>
                </c:pt>
                <c:pt idx="139">
                  <c:v>42144</c:v>
                </c:pt>
                <c:pt idx="140">
                  <c:v>42145</c:v>
                </c:pt>
                <c:pt idx="141">
                  <c:v>42146</c:v>
                </c:pt>
                <c:pt idx="142">
                  <c:v>42147</c:v>
                </c:pt>
                <c:pt idx="143">
                  <c:v>42148</c:v>
                </c:pt>
                <c:pt idx="144">
                  <c:v>42149</c:v>
                </c:pt>
                <c:pt idx="145">
                  <c:v>42150</c:v>
                </c:pt>
                <c:pt idx="146">
                  <c:v>42151</c:v>
                </c:pt>
                <c:pt idx="147">
                  <c:v>42152</c:v>
                </c:pt>
                <c:pt idx="148">
                  <c:v>42153</c:v>
                </c:pt>
                <c:pt idx="149">
                  <c:v>42154</c:v>
                </c:pt>
                <c:pt idx="150">
                  <c:v>42155</c:v>
                </c:pt>
                <c:pt idx="151">
                  <c:v>42156</c:v>
                </c:pt>
                <c:pt idx="152">
                  <c:v>42157</c:v>
                </c:pt>
                <c:pt idx="153">
                  <c:v>42158</c:v>
                </c:pt>
                <c:pt idx="154">
                  <c:v>42159</c:v>
                </c:pt>
                <c:pt idx="155">
                  <c:v>42160</c:v>
                </c:pt>
                <c:pt idx="156">
                  <c:v>42161</c:v>
                </c:pt>
                <c:pt idx="157">
                  <c:v>42162</c:v>
                </c:pt>
                <c:pt idx="158">
                  <c:v>42163</c:v>
                </c:pt>
                <c:pt idx="159">
                  <c:v>42164</c:v>
                </c:pt>
                <c:pt idx="160">
                  <c:v>42165</c:v>
                </c:pt>
                <c:pt idx="161">
                  <c:v>42166</c:v>
                </c:pt>
                <c:pt idx="162">
                  <c:v>42167</c:v>
                </c:pt>
                <c:pt idx="163">
                  <c:v>42168</c:v>
                </c:pt>
                <c:pt idx="164">
                  <c:v>42169</c:v>
                </c:pt>
                <c:pt idx="165">
                  <c:v>42170</c:v>
                </c:pt>
                <c:pt idx="166">
                  <c:v>42171</c:v>
                </c:pt>
                <c:pt idx="167">
                  <c:v>42172</c:v>
                </c:pt>
                <c:pt idx="168">
                  <c:v>42173</c:v>
                </c:pt>
                <c:pt idx="169">
                  <c:v>42174</c:v>
                </c:pt>
                <c:pt idx="170">
                  <c:v>42175</c:v>
                </c:pt>
                <c:pt idx="171">
                  <c:v>42176</c:v>
                </c:pt>
                <c:pt idx="172">
                  <c:v>42177</c:v>
                </c:pt>
                <c:pt idx="173">
                  <c:v>42178</c:v>
                </c:pt>
                <c:pt idx="174">
                  <c:v>42179</c:v>
                </c:pt>
                <c:pt idx="175">
                  <c:v>42180</c:v>
                </c:pt>
                <c:pt idx="176">
                  <c:v>42181</c:v>
                </c:pt>
                <c:pt idx="177">
                  <c:v>42182</c:v>
                </c:pt>
                <c:pt idx="178">
                  <c:v>42183</c:v>
                </c:pt>
                <c:pt idx="179">
                  <c:v>42184</c:v>
                </c:pt>
                <c:pt idx="180">
                  <c:v>42185</c:v>
                </c:pt>
                <c:pt idx="181">
                  <c:v>42186</c:v>
                </c:pt>
                <c:pt idx="182">
                  <c:v>42187</c:v>
                </c:pt>
                <c:pt idx="183">
                  <c:v>42188</c:v>
                </c:pt>
                <c:pt idx="184">
                  <c:v>42189</c:v>
                </c:pt>
                <c:pt idx="185">
                  <c:v>42190</c:v>
                </c:pt>
                <c:pt idx="186">
                  <c:v>42191</c:v>
                </c:pt>
                <c:pt idx="187">
                  <c:v>42192</c:v>
                </c:pt>
                <c:pt idx="188">
                  <c:v>42193</c:v>
                </c:pt>
                <c:pt idx="189">
                  <c:v>42194</c:v>
                </c:pt>
                <c:pt idx="190">
                  <c:v>42195</c:v>
                </c:pt>
                <c:pt idx="191">
                  <c:v>42196</c:v>
                </c:pt>
                <c:pt idx="192">
                  <c:v>42197</c:v>
                </c:pt>
                <c:pt idx="193">
                  <c:v>42198</c:v>
                </c:pt>
                <c:pt idx="194">
                  <c:v>42199</c:v>
                </c:pt>
                <c:pt idx="195">
                  <c:v>42200</c:v>
                </c:pt>
                <c:pt idx="196">
                  <c:v>42201</c:v>
                </c:pt>
                <c:pt idx="197">
                  <c:v>42202</c:v>
                </c:pt>
                <c:pt idx="198">
                  <c:v>42203</c:v>
                </c:pt>
                <c:pt idx="199">
                  <c:v>42204</c:v>
                </c:pt>
                <c:pt idx="200">
                  <c:v>42205</c:v>
                </c:pt>
                <c:pt idx="201">
                  <c:v>42206</c:v>
                </c:pt>
                <c:pt idx="202">
                  <c:v>42207</c:v>
                </c:pt>
                <c:pt idx="203">
                  <c:v>42208</c:v>
                </c:pt>
                <c:pt idx="204">
                  <c:v>42209</c:v>
                </c:pt>
                <c:pt idx="205">
                  <c:v>42210</c:v>
                </c:pt>
                <c:pt idx="206">
                  <c:v>42211</c:v>
                </c:pt>
                <c:pt idx="207">
                  <c:v>42212</c:v>
                </c:pt>
                <c:pt idx="208">
                  <c:v>42213</c:v>
                </c:pt>
                <c:pt idx="209">
                  <c:v>42214</c:v>
                </c:pt>
                <c:pt idx="210">
                  <c:v>42215</c:v>
                </c:pt>
                <c:pt idx="211">
                  <c:v>42216</c:v>
                </c:pt>
                <c:pt idx="212">
                  <c:v>42217</c:v>
                </c:pt>
                <c:pt idx="213">
                  <c:v>42218</c:v>
                </c:pt>
                <c:pt idx="214">
                  <c:v>42219</c:v>
                </c:pt>
                <c:pt idx="215">
                  <c:v>42220</c:v>
                </c:pt>
                <c:pt idx="216">
                  <c:v>42221</c:v>
                </c:pt>
                <c:pt idx="217">
                  <c:v>42222</c:v>
                </c:pt>
                <c:pt idx="218">
                  <c:v>42223</c:v>
                </c:pt>
                <c:pt idx="219">
                  <c:v>42224</c:v>
                </c:pt>
                <c:pt idx="220">
                  <c:v>42225</c:v>
                </c:pt>
                <c:pt idx="221">
                  <c:v>42226</c:v>
                </c:pt>
                <c:pt idx="222">
                  <c:v>42227</c:v>
                </c:pt>
                <c:pt idx="223">
                  <c:v>42228</c:v>
                </c:pt>
                <c:pt idx="224">
                  <c:v>42229</c:v>
                </c:pt>
                <c:pt idx="225">
                  <c:v>42230</c:v>
                </c:pt>
                <c:pt idx="226">
                  <c:v>42231</c:v>
                </c:pt>
                <c:pt idx="227">
                  <c:v>42232</c:v>
                </c:pt>
                <c:pt idx="228">
                  <c:v>42233</c:v>
                </c:pt>
                <c:pt idx="229">
                  <c:v>42234</c:v>
                </c:pt>
                <c:pt idx="230">
                  <c:v>42235</c:v>
                </c:pt>
                <c:pt idx="231">
                  <c:v>42236</c:v>
                </c:pt>
                <c:pt idx="232">
                  <c:v>42237</c:v>
                </c:pt>
                <c:pt idx="233">
                  <c:v>42238</c:v>
                </c:pt>
                <c:pt idx="234">
                  <c:v>42239</c:v>
                </c:pt>
                <c:pt idx="235">
                  <c:v>42240</c:v>
                </c:pt>
                <c:pt idx="236">
                  <c:v>42241</c:v>
                </c:pt>
                <c:pt idx="237">
                  <c:v>42242</c:v>
                </c:pt>
                <c:pt idx="238">
                  <c:v>42243</c:v>
                </c:pt>
                <c:pt idx="239">
                  <c:v>42244</c:v>
                </c:pt>
                <c:pt idx="240">
                  <c:v>42245</c:v>
                </c:pt>
                <c:pt idx="241">
                  <c:v>42246</c:v>
                </c:pt>
                <c:pt idx="242">
                  <c:v>42247</c:v>
                </c:pt>
                <c:pt idx="243">
                  <c:v>42248</c:v>
                </c:pt>
                <c:pt idx="244">
                  <c:v>42249</c:v>
                </c:pt>
                <c:pt idx="245">
                  <c:v>42250</c:v>
                </c:pt>
                <c:pt idx="246">
                  <c:v>42251</c:v>
                </c:pt>
                <c:pt idx="247">
                  <c:v>42252</c:v>
                </c:pt>
                <c:pt idx="248">
                  <c:v>42253</c:v>
                </c:pt>
                <c:pt idx="249">
                  <c:v>42254</c:v>
                </c:pt>
                <c:pt idx="250">
                  <c:v>42255</c:v>
                </c:pt>
                <c:pt idx="251">
                  <c:v>42256</c:v>
                </c:pt>
                <c:pt idx="252">
                  <c:v>42257</c:v>
                </c:pt>
                <c:pt idx="253">
                  <c:v>42258</c:v>
                </c:pt>
                <c:pt idx="254">
                  <c:v>42259</c:v>
                </c:pt>
                <c:pt idx="255">
                  <c:v>42260</c:v>
                </c:pt>
                <c:pt idx="256">
                  <c:v>42261</c:v>
                </c:pt>
                <c:pt idx="257">
                  <c:v>42262</c:v>
                </c:pt>
                <c:pt idx="258">
                  <c:v>42263</c:v>
                </c:pt>
                <c:pt idx="259">
                  <c:v>42264</c:v>
                </c:pt>
                <c:pt idx="260">
                  <c:v>42265</c:v>
                </c:pt>
                <c:pt idx="261">
                  <c:v>42266</c:v>
                </c:pt>
                <c:pt idx="262">
                  <c:v>42267</c:v>
                </c:pt>
                <c:pt idx="263">
                  <c:v>42268</c:v>
                </c:pt>
                <c:pt idx="264">
                  <c:v>42269</c:v>
                </c:pt>
                <c:pt idx="265">
                  <c:v>42270</c:v>
                </c:pt>
                <c:pt idx="266">
                  <c:v>42271</c:v>
                </c:pt>
                <c:pt idx="267">
                  <c:v>42272</c:v>
                </c:pt>
                <c:pt idx="268">
                  <c:v>42273</c:v>
                </c:pt>
                <c:pt idx="269">
                  <c:v>42274</c:v>
                </c:pt>
                <c:pt idx="270">
                  <c:v>42275</c:v>
                </c:pt>
                <c:pt idx="271">
                  <c:v>42276</c:v>
                </c:pt>
                <c:pt idx="272">
                  <c:v>42277</c:v>
                </c:pt>
                <c:pt idx="273">
                  <c:v>42278</c:v>
                </c:pt>
                <c:pt idx="274">
                  <c:v>42279</c:v>
                </c:pt>
                <c:pt idx="275">
                  <c:v>42280</c:v>
                </c:pt>
                <c:pt idx="276">
                  <c:v>42281</c:v>
                </c:pt>
                <c:pt idx="277">
                  <c:v>42282</c:v>
                </c:pt>
                <c:pt idx="278">
                  <c:v>42283</c:v>
                </c:pt>
                <c:pt idx="279">
                  <c:v>42284</c:v>
                </c:pt>
                <c:pt idx="280">
                  <c:v>42285</c:v>
                </c:pt>
                <c:pt idx="281">
                  <c:v>42286</c:v>
                </c:pt>
                <c:pt idx="282">
                  <c:v>42287</c:v>
                </c:pt>
                <c:pt idx="283">
                  <c:v>42288</c:v>
                </c:pt>
                <c:pt idx="284">
                  <c:v>42289</c:v>
                </c:pt>
                <c:pt idx="285">
                  <c:v>42290</c:v>
                </c:pt>
                <c:pt idx="286">
                  <c:v>42291</c:v>
                </c:pt>
                <c:pt idx="287">
                  <c:v>42292</c:v>
                </c:pt>
                <c:pt idx="288">
                  <c:v>42293</c:v>
                </c:pt>
                <c:pt idx="289">
                  <c:v>42294</c:v>
                </c:pt>
                <c:pt idx="290">
                  <c:v>42295</c:v>
                </c:pt>
                <c:pt idx="291">
                  <c:v>42296</c:v>
                </c:pt>
                <c:pt idx="292">
                  <c:v>42297</c:v>
                </c:pt>
                <c:pt idx="293">
                  <c:v>42298</c:v>
                </c:pt>
                <c:pt idx="294">
                  <c:v>42299</c:v>
                </c:pt>
                <c:pt idx="295">
                  <c:v>42300</c:v>
                </c:pt>
                <c:pt idx="296">
                  <c:v>42301</c:v>
                </c:pt>
                <c:pt idx="297">
                  <c:v>42302</c:v>
                </c:pt>
                <c:pt idx="298">
                  <c:v>42303</c:v>
                </c:pt>
                <c:pt idx="299">
                  <c:v>42304</c:v>
                </c:pt>
                <c:pt idx="300">
                  <c:v>42305</c:v>
                </c:pt>
                <c:pt idx="301">
                  <c:v>42306</c:v>
                </c:pt>
                <c:pt idx="302">
                  <c:v>42307</c:v>
                </c:pt>
                <c:pt idx="303">
                  <c:v>42308</c:v>
                </c:pt>
                <c:pt idx="304">
                  <c:v>42309</c:v>
                </c:pt>
                <c:pt idx="305">
                  <c:v>42310</c:v>
                </c:pt>
                <c:pt idx="306">
                  <c:v>42311</c:v>
                </c:pt>
                <c:pt idx="307">
                  <c:v>42312</c:v>
                </c:pt>
                <c:pt idx="308">
                  <c:v>42313</c:v>
                </c:pt>
                <c:pt idx="309">
                  <c:v>42314</c:v>
                </c:pt>
                <c:pt idx="310">
                  <c:v>42315</c:v>
                </c:pt>
                <c:pt idx="311">
                  <c:v>42316</c:v>
                </c:pt>
                <c:pt idx="312">
                  <c:v>42317</c:v>
                </c:pt>
                <c:pt idx="313">
                  <c:v>42318</c:v>
                </c:pt>
                <c:pt idx="314">
                  <c:v>42319</c:v>
                </c:pt>
                <c:pt idx="315">
                  <c:v>42320</c:v>
                </c:pt>
                <c:pt idx="316">
                  <c:v>42321</c:v>
                </c:pt>
                <c:pt idx="317">
                  <c:v>42322</c:v>
                </c:pt>
                <c:pt idx="318">
                  <c:v>42323</c:v>
                </c:pt>
                <c:pt idx="319">
                  <c:v>42324</c:v>
                </c:pt>
                <c:pt idx="320">
                  <c:v>42325</c:v>
                </c:pt>
                <c:pt idx="321">
                  <c:v>42326</c:v>
                </c:pt>
                <c:pt idx="322">
                  <c:v>42327</c:v>
                </c:pt>
                <c:pt idx="323">
                  <c:v>42328</c:v>
                </c:pt>
                <c:pt idx="324">
                  <c:v>42329</c:v>
                </c:pt>
                <c:pt idx="325">
                  <c:v>42330</c:v>
                </c:pt>
                <c:pt idx="326">
                  <c:v>42331</c:v>
                </c:pt>
                <c:pt idx="327">
                  <c:v>42332</c:v>
                </c:pt>
                <c:pt idx="328">
                  <c:v>42333</c:v>
                </c:pt>
                <c:pt idx="329">
                  <c:v>42334</c:v>
                </c:pt>
                <c:pt idx="330">
                  <c:v>42335</c:v>
                </c:pt>
                <c:pt idx="331">
                  <c:v>42336</c:v>
                </c:pt>
                <c:pt idx="332">
                  <c:v>42337</c:v>
                </c:pt>
                <c:pt idx="333">
                  <c:v>42338</c:v>
                </c:pt>
                <c:pt idx="334">
                  <c:v>42339</c:v>
                </c:pt>
                <c:pt idx="335">
                  <c:v>42340</c:v>
                </c:pt>
                <c:pt idx="336">
                  <c:v>42341</c:v>
                </c:pt>
                <c:pt idx="337">
                  <c:v>42342</c:v>
                </c:pt>
                <c:pt idx="338">
                  <c:v>42343</c:v>
                </c:pt>
                <c:pt idx="339">
                  <c:v>42344</c:v>
                </c:pt>
                <c:pt idx="340">
                  <c:v>42345</c:v>
                </c:pt>
                <c:pt idx="341">
                  <c:v>42346</c:v>
                </c:pt>
                <c:pt idx="342">
                  <c:v>42347</c:v>
                </c:pt>
                <c:pt idx="343">
                  <c:v>42348</c:v>
                </c:pt>
                <c:pt idx="344">
                  <c:v>42349</c:v>
                </c:pt>
                <c:pt idx="345">
                  <c:v>42350</c:v>
                </c:pt>
                <c:pt idx="346">
                  <c:v>42351</c:v>
                </c:pt>
                <c:pt idx="347">
                  <c:v>42352</c:v>
                </c:pt>
                <c:pt idx="348">
                  <c:v>42353</c:v>
                </c:pt>
                <c:pt idx="349">
                  <c:v>42354</c:v>
                </c:pt>
                <c:pt idx="350">
                  <c:v>42355</c:v>
                </c:pt>
                <c:pt idx="351">
                  <c:v>42356</c:v>
                </c:pt>
                <c:pt idx="352">
                  <c:v>42357</c:v>
                </c:pt>
                <c:pt idx="353">
                  <c:v>42358</c:v>
                </c:pt>
                <c:pt idx="354">
                  <c:v>42359</c:v>
                </c:pt>
                <c:pt idx="355">
                  <c:v>42360</c:v>
                </c:pt>
                <c:pt idx="356">
                  <c:v>42361</c:v>
                </c:pt>
                <c:pt idx="357">
                  <c:v>42362</c:v>
                </c:pt>
                <c:pt idx="358">
                  <c:v>42363</c:v>
                </c:pt>
                <c:pt idx="359">
                  <c:v>42364</c:v>
                </c:pt>
                <c:pt idx="360">
                  <c:v>42365</c:v>
                </c:pt>
                <c:pt idx="361">
                  <c:v>42366</c:v>
                </c:pt>
                <c:pt idx="362">
                  <c:v>42367</c:v>
                </c:pt>
                <c:pt idx="363">
                  <c:v>42368</c:v>
                </c:pt>
                <c:pt idx="364">
                  <c:v>42369</c:v>
                </c:pt>
                <c:pt idx="365">
                  <c:v>42370</c:v>
                </c:pt>
                <c:pt idx="366">
                  <c:v>42371</c:v>
                </c:pt>
                <c:pt idx="367">
                  <c:v>42372</c:v>
                </c:pt>
                <c:pt idx="368">
                  <c:v>42373</c:v>
                </c:pt>
                <c:pt idx="369">
                  <c:v>42374</c:v>
                </c:pt>
                <c:pt idx="370">
                  <c:v>42375</c:v>
                </c:pt>
                <c:pt idx="371">
                  <c:v>42376</c:v>
                </c:pt>
                <c:pt idx="372">
                  <c:v>42377</c:v>
                </c:pt>
                <c:pt idx="373">
                  <c:v>42378</c:v>
                </c:pt>
                <c:pt idx="374">
                  <c:v>42379</c:v>
                </c:pt>
                <c:pt idx="375">
                  <c:v>42380</c:v>
                </c:pt>
                <c:pt idx="376">
                  <c:v>42381</c:v>
                </c:pt>
                <c:pt idx="377">
                  <c:v>42382</c:v>
                </c:pt>
                <c:pt idx="378">
                  <c:v>42383</c:v>
                </c:pt>
                <c:pt idx="379">
                  <c:v>42384</c:v>
                </c:pt>
                <c:pt idx="380">
                  <c:v>42385</c:v>
                </c:pt>
                <c:pt idx="381">
                  <c:v>42386</c:v>
                </c:pt>
                <c:pt idx="382">
                  <c:v>42387</c:v>
                </c:pt>
                <c:pt idx="383">
                  <c:v>42388</c:v>
                </c:pt>
                <c:pt idx="384">
                  <c:v>42389</c:v>
                </c:pt>
                <c:pt idx="385">
                  <c:v>42390</c:v>
                </c:pt>
                <c:pt idx="386">
                  <c:v>42391</c:v>
                </c:pt>
                <c:pt idx="387">
                  <c:v>42392</c:v>
                </c:pt>
                <c:pt idx="388">
                  <c:v>42393</c:v>
                </c:pt>
                <c:pt idx="389">
                  <c:v>42394</c:v>
                </c:pt>
                <c:pt idx="390">
                  <c:v>42395</c:v>
                </c:pt>
                <c:pt idx="391">
                  <c:v>42396</c:v>
                </c:pt>
                <c:pt idx="392">
                  <c:v>42397</c:v>
                </c:pt>
                <c:pt idx="393">
                  <c:v>42398</c:v>
                </c:pt>
                <c:pt idx="394">
                  <c:v>42399</c:v>
                </c:pt>
                <c:pt idx="395">
                  <c:v>42400</c:v>
                </c:pt>
              </c:numCache>
            </c:numRef>
          </c:cat>
          <c:val>
            <c:numRef>
              <c:f>data!$AL$3:$AL$398</c:f>
              <c:numCache>
                <c:formatCode>General</c:formatCode>
                <c:ptCount val="39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1</c:v>
                </c:pt>
                <c:pt idx="155">
                  <c:v>1</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1</c:v>
                </c:pt>
                <c:pt idx="175">
                  <c:v>1</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1</c:v>
                </c:pt>
                <c:pt idx="206">
                  <c:v>1</c:v>
                </c:pt>
                <c:pt idx="207">
                  <c:v>1</c:v>
                </c:pt>
                <c:pt idx="208">
                  <c:v>1</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1</c:v>
                </c:pt>
                <c:pt idx="274">
                  <c:v>1</c:v>
                </c:pt>
                <c:pt idx="275">
                  <c:v>1</c:v>
                </c:pt>
                <c:pt idx="276">
                  <c:v>1</c:v>
                </c:pt>
                <c:pt idx="277">
                  <c:v>1</c:v>
                </c:pt>
                <c:pt idx="278">
                  <c:v>1</c:v>
                </c:pt>
                <c:pt idx="279">
                  <c:v>1</c:v>
                </c:pt>
                <c:pt idx="280">
                  <c:v>1</c:v>
                </c:pt>
                <c:pt idx="281">
                  <c:v>2</c:v>
                </c:pt>
                <c:pt idx="282">
                  <c:v>2</c:v>
                </c:pt>
                <c:pt idx="283">
                  <c:v>2</c:v>
                </c:pt>
                <c:pt idx="284">
                  <c:v>2</c:v>
                </c:pt>
                <c:pt idx="285">
                  <c:v>2</c:v>
                </c:pt>
                <c:pt idx="286">
                  <c:v>2</c:v>
                </c:pt>
                <c:pt idx="287">
                  <c:v>2</c:v>
                </c:pt>
                <c:pt idx="288">
                  <c:v>2</c:v>
                </c:pt>
                <c:pt idx="289">
                  <c:v>2</c:v>
                </c:pt>
                <c:pt idx="290">
                  <c:v>2</c:v>
                </c:pt>
                <c:pt idx="291">
                  <c:v>2</c:v>
                </c:pt>
                <c:pt idx="292">
                  <c:v>2</c:v>
                </c:pt>
                <c:pt idx="293">
                  <c:v>2</c:v>
                </c:pt>
                <c:pt idx="294">
                  <c:v>2</c:v>
                </c:pt>
                <c:pt idx="295">
                  <c:v>2</c:v>
                </c:pt>
                <c:pt idx="296">
                  <c:v>1</c:v>
                </c:pt>
                <c:pt idx="297">
                  <c:v>1</c:v>
                </c:pt>
                <c:pt idx="298">
                  <c:v>1</c:v>
                </c:pt>
                <c:pt idx="299">
                  <c:v>1</c:v>
                </c:pt>
                <c:pt idx="300">
                  <c:v>1</c:v>
                </c:pt>
                <c:pt idx="301">
                  <c:v>1</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numCache>
            </c:numRef>
          </c:val>
          <c:extLst>
            <c:ext xmlns:c16="http://schemas.microsoft.com/office/drawing/2014/chart" uri="{C3380CC4-5D6E-409C-BE32-E72D297353CC}">
              <c16:uniqueId val="{00000004-5F9D-49A4-A0C8-15D2DE9DD5A5}"/>
            </c:ext>
          </c:extLst>
        </c:ser>
        <c:dLbls>
          <c:showLegendKey val="0"/>
          <c:showVal val="0"/>
          <c:showCatName val="0"/>
          <c:showSerName val="0"/>
          <c:showPercent val="0"/>
          <c:showBubbleSize val="0"/>
        </c:dLbls>
        <c:gapWidth val="150"/>
        <c:overlap val="100"/>
        <c:axId val="516819632"/>
        <c:axId val="516819240"/>
      </c:barChart>
      <c:dateAx>
        <c:axId val="516819632"/>
        <c:scaling>
          <c:orientation val="minMax"/>
          <c:max val="42369"/>
        </c:scaling>
        <c:delete val="0"/>
        <c:axPos val="b"/>
        <c:numFmt formatCode="m/d/yyyy" sourceLinked="1"/>
        <c:majorTickMark val="out"/>
        <c:minorTickMark val="none"/>
        <c:tickLblPos val="nextTo"/>
        <c:txPr>
          <a:bodyPr/>
          <a:lstStyle/>
          <a:p>
            <a:pPr>
              <a:defRPr sz="700"/>
            </a:pPr>
            <a:endParaRPr lang="en-US"/>
          </a:p>
        </c:txPr>
        <c:crossAx val="516819240"/>
        <c:crosses val="autoZero"/>
        <c:auto val="1"/>
        <c:lblOffset val="100"/>
        <c:baseTimeUnit val="days"/>
        <c:majorUnit val="1"/>
        <c:majorTimeUnit val="months"/>
        <c:minorUnit val="1"/>
        <c:minorTimeUnit val="days"/>
      </c:dateAx>
      <c:valAx>
        <c:axId val="516819240"/>
        <c:scaling>
          <c:orientation val="minMax"/>
        </c:scaling>
        <c:delete val="0"/>
        <c:axPos val="l"/>
        <c:majorGridlines/>
        <c:title>
          <c:tx>
            <c:rich>
              <a:bodyPr rot="-5400000" vert="horz"/>
              <a:lstStyle/>
              <a:p>
                <a:pPr>
                  <a:defRPr b="0"/>
                </a:pPr>
                <a:r>
                  <a:rPr lang="en-GB" b="0"/>
                  <a:t>Number of inpatients</a:t>
                </a:r>
              </a:p>
            </c:rich>
          </c:tx>
          <c:overlay val="0"/>
        </c:title>
        <c:numFmt formatCode="General" sourceLinked="1"/>
        <c:majorTickMark val="out"/>
        <c:minorTickMark val="none"/>
        <c:tickLblPos val="nextTo"/>
        <c:crossAx val="516819632"/>
        <c:crosses val="autoZero"/>
        <c:crossBetween val="between"/>
      </c:valAx>
    </c:plotArea>
    <c:legend>
      <c:legendPos val="t"/>
      <c:layout>
        <c:manualLayout>
          <c:xMode val="edge"/>
          <c:yMode val="edge"/>
          <c:x val="0"/>
          <c:y val="0"/>
          <c:w val="1"/>
          <c:h val="0.10447928493645249"/>
        </c:manualLayout>
      </c:layout>
      <c:overlay val="0"/>
      <c:txPr>
        <a:bodyPr/>
        <a:lstStyle/>
        <a:p>
          <a:pPr>
            <a:defRPr sz="1200"/>
          </a:pPr>
          <a:endParaRPr lang="en-US"/>
        </a:p>
      </c:txPr>
    </c:legend>
    <c:plotVisOnly val="1"/>
    <c:dispBlanksAs val="gap"/>
    <c:showDLblsOverMax val="0"/>
  </c:chart>
  <c:txPr>
    <a:bodyPr/>
    <a:lstStyle/>
    <a:p>
      <a:pPr>
        <a:defRPr sz="1400">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38142115125072762"/>
          <c:y val="2.6160673505412974E-2"/>
          <c:w val="0.55557896892717129"/>
          <c:h val="0.78216827063283756"/>
        </c:manualLayout>
      </c:layout>
      <c:barChart>
        <c:barDir val="bar"/>
        <c:grouping val="stacked"/>
        <c:varyColors val="0"/>
        <c:ser>
          <c:idx val="0"/>
          <c:order val="0"/>
          <c:tx>
            <c:strRef>
              <c:f>'Cost hierachy'!$B$1</c:f>
              <c:strCache>
                <c:ptCount val="1"/>
                <c:pt idx="0">
                  <c:v>Actual expenditure</c:v>
                </c:pt>
              </c:strCache>
            </c:strRef>
          </c:tx>
          <c:spPr>
            <a:noFill/>
            <a:ln>
              <a:noFill/>
            </a:ln>
            <a:effectLst/>
          </c:spPr>
          <c:invertIfNegative val="0"/>
          <c:cat>
            <c:strRef>
              <c:f>'Cost hierachy'!$A$2:$A$10</c:f>
              <c:strCache>
                <c:ptCount val="9"/>
                <c:pt idx="0">
                  <c:v>Ward-based monitors</c:v>
                </c:pt>
                <c:pt idx="1">
                  <c:v>HPV decontamination</c:v>
                </c:pt>
                <c:pt idx="2">
                  <c:v>Anti-infective costs</c:v>
                </c:pt>
                <c:pt idx="3">
                  <c:v>Contact precautions</c:v>
                </c:pt>
                <c:pt idx="4">
                  <c:v>Bed / bay / ward closures</c:v>
                </c:pt>
                <c:pt idx="5">
                  <c:v>Screening</c:v>
                </c:pt>
                <c:pt idx="6">
                  <c:v>Additional length of stay</c:v>
                </c:pt>
                <c:pt idx="7">
                  <c:v>Staff time</c:v>
                </c:pt>
                <c:pt idx="8">
                  <c:v>Elective surgical missed revenue</c:v>
                </c:pt>
              </c:strCache>
            </c:strRef>
          </c:cat>
          <c:val>
            <c:numRef>
              <c:f>'Cost hierachy'!$B$2:$B$10</c:f>
              <c:numCache>
                <c:formatCode>0</c:formatCode>
                <c:ptCount val="9"/>
                <c:pt idx="0">
                  <c:v>35510.400000000001</c:v>
                </c:pt>
                <c:pt idx="1">
                  <c:v>36311.5</c:v>
                </c:pt>
                <c:pt idx="2">
                  <c:v>46031.42</c:v>
                </c:pt>
                <c:pt idx="3">
                  <c:v>61575.29249</c:v>
                </c:pt>
                <c:pt idx="4">
                  <c:v>5355.21234</c:v>
                </c:pt>
                <c:pt idx="5">
                  <c:v>79416</c:v>
                </c:pt>
              </c:numCache>
            </c:numRef>
          </c:val>
          <c:extLst>
            <c:ext xmlns:c16="http://schemas.microsoft.com/office/drawing/2014/chart" uri="{C3380CC4-5D6E-409C-BE32-E72D297353CC}">
              <c16:uniqueId val="{00000000-31D7-44A4-8377-8A9A4D146E24}"/>
            </c:ext>
          </c:extLst>
        </c:ser>
        <c:ser>
          <c:idx val="1"/>
          <c:order val="1"/>
          <c:tx>
            <c:strRef>
              <c:f>'Cost hierachy'!$C$1</c:f>
              <c:strCache>
                <c:ptCount val="1"/>
                <c:pt idx="0">
                  <c:v>Opportunity cost</c:v>
                </c:pt>
              </c:strCache>
            </c:strRef>
          </c:tx>
          <c:spPr>
            <a:noFill/>
            <a:ln>
              <a:noFill/>
            </a:ln>
            <a:effectLst>
              <a:outerShdw blurRad="40000" dist="20000" dir="5400000" rotWithShape="0">
                <a:schemeClr val="bg1">
                  <a:alpha val="38000"/>
                </a:schemeClr>
              </a:outerShdw>
            </a:effectLst>
          </c:spPr>
          <c:invertIfNegative val="0"/>
          <c:errBars>
            <c:errBarType val="both"/>
            <c:errValType val="cust"/>
            <c:noEndCap val="0"/>
            <c:plus>
              <c:numRef>
                <c:f>'Cost hierachy'!$E$2:$E$11</c:f>
                <c:numCache>
                  <c:formatCode>General</c:formatCode>
                  <c:ptCount val="10"/>
                  <c:pt idx="6">
                    <c:v>227043.44666666808</c:v>
                  </c:pt>
                  <c:pt idx="7">
                    <c:v>19344.238375000023</c:v>
                  </c:pt>
                </c:numCache>
              </c:numRef>
            </c:plus>
            <c:minus>
              <c:numRef>
                <c:f>'Cost hierachy'!$D$2:$D$11</c:f>
                <c:numCache>
                  <c:formatCode>General</c:formatCode>
                  <c:ptCount val="10"/>
                  <c:pt idx="6">
                    <c:v>141918.15333333187</c:v>
                  </c:pt>
                  <c:pt idx="7">
                    <c:v>19344.238374999975</c:v>
                  </c:pt>
                </c:numCache>
              </c:numRef>
            </c:minus>
            <c:spPr>
              <a:ln>
                <a:solidFill>
                  <a:schemeClr val="accent1"/>
                </a:solidFill>
              </a:ln>
            </c:spPr>
          </c:errBars>
          <c:cat>
            <c:strRef>
              <c:f>'Cost hierachy'!$A$2:$A$10</c:f>
              <c:strCache>
                <c:ptCount val="9"/>
                <c:pt idx="0">
                  <c:v>Ward-based monitors</c:v>
                </c:pt>
                <c:pt idx="1">
                  <c:v>HPV decontamination</c:v>
                </c:pt>
                <c:pt idx="2">
                  <c:v>Anti-infective costs</c:v>
                </c:pt>
                <c:pt idx="3">
                  <c:v>Contact precautions</c:v>
                </c:pt>
                <c:pt idx="4">
                  <c:v>Bed / bay / ward closures</c:v>
                </c:pt>
                <c:pt idx="5">
                  <c:v>Screening</c:v>
                </c:pt>
                <c:pt idx="6">
                  <c:v>Additional length of stay</c:v>
                </c:pt>
                <c:pt idx="7">
                  <c:v>Staff time</c:v>
                </c:pt>
                <c:pt idx="8">
                  <c:v>Elective surgical missed revenue</c:v>
                </c:pt>
              </c:strCache>
            </c:strRef>
          </c:cat>
          <c:val>
            <c:numRef>
              <c:f>'Cost hierachy'!$C$2:$C$10</c:f>
              <c:numCache>
                <c:formatCode>General</c:formatCode>
                <c:ptCount val="9"/>
                <c:pt idx="4" formatCode="0">
                  <c:v>65250</c:v>
                </c:pt>
                <c:pt idx="6" formatCode="0">
                  <c:v>141918.15333333187</c:v>
                </c:pt>
                <c:pt idx="7" formatCode="0">
                  <c:v>193442.38375000001</c:v>
                </c:pt>
                <c:pt idx="8" formatCode="0">
                  <c:v>295704</c:v>
                </c:pt>
              </c:numCache>
            </c:numRef>
          </c:val>
          <c:extLst>
            <c:ext xmlns:c16="http://schemas.microsoft.com/office/drawing/2014/chart" uri="{C3380CC4-5D6E-409C-BE32-E72D297353CC}">
              <c16:uniqueId val="{00000001-31D7-44A4-8377-8A9A4D146E24}"/>
            </c:ext>
          </c:extLst>
        </c:ser>
        <c:dLbls>
          <c:showLegendKey val="0"/>
          <c:showVal val="0"/>
          <c:showCatName val="0"/>
          <c:showSerName val="0"/>
          <c:showPercent val="0"/>
          <c:showBubbleSize val="0"/>
        </c:dLbls>
        <c:gapWidth val="150"/>
        <c:overlap val="100"/>
        <c:axId val="457224392"/>
        <c:axId val="457220080"/>
      </c:barChart>
      <c:catAx>
        <c:axId val="457224392"/>
        <c:scaling>
          <c:orientation val="minMax"/>
        </c:scaling>
        <c:delete val="0"/>
        <c:axPos val="l"/>
        <c:numFmt formatCode="General" sourceLinked="0"/>
        <c:majorTickMark val="out"/>
        <c:minorTickMark val="none"/>
        <c:tickLblPos val="nextTo"/>
        <c:txPr>
          <a:bodyPr/>
          <a:lstStyle/>
          <a:p>
            <a:pPr>
              <a:defRPr sz="1200"/>
            </a:pPr>
            <a:endParaRPr lang="en-US"/>
          </a:p>
        </c:txPr>
        <c:crossAx val="457220080"/>
        <c:crosses val="autoZero"/>
        <c:auto val="1"/>
        <c:lblAlgn val="ctr"/>
        <c:lblOffset val="100"/>
        <c:noMultiLvlLbl val="0"/>
      </c:catAx>
      <c:valAx>
        <c:axId val="457220080"/>
        <c:scaling>
          <c:orientation val="minMax"/>
          <c:max val="400000"/>
          <c:min val="0"/>
        </c:scaling>
        <c:delete val="0"/>
        <c:axPos val="b"/>
        <c:majorGridlines/>
        <c:title>
          <c:tx>
            <c:rich>
              <a:bodyPr/>
              <a:lstStyle/>
              <a:p>
                <a:pPr>
                  <a:defRPr/>
                </a:pPr>
                <a:r>
                  <a:rPr lang="en-US"/>
                  <a:t>Cost / £</a:t>
                </a:r>
              </a:p>
            </c:rich>
          </c:tx>
          <c:overlay val="0"/>
        </c:title>
        <c:numFmt formatCode="0" sourceLinked="1"/>
        <c:majorTickMark val="out"/>
        <c:minorTickMark val="none"/>
        <c:tickLblPos val="nextTo"/>
        <c:crossAx val="457224392"/>
        <c:crosses val="autoZero"/>
        <c:crossBetween val="between"/>
        <c:majorUnit val="100000"/>
      </c:valAx>
    </c:plotArea>
    <c:plotVisOnly val="1"/>
    <c:dispBlanksAs val="gap"/>
    <c:showDLblsOverMax val="0"/>
  </c:chart>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extLst>
              <c:ext xmlns:c16="http://schemas.microsoft.com/office/drawing/2014/chart" uri="{C3380CC4-5D6E-409C-BE32-E72D297353CC}">
                <c16:uniqueId val="{00000001-4B96-4EC7-88D8-9202B065794F}"/>
              </c:ext>
            </c:extLst>
          </c:dPt>
          <c:dPt>
            <c:idx val="1"/>
            <c:bubble3D val="0"/>
            <c:spPr>
              <a:solidFill>
                <a:schemeClr val="tx1"/>
              </a:solidFill>
            </c:spPr>
            <c:extLst>
              <c:ext xmlns:c16="http://schemas.microsoft.com/office/drawing/2014/chart" uri="{C3380CC4-5D6E-409C-BE32-E72D297353CC}">
                <c16:uniqueId val="{00000003-4B96-4EC7-88D8-9202B065794F}"/>
              </c:ext>
            </c:extLst>
          </c:dPt>
          <c:val>
            <c:numRef>
              <c:f>Sheet1!$A$2:$A$3</c:f>
              <c:numCache>
                <c:formatCode>General</c:formatCode>
                <c:ptCount val="2"/>
                <c:pt idx="0">
                  <c:v>30</c:v>
                </c:pt>
                <c:pt idx="1">
                  <c:v>70</c:v>
                </c:pt>
              </c:numCache>
            </c:numRef>
          </c:val>
          <c:extLst>
            <c:ext xmlns:c16="http://schemas.microsoft.com/office/drawing/2014/chart" uri="{C3380CC4-5D6E-409C-BE32-E72D297353CC}">
              <c16:uniqueId val="{00000004-4B96-4EC7-88D8-9202B065794F}"/>
            </c:ext>
          </c:extLst>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olidFill>
                <a:srgbClr val="D5377B"/>
              </a:solidFill>
            </c:spPr>
            <c:extLst>
              <c:ext xmlns:c16="http://schemas.microsoft.com/office/drawing/2014/chart" uri="{C3380CC4-5D6E-409C-BE32-E72D297353CC}">
                <c16:uniqueId val="{00000001-427B-4506-9300-6EAE6765646F}"/>
              </c:ext>
            </c:extLst>
          </c:dPt>
          <c:dPt>
            <c:idx val="1"/>
            <c:bubble3D val="0"/>
            <c:spPr>
              <a:solidFill>
                <a:prstClr val="black"/>
              </a:solidFill>
            </c:spPr>
            <c:extLst>
              <c:ext xmlns:c16="http://schemas.microsoft.com/office/drawing/2014/chart" uri="{C3380CC4-5D6E-409C-BE32-E72D297353CC}">
                <c16:uniqueId val="{00000003-427B-4506-9300-6EAE6765646F}"/>
              </c:ext>
            </c:extLst>
          </c:dPt>
          <c:val>
            <c:numRef>
              <c:f>Sheet1!$A$5:$A$6</c:f>
              <c:numCache>
                <c:formatCode>General</c:formatCode>
                <c:ptCount val="2"/>
                <c:pt idx="0">
                  <c:v>70</c:v>
                </c:pt>
                <c:pt idx="1">
                  <c:v>30</c:v>
                </c:pt>
              </c:numCache>
            </c:numRef>
          </c:val>
          <c:extLst>
            <c:ext xmlns:c16="http://schemas.microsoft.com/office/drawing/2014/chart" uri="{C3380CC4-5D6E-409C-BE32-E72D297353CC}">
              <c16:uniqueId val="{00000004-427B-4506-9300-6EAE6765646F}"/>
            </c:ext>
          </c:extLst>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Sheet1!$A$3</c:f>
              <c:strCache>
                <c:ptCount val="1"/>
                <c:pt idx="0">
                  <c:v>Klebsiella spp.</c:v>
                </c:pt>
              </c:strCache>
            </c:strRef>
          </c:tx>
          <c:invertIfNegative val="0"/>
          <c:cat>
            <c:strRef>
              <c:f>Sheet1!$B$2:$C$2</c:f>
              <c:strCache>
                <c:ptCount val="2"/>
                <c:pt idx="0">
                  <c:v>Rooms contaminated</c:v>
                </c:pt>
                <c:pt idx="1">
                  <c:v>Sites contaminated</c:v>
                </c:pt>
              </c:strCache>
            </c:strRef>
          </c:cat>
          <c:val>
            <c:numRef>
              <c:f>Sheet1!$B$3:$C$3</c:f>
              <c:numCache>
                <c:formatCode>General</c:formatCode>
                <c:ptCount val="2"/>
                <c:pt idx="0">
                  <c:v>31</c:v>
                </c:pt>
                <c:pt idx="1">
                  <c:v>6</c:v>
                </c:pt>
              </c:numCache>
            </c:numRef>
          </c:val>
          <c:extLst>
            <c:ext xmlns:c16="http://schemas.microsoft.com/office/drawing/2014/chart" uri="{C3380CC4-5D6E-409C-BE32-E72D297353CC}">
              <c16:uniqueId val="{00000000-774E-41EA-8DFD-8558747C672E}"/>
            </c:ext>
          </c:extLst>
        </c:ser>
        <c:ser>
          <c:idx val="1"/>
          <c:order val="1"/>
          <c:tx>
            <c:strRef>
              <c:f>Sheet1!$A$4</c:f>
              <c:strCache>
                <c:ptCount val="1"/>
                <c:pt idx="0">
                  <c:v>E. coli</c:v>
                </c:pt>
              </c:strCache>
            </c:strRef>
          </c:tx>
          <c:invertIfNegative val="0"/>
          <c:cat>
            <c:strRef>
              <c:f>Sheet1!$B$2:$C$2</c:f>
              <c:strCache>
                <c:ptCount val="2"/>
                <c:pt idx="0">
                  <c:v>Rooms contaminated</c:v>
                </c:pt>
                <c:pt idx="1">
                  <c:v>Sites contaminated</c:v>
                </c:pt>
              </c:strCache>
            </c:strRef>
          </c:cat>
          <c:val>
            <c:numRef>
              <c:f>Sheet1!$B$4:$C$4</c:f>
              <c:numCache>
                <c:formatCode>General</c:formatCode>
                <c:ptCount val="2"/>
                <c:pt idx="0">
                  <c:v>4</c:v>
                </c:pt>
                <c:pt idx="1">
                  <c:v>1</c:v>
                </c:pt>
              </c:numCache>
            </c:numRef>
          </c:val>
          <c:extLst>
            <c:ext xmlns:c16="http://schemas.microsoft.com/office/drawing/2014/chart" uri="{C3380CC4-5D6E-409C-BE32-E72D297353CC}">
              <c16:uniqueId val="{00000001-774E-41EA-8DFD-8558747C672E}"/>
            </c:ext>
          </c:extLst>
        </c:ser>
        <c:dLbls>
          <c:showLegendKey val="0"/>
          <c:showVal val="0"/>
          <c:showCatName val="0"/>
          <c:showSerName val="0"/>
          <c:showPercent val="0"/>
          <c:showBubbleSize val="0"/>
        </c:dLbls>
        <c:gapWidth val="150"/>
        <c:axId val="516813360"/>
        <c:axId val="516814928"/>
      </c:barChart>
      <c:catAx>
        <c:axId val="516813360"/>
        <c:scaling>
          <c:orientation val="minMax"/>
        </c:scaling>
        <c:delete val="0"/>
        <c:axPos val="b"/>
        <c:numFmt formatCode="General" sourceLinked="0"/>
        <c:majorTickMark val="out"/>
        <c:minorTickMark val="none"/>
        <c:tickLblPos val="nextTo"/>
        <c:crossAx val="516814928"/>
        <c:crosses val="autoZero"/>
        <c:auto val="1"/>
        <c:lblAlgn val="ctr"/>
        <c:lblOffset val="100"/>
        <c:noMultiLvlLbl val="0"/>
      </c:catAx>
      <c:valAx>
        <c:axId val="516814928"/>
        <c:scaling>
          <c:orientation val="minMax"/>
        </c:scaling>
        <c:delete val="0"/>
        <c:axPos val="l"/>
        <c:title>
          <c:tx>
            <c:rich>
              <a:bodyPr rot="-5400000" vert="horz"/>
              <a:lstStyle/>
              <a:p>
                <a:pPr>
                  <a:defRPr/>
                </a:pPr>
                <a:r>
                  <a:rPr lang="en-US"/>
                  <a:t>% contaminated</a:t>
                </a:r>
              </a:p>
            </c:rich>
          </c:tx>
          <c:overlay val="0"/>
        </c:title>
        <c:numFmt formatCode="General" sourceLinked="1"/>
        <c:majorTickMark val="out"/>
        <c:minorTickMark val="none"/>
        <c:tickLblPos val="nextTo"/>
        <c:crossAx val="516813360"/>
        <c:crosses val="autoZero"/>
        <c:crossBetween val="between"/>
      </c:valAx>
    </c:plotArea>
    <c:legend>
      <c:legendPos val="r"/>
      <c:layout>
        <c:manualLayout>
          <c:xMode val="edge"/>
          <c:yMode val="edge"/>
          <c:x val="0.72171407374226559"/>
          <c:y val="0.30838575461885454"/>
          <c:w val="0.23206402754836394"/>
          <c:h val="0.16442660338066145"/>
        </c:manualLayout>
      </c:layout>
      <c:overlay val="0"/>
      <c:txPr>
        <a:bodyPr/>
        <a:lstStyle/>
        <a:p>
          <a:pPr>
            <a:defRPr i="1"/>
          </a:pPr>
          <a:endParaRPr lang="en-US"/>
        </a:p>
      </c:txPr>
    </c:legend>
    <c:plotVisOnly val="1"/>
    <c:dispBlanksAs val="gap"/>
    <c:showDLblsOverMax val="0"/>
  </c:chart>
  <c:txPr>
    <a:bodyPr/>
    <a:lstStyle/>
    <a:p>
      <a:pPr>
        <a:defRPr sz="1500" b="0">
          <a:latin typeface="Arial" panose="020B0604020202020204" pitchFamily="34" charset="0"/>
          <a:cs typeface="Arial" panose="020B0604020202020204" pitchFamily="34" charset="0"/>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5"/>
    </mc:Choice>
    <mc:Fallback>
      <c:style val="15"/>
    </mc:Fallback>
  </mc:AlternateContent>
  <c:chart>
    <c:autoTitleDeleted val="0"/>
    <c:plotArea>
      <c:layout>
        <c:manualLayout>
          <c:layoutTarget val="inner"/>
          <c:xMode val="edge"/>
          <c:yMode val="edge"/>
          <c:x val="0.15556027482589324"/>
          <c:y val="8.7278284272269066E-2"/>
          <c:w val="0.6938099049600549"/>
          <c:h val="0.75556583037614555"/>
        </c:manualLayout>
      </c:layout>
      <c:barChart>
        <c:barDir val="col"/>
        <c:grouping val="clustered"/>
        <c:varyColors val="0"/>
        <c:ser>
          <c:idx val="0"/>
          <c:order val="0"/>
          <c:tx>
            <c:v>n patients recruited</c:v>
          </c:tx>
          <c:spPr>
            <a:ln>
              <a:solidFill>
                <a:schemeClr val="tx2">
                  <a:lumMod val="75000"/>
                </a:schemeClr>
              </a:solidFill>
            </a:ln>
            <a:scene3d>
              <a:camera prst="orthographicFront"/>
              <a:lightRig rig="glow" dir="t">
                <a:rot lat="0" lon="0" rev="4800000"/>
              </a:lightRig>
            </a:scene3d>
            <a:sp3d prstMaterial="matte">
              <a:bevelT w="127000" h="63500"/>
            </a:sp3d>
          </c:spPr>
          <c:invertIfNegative val="0"/>
          <c:val>
            <c:numRef>
              <c:f>'Decline rate'!$C$27:$C$40</c:f>
              <c:numCache>
                <c:formatCode>General</c:formatCode>
                <c:ptCount val="14"/>
                <c:pt idx="0">
                  <c:v>19</c:v>
                </c:pt>
                <c:pt idx="1">
                  <c:v>131</c:v>
                </c:pt>
                <c:pt idx="2">
                  <c:v>148</c:v>
                </c:pt>
                <c:pt idx="3">
                  <c:v>172</c:v>
                </c:pt>
                <c:pt idx="4">
                  <c:v>232</c:v>
                </c:pt>
                <c:pt idx="5">
                  <c:v>294</c:v>
                </c:pt>
                <c:pt idx="6">
                  <c:v>391</c:v>
                </c:pt>
                <c:pt idx="7">
                  <c:v>537</c:v>
                </c:pt>
                <c:pt idx="8">
                  <c:v>572</c:v>
                </c:pt>
                <c:pt idx="9">
                  <c:v>401</c:v>
                </c:pt>
                <c:pt idx="10">
                  <c:v>360</c:v>
                </c:pt>
                <c:pt idx="11">
                  <c:v>354</c:v>
                </c:pt>
                <c:pt idx="12">
                  <c:v>417</c:v>
                </c:pt>
                <c:pt idx="13">
                  <c:v>368</c:v>
                </c:pt>
              </c:numCache>
            </c:numRef>
          </c:val>
          <c:extLst>
            <c:ext xmlns:c16="http://schemas.microsoft.com/office/drawing/2014/chart" uri="{C3380CC4-5D6E-409C-BE32-E72D297353CC}">
              <c16:uniqueId val="{00000000-4D38-4AA0-B3B5-482E1CEBA505}"/>
            </c:ext>
          </c:extLst>
        </c:ser>
        <c:dLbls>
          <c:showLegendKey val="0"/>
          <c:showVal val="0"/>
          <c:showCatName val="0"/>
          <c:showSerName val="0"/>
          <c:showPercent val="0"/>
          <c:showBubbleSize val="0"/>
        </c:dLbls>
        <c:gapWidth val="150"/>
        <c:axId val="457223608"/>
        <c:axId val="457223216"/>
      </c:barChart>
      <c:lineChart>
        <c:grouping val="standard"/>
        <c:varyColors val="0"/>
        <c:ser>
          <c:idx val="1"/>
          <c:order val="1"/>
          <c:tx>
            <c:v>% declined</c:v>
          </c:tx>
          <c:spPr>
            <a:ln>
              <a:solidFill>
                <a:schemeClr val="accent2"/>
              </a:solidFill>
            </a:ln>
          </c:spPr>
          <c:marker>
            <c:symbol val="none"/>
          </c:marker>
          <c:val>
            <c:numRef>
              <c:f>'Decline rate'!$E$27:$E$40</c:f>
              <c:numCache>
                <c:formatCode>0%</c:formatCode>
                <c:ptCount val="14"/>
                <c:pt idx="0">
                  <c:v>0.5</c:v>
                </c:pt>
                <c:pt idx="1">
                  <c:v>0.29946524064171121</c:v>
                </c:pt>
                <c:pt idx="2">
                  <c:v>0.3116279069767442</c:v>
                </c:pt>
                <c:pt idx="3">
                  <c:v>0.29218106995884774</c:v>
                </c:pt>
                <c:pt idx="4">
                  <c:v>0.19444444444444445</c:v>
                </c:pt>
                <c:pt idx="5">
                  <c:v>9.815950920245399E-2</c:v>
                </c:pt>
                <c:pt idx="6">
                  <c:v>2.9776674937965261E-2</c:v>
                </c:pt>
                <c:pt idx="7">
                  <c:v>1.8281535648994516E-2</c:v>
                </c:pt>
                <c:pt idx="8">
                  <c:v>2.2222222222222223E-2</c:v>
                </c:pt>
                <c:pt idx="9">
                  <c:v>5.647058823529412E-2</c:v>
                </c:pt>
                <c:pt idx="10">
                  <c:v>6.25E-2</c:v>
                </c:pt>
                <c:pt idx="11">
                  <c:v>6.5963060686015831E-2</c:v>
                </c:pt>
                <c:pt idx="12">
                  <c:v>7.126948775055679E-2</c:v>
                </c:pt>
                <c:pt idx="13">
                  <c:v>6.1224489795918366E-2</c:v>
                </c:pt>
              </c:numCache>
            </c:numRef>
          </c:val>
          <c:smooth val="0"/>
          <c:extLst>
            <c:ext xmlns:c16="http://schemas.microsoft.com/office/drawing/2014/chart" uri="{C3380CC4-5D6E-409C-BE32-E72D297353CC}">
              <c16:uniqueId val="{00000001-4D38-4AA0-B3B5-482E1CEBA505}"/>
            </c:ext>
          </c:extLst>
        </c:ser>
        <c:dLbls>
          <c:showLegendKey val="0"/>
          <c:showVal val="0"/>
          <c:showCatName val="0"/>
          <c:showSerName val="0"/>
          <c:showPercent val="0"/>
          <c:showBubbleSize val="0"/>
        </c:dLbls>
        <c:marker val="1"/>
        <c:smooth val="0"/>
        <c:axId val="457224784"/>
        <c:axId val="457220864"/>
      </c:lineChart>
      <c:catAx>
        <c:axId val="457223608"/>
        <c:scaling>
          <c:orientation val="minMax"/>
        </c:scaling>
        <c:delete val="0"/>
        <c:axPos val="b"/>
        <c:title>
          <c:tx>
            <c:rich>
              <a:bodyPr/>
              <a:lstStyle/>
              <a:p>
                <a:pPr>
                  <a:defRPr/>
                </a:pPr>
                <a:r>
                  <a:rPr lang="en-US"/>
                  <a:t>Study week</a:t>
                </a:r>
              </a:p>
            </c:rich>
          </c:tx>
          <c:layout>
            <c:manualLayout>
              <c:xMode val="edge"/>
              <c:yMode val="edge"/>
              <c:x val="0.39213972016577281"/>
              <c:y val="0.91411582287958337"/>
            </c:manualLayout>
          </c:layout>
          <c:overlay val="0"/>
        </c:title>
        <c:majorTickMark val="out"/>
        <c:minorTickMark val="none"/>
        <c:tickLblPos val="nextTo"/>
        <c:crossAx val="457223216"/>
        <c:crosses val="autoZero"/>
        <c:auto val="1"/>
        <c:lblAlgn val="ctr"/>
        <c:lblOffset val="100"/>
        <c:noMultiLvlLbl val="0"/>
      </c:catAx>
      <c:valAx>
        <c:axId val="457223216"/>
        <c:scaling>
          <c:orientation val="minMax"/>
        </c:scaling>
        <c:delete val="0"/>
        <c:axPos val="l"/>
        <c:title>
          <c:tx>
            <c:rich>
              <a:bodyPr rot="-5400000" vert="horz"/>
              <a:lstStyle/>
              <a:p>
                <a:pPr>
                  <a:defRPr/>
                </a:pPr>
                <a:r>
                  <a:rPr lang="en-US"/>
                  <a:t>n patients recruited</a:t>
                </a:r>
              </a:p>
            </c:rich>
          </c:tx>
          <c:layout>
            <c:manualLayout>
              <c:xMode val="edge"/>
              <c:yMode val="edge"/>
              <c:x val="3.9901785416129806E-2"/>
              <c:y val="0.28411719656716067"/>
            </c:manualLayout>
          </c:layout>
          <c:overlay val="0"/>
        </c:title>
        <c:numFmt formatCode="General" sourceLinked="1"/>
        <c:majorTickMark val="out"/>
        <c:minorTickMark val="none"/>
        <c:tickLblPos val="nextTo"/>
        <c:crossAx val="457223608"/>
        <c:crosses val="autoZero"/>
        <c:crossBetween val="between"/>
      </c:valAx>
      <c:valAx>
        <c:axId val="457220864"/>
        <c:scaling>
          <c:orientation val="minMax"/>
        </c:scaling>
        <c:delete val="0"/>
        <c:axPos val="r"/>
        <c:title>
          <c:tx>
            <c:rich>
              <a:bodyPr rot="-5400000" vert="horz"/>
              <a:lstStyle/>
              <a:p>
                <a:pPr>
                  <a:defRPr/>
                </a:pPr>
                <a:r>
                  <a:rPr lang="en-US"/>
                  <a:t>% declined</a:t>
                </a:r>
              </a:p>
            </c:rich>
          </c:tx>
          <c:layout>
            <c:manualLayout>
              <c:xMode val="edge"/>
              <c:yMode val="edge"/>
              <c:x val="0.93941947040488627"/>
              <c:y val="0.35872967657460703"/>
            </c:manualLayout>
          </c:layout>
          <c:overlay val="0"/>
        </c:title>
        <c:numFmt formatCode="0%" sourceLinked="1"/>
        <c:majorTickMark val="out"/>
        <c:minorTickMark val="none"/>
        <c:tickLblPos val="nextTo"/>
        <c:crossAx val="457224784"/>
        <c:crosses val="max"/>
        <c:crossBetween val="between"/>
      </c:valAx>
      <c:catAx>
        <c:axId val="457224784"/>
        <c:scaling>
          <c:orientation val="minMax"/>
        </c:scaling>
        <c:delete val="1"/>
        <c:axPos val="b"/>
        <c:majorTickMark val="out"/>
        <c:minorTickMark val="none"/>
        <c:tickLblPos val="nextTo"/>
        <c:crossAx val="457220864"/>
        <c:crosses val="autoZero"/>
        <c:auto val="1"/>
        <c:lblAlgn val="ctr"/>
        <c:lblOffset val="100"/>
        <c:noMultiLvlLbl val="0"/>
      </c:catAx>
    </c:plotArea>
    <c:legend>
      <c:legendPos val="r"/>
      <c:layout>
        <c:manualLayout>
          <c:xMode val="edge"/>
          <c:yMode val="edge"/>
          <c:x val="0.26262431213823928"/>
          <c:y val="3.7299288069775324E-2"/>
          <c:w val="0.46109880888655469"/>
          <c:h val="0.14888955574984425"/>
        </c:manualLayout>
      </c:layout>
      <c:overlay val="0"/>
    </c:legend>
    <c:plotVisOnly val="1"/>
    <c:dispBlanksAs val="gap"/>
    <c:showDLblsOverMax val="0"/>
  </c:chart>
  <c:spPr>
    <a:scene3d>
      <a:camera prst="orthographicFront"/>
      <a:lightRig rig="threePt" dir="t"/>
    </a:scene3d>
    <a:sp3d prstMaterial="matte">
      <a:bevelT w="127000" h="63500"/>
    </a:sp3d>
  </c:spPr>
  <c:txPr>
    <a:bodyPr/>
    <a:lstStyle/>
    <a:p>
      <a:pPr>
        <a:defRPr sz="1400" b="0">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Sheet1!$A$3</c:f>
              <c:strCache>
                <c:ptCount val="1"/>
                <c:pt idx="0">
                  <c:v>Amikacin</c:v>
                </c:pt>
              </c:strCache>
            </c:strRef>
          </c:tx>
          <c:invertIfNegative val="0"/>
          <c:cat>
            <c:multiLvlStrRef>
              <c:f>Sheet1!$B$1:$G$2</c:f>
              <c:multiLvlStrCache>
                <c:ptCount val="6"/>
                <c:lvl>
                  <c:pt idx="0">
                    <c:v>Before</c:v>
                  </c:pt>
                  <c:pt idx="1">
                    <c:v>After</c:v>
                  </c:pt>
                  <c:pt idx="2">
                    <c:v>Before</c:v>
                  </c:pt>
                  <c:pt idx="3">
                    <c:v>After</c:v>
                  </c:pt>
                  <c:pt idx="4">
                    <c:v>Before</c:v>
                  </c:pt>
                  <c:pt idx="5">
                    <c:v>After</c:v>
                  </c:pt>
                </c:lvl>
                <c:lvl>
                  <c:pt idx="0">
                    <c:v>Enterobacteriaceae</c:v>
                  </c:pt>
                  <c:pt idx="2">
                    <c:v>Non-fermenters</c:v>
                  </c:pt>
                  <c:pt idx="4">
                    <c:v>Gram-positive cocci</c:v>
                  </c:pt>
                </c:lvl>
              </c:multiLvlStrCache>
            </c:multiLvlStrRef>
          </c:cat>
          <c:val>
            <c:numRef>
              <c:f>Sheet1!$B$3:$G$3</c:f>
              <c:numCache>
                <c:formatCode>General</c:formatCode>
                <c:ptCount val="6"/>
                <c:pt idx="0">
                  <c:v>83</c:v>
                </c:pt>
                <c:pt idx="1">
                  <c:v>45</c:v>
                </c:pt>
                <c:pt idx="2">
                  <c:v>89</c:v>
                </c:pt>
                <c:pt idx="3">
                  <c:v>81</c:v>
                </c:pt>
              </c:numCache>
            </c:numRef>
          </c:val>
          <c:extLst>
            <c:ext xmlns:c16="http://schemas.microsoft.com/office/drawing/2014/chart" uri="{C3380CC4-5D6E-409C-BE32-E72D297353CC}">
              <c16:uniqueId val="{00000000-D1DC-4292-91EE-BCCED959F970}"/>
            </c:ext>
          </c:extLst>
        </c:ser>
        <c:ser>
          <c:idx val="1"/>
          <c:order val="1"/>
          <c:tx>
            <c:strRef>
              <c:f>Sheet1!$A$4</c:f>
              <c:strCache>
                <c:ptCount val="1"/>
                <c:pt idx="0">
                  <c:v>Gentamicin</c:v>
                </c:pt>
              </c:strCache>
            </c:strRef>
          </c:tx>
          <c:invertIfNegative val="0"/>
          <c:cat>
            <c:multiLvlStrRef>
              <c:f>Sheet1!$B$1:$G$2</c:f>
              <c:multiLvlStrCache>
                <c:ptCount val="6"/>
                <c:lvl>
                  <c:pt idx="0">
                    <c:v>Before</c:v>
                  </c:pt>
                  <c:pt idx="1">
                    <c:v>After</c:v>
                  </c:pt>
                  <c:pt idx="2">
                    <c:v>Before</c:v>
                  </c:pt>
                  <c:pt idx="3">
                    <c:v>After</c:v>
                  </c:pt>
                  <c:pt idx="4">
                    <c:v>Before</c:v>
                  </c:pt>
                  <c:pt idx="5">
                    <c:v>After</c:v>
                  </c:pt>
                </c:lvl>
                <c:lvl>
                  <c:pt idx="0">
                    <c:v>Enterobacteriaceae</c:v>
                  </c:pt>
                  <c:pt idx="2">
                    <c:v>Non-fermenters</c:v>
                  </c:pt>
                  <c:pt idx="4">
                    <c:v>Gram-positive cocci</c:v>
                  </c:pt>
                </c:lvl>
              </c:multiLvlStrCache>
            </c:multiLvlStrRef>
          </c:cat>
          <c:val>
            <c:numRef>
              <c:f>Sheet1!$B$4:$G$4</c:f>
              <c:numCache>
                <c:formatCode>General</c:formatCode>
                <c:ptCount val="6"/>
                <c:pt idx="0">
                  <c:v>91</c:v>
                </c:pt>
                <c:pt idx="1">
                  <c:v>39</c:v>
                </c:pt>
                <c:pt idx="4">
                  <c:v>91</c:v>
                </c:pt>
                <c:pt idx="5">
                  <c:v>100</c:v>
                </c:pt>
              </c:numCache>
            </c:numRef>
          </c:val>
          <c:extLst>
            <c:ext xmlns:c16="http://schemas.microsoft.com/office/drawing/2014/chart" uri="{C3380CC4-5D6E-409C-BE32-E72D297353CC}">
              <c16:uniqueId val="{00000001-D1DC-4292-91EE-BCCED959F970}"/>
            </c:ext>
          </c:extLst>
        </c:ser>
        <c:ser>
          <c:idx val="2"/>
          <c:order val="2"/>
          <c:tx>
            <c:strRef>
              <c:f>Sheet1!$A$5</c:f>
              <c:strCache>
                <c:ptCount val="1"/>
                <c:pt idx="0">
                  <c:v>Ciprofloxacin</c:v>
                </c:pt>
              </c:strCache>
            </c:strRef>
          </c:tx>
          <c:invertIfNegative val="0"/>
          <c:cat>
            <c:multiLvlStrRef>
              <c:f>Sheet1!$B$1:$G$2</c:f>
              <c:multiLvlStrCache>
                <c:ptCount val="6"/>
                <c:lvl>
                  <c:pt idx="0">
                    <c:v>Before</c:v>
                  </c:pt>
                  <c:pt idx="1">
                    <c:v>After</c:v>
                  </c:pt>
                  <c:pt idx="2">
                    <c:v>Before</c:v>
                  </c:pt>
                  <c:pt idx="3">
                    <c:v>After</c:v>
                  </c:pt>
                  <c:pt idx="4">
                    <c:v>Before</c:v>
                  </c:pt>
                  <c:pt idx="5">
                    <c:v>After</c:v>
                  </c:pt>
                </c:lvl>
                <c:lvl>
                  <c:pt idx="0">
                    <c:v>Enterobacteriaceae</c:v>
                  </c:pt>
                  <c:pt idx="2">
                    <c:v>Non-fermenters</c:v>
                  </c:pt>
                  <c:pt idx="4">
                    <c:v>Gram-positive cocci</c:v>
                  </c:pt>
                </c:lvl>
              </c:multiLvlStrCache>
            </c:multiLvlStrRef>
          </c:cat>
          <c:val>
            <c:numRef>
              <c:f>Sheet1!$B$5:$G$5</c:f>
              <c:numCache>
                <c:formatCode>General</c:formatCode>
                <c:ptCount val="6"/>
                <c:pt idx="0">
                  <c:v>91</c:v>
                </c:pt>
                <c:pt idx="1">
                  <c:v>45</c:v>
                </c:pt>
                <c:pt idx="2">
                  <c:v>91</c:v>
                </c:pt>
                <c:pt idx="3">
                  <c:v>84</c:v>
                </c:pt>
                <c:pt idx="4">
                  <c:v>90</c:v>
                </c:pt>
                <c:pt idx="5">
                  <c:v>89</c:v>
                </c:pt>
              </c:numCache>
            </c:numRef>
          </c:val>
          <c:extLst>
            <c:ext xmlns:c16="http://schemas.microsoft.com/office/drawing/2014/chart" uri="{C3380CC4-5D6E-409C-BE32-E72D297353CC}">
              <c16:uniqueId val="{00000002-D1DC-4292-91EE-BCCED959F970}"/>
            </c:ext>
          </c:extLst>
        </c:ser>
        <c:ser>
          <c:idx val="3"/>
          <c:order val="3"/>
          <c:tx>
            <c:strRef>
              <c:f>Sheet1!$A$6</c:f>
              <c:strCache>
                <c:ptCount val="1"/>
                <c:pt idx="0">
                  <c:v>Ceftazimime</c:v>
                </c:pt>
              </c:strCache>
            </c:strRef>
          </c:tx>
          <c:invertIfNegative val="0"/>
          <c:cat>
            <c:multiLvlStrRef>
              <c:f>Sheet1!$B$1:$G$2</c:f>
              <c:multiLvlStrCache>
                <c:ptCount val="6"/>
                <c:lvl>
                  <c:pt idx="0">
                    <c:v>Before</c:v>
                  </c:pt>
                  <c:pt idx="1">
                    <c:v>After</c:v>
                  </c:pt>
                  <c:pt idx="2">
                    <c:v>Before</c:v>
                  </c:pt>
                  <c:pt idx="3">
                    <c:v>After</c:v>
                  </c:pt>
                  <c:pt idx="4">
                    <c:v>Before</c:v>
                  </c:pt>
                  <c:pt idx="5">
                    <c:v>After</c:v>
                  </c:pt>
                </c:lvl>
                <c:lvl>
                  <c:pt idx="0">
                    <c:v>Enterobacteriaceae</c:v>
                  </c:pt>
                  <c:pt idx="2">
                    <c:v>Non-fermenters</c:v>
                  </c:pt>
                  <c:pt idx="4">
                    <c:v>Gram-positive cocci</c:v>
                  </c:pt>
                </c:lvl>
              </c:multiLvlStrCache>
            </c:multiLvlStrRef>
          </c:cat>
          <c:val>
            <c:numRef>
              <c:f>Sheet1!$B$6:$G$6</c:f>
              <c:numCache>
                <c:formatCode>General</c:formatCode>
                <c:ptCount val="6"/>
                <c:pt idx="0">
                  <c:v>78</c:v>
                </c:pt>
                <c:pt idx="1">
                  <c:v>39</c:v>
                </c:pt>
                <c:pt idx="2">
                  <c:v>86</c:v>
                </c:pt>
                <c:pt idx="3">
                  <c:v>65</c:v>
                </c:pt>
              </c:numCache>
            </c:numRef>
          </c:val>
          <c:extLst>
            <c:ext xmlns:c16="http://schemas.microsoft.com/office/drawing/2014/chart" uri="{C3380CC4-5D6E-409C-BE32-E72D297353CC}">
              <c16:uniqueId val="{00000003-D1DC-4292-91EE-BCCED959F970}"/>
            </c:ext>
          </c:extLst>
        </c:ser>
        <c:ser>
          <c:idx val="4"/>
          <c:order val="4"/>
          <c:tx>
            <c:strRef>
              <c:f>Sheet1!$A$7</c:f>
              <c:strCache>
                <c:ptCount val="1"/>
                <c:pt idx="0">
                  <c:v>Imipenem</c:v>
                </c:pt>
              </c:strCache>
            </c:strRef>
          </c:tx>
          <c:invertIfNegative val="0"/>
          <c:cat>
            <c:multiLvlStrRef>
              <c:f>Sheet1!$B$1:$G$2</c:f>
              <c:multiLvlStrCache>
                <c:ptCount val="6"/>
                <c:lvl>
                  <c:pt idx="0">
                    <c:v>Before</c:v>
                  </c:pt>
                  <c:pt idx="1">
                    <c:v>After</c:v>
                  </c:pt>
                  <c:pt idx="2">
                    <c:v>Before</c:v>
                  </c:pt>
                  <c:pt idx="3">
                    <c:v>After</c:v>
                  </c:pt>
                  <c:pt idx="4">
                    <c:v>Before</c:v>
                  </c:pt>
                  <c:pt idx="5">
                    <c:v>After</c:v>
                  </c:pt>
                </c:lvl>
                <c:lvl>
                  <c:pt idx="0">
                    <c:v>Enterobacteriaceae</c:v>
                  </c:pt>
                  <c:pt idx="2">
                    <c:v>Non-fermenters</c:v>
                  </c:pt>
                  <c:pt idx="4">
                    <c:v>Gram-positive cocci</c:v>
                  </c:pt>
                </c:lvl>
              </c:multiLvlStrCache>
            </c:multiLvlStrRef>
          </c:cat>
          <c:val>
            <c:numRef>
              <c:f>Sheet1!$B$7:$G$7</c:f>
              <c:numCache>
                <c:formatCode>General</c:formatCode>
                <c:ptCount val="6"/>
                <c:pt idx="0">
                  <c:v>4</c:v>
                </c:pt>
                <c:pt idx="1">
                  <c:v>0</c:v>
                </c:pt>
                <c:pt idx="2">
                  <c:v>86</c:v>
                </c:pt>
                <c:pt idx="3">
                  <c:v>59</c:v>
                </c:pt>
              </c:numCache>
            </c:numRef>
          </c:val>
          <c:extLst>
            <c:ext xmlns:c16="http://schemas.microsoft.com/office/drawing/2014/chart" uri="{C3380CC4-5D6E-409C-BE32-E72D297353CC}">
              <c16:uniqueId val="{00000004-D1DC-4292-91EE-BCCED959F970}"/>
            </c:ext>
          </c:extLst>
        </c:ser>
        <c:dLbls>
          <c:showLegendKey val="0"/>
          <c:showVal val="0"/>
          <c:showCatName val="0"/>
          <c:showSerName val="0"/>
          <c:showPercent val="0"/>
          <c:showBubbleSize val="0"/>
        </c:dLbls>
        <c:gapWidth val="150"/>
        <c:axId val="457221648"/>
        <c:axId val="457217728"/>
      </c:barChart>
      <c:catAx>
        <c:axId val="457221648"/>
        <c:scaling>
          <c:orientation val="minMax"/>
        </c:scaling>
        <c:delete val="0"/>
        <c:axPos val="b"/>
        <c:numFmt formatCode="General" sourceLinked="0"/>
        <c:majorTickMark val="out"/>
        <c:minorTickMark val="none"/>
        <c:tickLblPos val="nextTo"/>
        <c:crossAx val="457217728"/>
        <c:crosses val="autoZero"/>
        <c:auto val="1"/>
        <c:lblAlgn val="ctr"/>
        <c:lblOffset val="100"/>
        <c:noMultiLvlLbl val="0"/>
      </c:catAx>
      <c:valAx>
        <c:axId val="457217728"/>
        <c:scaling>
          <c:orientation val="minMax"/>
          <c:max val="100"/>
        </c:scaling>
        <c:delete val="0"/>
        <c:axPos val="l"/>
        <c:title>
          <c:tx>
            <c:rich>
              <a:bodyPr rot="-5400000" vert="horz"/>
              <a:lstStyle/>
              <a:p>
                <a:pPr>
                  <a:defRPr b="0"/>
                </a:pPr>
                <a:r>
                  <a:rPr lang="en-US" b="0"/>
                  <a:t>% isolates resistant</a:t>
                </a:r>
              </a:p>
            </c:rich>
          </c:tx>
          <c:layout>
            <c:manualLayout>
              <c:xMode val="edge"/>
              <c:yMode val="edge"/>
              <c:x val="0"/>
              <c:y val="0.11933133358330208"/>
            </c:manualLayout>
          </c:layout>
          <c:overlay val="0"/>
        </c:title>
        <c:numFmt formatCode="General" sourceLinked="1"/>
        <c:majorTickMark val="out"/>
        <c:minorTickMark val="none"/>
        <c:tickLblPos val="nextTo"/>
        <c:crossAx val="457221648"/>
        <c:crosses val="autoZero"/>
        <c:crossBetween val="between"/>
      </c:valAx>
    </c:plotArea>
    <c:legend>
      <c:legendPos val="r"/>
      <c:overlay val="0"/>
    </c:legend>
    <c:plotVisOnly val="1"/>
    <c:dispBlanksAs val="gap"/>
    <c:showDLblsOverMax val="0"/>
  </c:chart>
  <c:txPr>
    <a:bodyPr/>
    <a:lstStyle/>
    <a:p>
      <a:pPr>
        <a:defRPr sz="1600">
          <a:latin typeface="Arial" pitchFamily="34" charset="0"/>
          <a:cs typeface="Arial"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lineChart>
        <c:grouping val="standard"/>
        <c:varyColors val="0"/>
        <c:ser>
          <c:idx val="0"/>
          <c:order val="0"/>
          <c:tx>
            <c:strRef>
              <c:f>Sheet1!$A$2</c:f>
              <c:strCache>
                <c:ptCount val="1"/>
                <c:pt idx="0">
                  <c:v>SDD</c:v>
                </c:pt>
              </c:strCache>
            </c:strRef>
          </c:tx>
          <c:spPr>
            <a:ln w="63500"/>
          </c:spPr>
          <c:cat>
            <c:strRef>
              <c:f>Sheet1!$B$1:$F$1</c:f>
              <c:strCache>
                <c:ptCount val="5"/>
                <c:pt idx="0">
                  <c:v>0</c:v>
                </c:pt>
                <c:pt idx="1">
                  <c:v>9 days</c:v>
                </c:pt>
                <c:pt idx="2">
                  <c:v>2 weeks</c:v>
                </c:pt>
                <c:pt idx="3">
                  <c:v>4 weeks </c:v>
                </c:pt>
                <c:pt idx="4">
                  <c:v>6 weeks</c:v>
                </c:pt>
              </c:strCache>
            </c:strRef>
          </c:cat>
          <c:val>
            <c:numRef>
              <c:f>Sheet1!$B$2:$F$2</c:f>
              <c:numCache>
                <c:formatCode>General</c:formatCode>
                <c:ptCount val="5"/>
                <c:pt idx="0">
                  <c:v>100</c:v>
                </c:pt>
                <c:pt idx="1">
                  <c:v>75</c:v>
                </c:pt>
                <c:pt idx="2">
                  <c:v>84</c:v>
                </c:pt>
                <c:pt idx="3">
                  <c:v>68</c:v>
                </c:pt>
                <c:pt idx="4">
                  <c:v>68</c:v>
                </c:pt>
              </c:numCache>
            </c:numRef>
          </c:val>
          <c:smooth val="0"/>
          <c:extLst>
            <c:ext xmlns:c16="http://schemas.microsoft.com/office/drawing/2014/chart" uri="{C3380CC4-5D6E-409C-BE32-E72D297353CC}">
              <c16:uniqueId val="{00000000-9C8A-4673-8AB1-A6FA718285F1}"/>
            </c:ext>
          </c:extLst>
        </c:ser>
        <c:ser>
          <c:idx val="1"/>
          <c:order val="1"/>
          <c:tx>
            <c:strRef>
              <c:f>Sheet1!$A$3</c:f>
              <c:strCache>
                <c:ptCount val="1"/>
                <c:pt idx="0">
                  <c:v>Control</c:v>
                </c:pt>
              </c:strCache>
            </c:strRef>
          </c:tx>
          <c:spPr>
            <a:ln w="63500"/>
          </c:spPr>
          <c:cat>
            <c:strRef>
              <c:f>Sheet1!$B$1:$F$1</c:f>
              <c:strCache>
                <c:ptCount val="5"/>
                <c:pt idx="0">
                  <c:v>0</c:v>
                </c:pt>
                <c:pt idx="1">
                  <c:v>9 days</c:v>
                </c:pt>
                <c:pt idx="2">
                  <c:v>2 weeks</c:v>
                </c:pt>
                <c:pt idx="3">
                  <c:v>4 weeks </c:v>
                </c:pt>
                <c:pt idx="4">
                  <c:v>6 weeks</c:v>
                </c:pt>
              </c:strCache>
            </c:strRef>
          </c:cat>
          <c:val>
            <c:numRef>
              <c:f>Sheet1!$B$3:$F$3</c:f>
              <c:numCache>
                <c:formatCode>General</c:formatCode>
                <c:ptCount val="5"/>
                <c:pt idx="0">
                  <c:v>100</c:v>
                </c:pt>
                <c:pt idx="1">
                  <c:v>40</c:v>
                </c:pt>
                <c:pt idx="2">
                  <c:v>38</c:v>
                </c:pt>
                <c:pt idx="3">
                  <c:v>60</c:v>
                </c:pt>
                <c:pt idx="4">
                  <c:v>42</c:v>
                </c:pt>
              </c:numCache>
            </c:numRef>
          </c:val>
          <c:smooth val="0"/>
          <c:extLst>
            <c:ext xmlns:c16="http://schemas.microsoft.com/office/drawing/2014/chart" uri="{C3380CC4-5D6E-409C-BE32-E72D297353CC}">
              <c16:uniqueId val="{00000001-9C8A-4673-8AB1-A6FA718285F1}"/>
            </c:ext>
          </c:extLst>
        </c:ser>
        <c:dLbls>
          <c:showLegendKey val="0"/>
          <c:showVal val="0"/>
          <c:showCatName val="0"/>
          <c:showSerName val="0"/>
          <c:showPercent val="0"/>
          <c:showBubbleSize val="0"/>
        </c:dLbls>
        <c:marker val="1"/>
        <c:smooth val="0"/>
        <c:axId val="516818064"/>
        <c:axId val="516815320"/>
      </c:lineChart>
      <c:catAx>
        <c:axId val="516818064"/>
        <c:scaling>
          <c:orientation val="minMax"/>
        </c:scaling>
        <c:delete val="0"/>
        <c:axPos val="b"/>
        <c:numFmt formatCode="General" sourceLinked="0"/>
        <c:majorTickMark val="out"/>
        <c:minorTickMark val="none"/>
        <c:tickLblPos val="nextTo"/>
        <c:crossAx val="516815320"/>
        <c:crosses val="autoZero"/>
        <c:auto val="1"/>
        <c:lblAlgn val="ctr"/>
        <c:lblOffset val="100"/>
        <c:noMultiLvlLbl val="0"/>
      </c:catAx>
      <c:valAx>
        <c:axId val="516815320"/>
        <c:scaling>
          <c:orientation val="minMax"/>
          <c:max val="100"/>
        </c:scaling>
        <c:delete val="0"/>
        <c:axPos val="l"/>
        <c:title>
          <c:tx>
            <c:rich>
              <a:bodyPr rot="-5400000" vert="horz"/>
              <a:lstStyle/>
              <a:p>
                <a:pPr>
                  <a:defRPr/>
                </a:pPr>
                <a:r>
                  <a:rPr lang="en-US"/>
                  <a:t>Percentage of CRE positive rectal samples</a:t>
                </a:r>
              </a:p>
            </c:rich>
          </c:tx>
          <c:overlay val="0"/>
        </c:title>
        <c:numFmt formatCode="General" sourceLinked="1"/>
        <c:majorTickMark val="out"/>
        <c:minorTickMark val="none"/>
        <c:tickLblPos val="nextTo"/>
        <c:crossAx val="516818064"/>
        <c:crosses val="autoZero"/>
        <c:crossBetween val="between"/>
        <c:majorUnit val="20"/>
      </c:valAx>
    </c:plotArea>
    <c:legend>
      <c:legendPos val="r"/>
      <c:overlay val="0"/>
    </c:legend>
    <c:plotVisOnly val="1"/>
    <c:dispBlanksAs val="gap"/>
    <c:showDLblsOverMax val="0"/>
  </c:chart>
  <c:txPr>
    <a:bodyPr/>
    <a:lstStyle/>
    <a:p>
      <a:pPr>
        <a:defRPr sz="1800" b="0">
          <a:solidFill>
            <a:schemeClr val="tx1"/>
          </a:solidFill>
          <a:latin typeface="Arial" pitchFamily="34" charset="0"/>
          <a:ea typeface="Verdana" pitchFamily="34" charset="0"/>
          <a:cs typeface="Arial"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0"/>
    <c:plotArea>
      <c:layout>
        <c:manualLayout>
          <c:layoutTarget val="inner"/>
          <c:xMode val="edge"/>
          <c:yMode val="edge"/>
          <c:x val="0.18474286011278293"/>
          <c:y val="4.1878361516285857E-2"/>
          <c:w val="0.79710532470569895"/>
          <c:h val="0.81471351168823192"/>
        </c:manualLayout>
      </c:layout>
      <c:barChart>
        <c:barDir val="col"/>
        <c:grouping val="clustered"/>
        <c:varyColors val="0"/>
        <c:ser>
          <c:idx val="0"/>
          <c:order val="0"/>
          <c:invertIfNegative val="0"/>
          <c:cat>
            <c:strRef>
              <c:f>Sheet1!$A$2:$A$3</c:f>
              <c:strCache>
                <c:ptCount val="2"/>
                <c:pt idx="0">
                  <c:v>Before CHG</c:v>
                </c:pt>
                <c:pt idx="1">
                  <c:v>After CHG</c:v>
                </c:pt>
              </c:strCache>
            </c:strRef>
          </c:cat>
          <c:val>
            <c:numRef>
              <c:f>Sheet1!$B$2:$B$3</c:f>
              <c:numCache>
                <c:formatCode>General</c:formatCode>
                <c:ptCount val="2"/>
                <c:pt idx="0">
                  <c:v>56</c:v>
                </c:pt>
                <c:pt idx="1">
                  <c:v>32</c:v>
                </c:pt>
              </c:numCache>
            </c:numRef>
          </c:val>
          <c:extLst>
            <c:ext xmlns:c16="http://schemas.microsoft.com/office/drawing/2014/chart" uri="{C3380CC4-5D6E-409C-BE32-E72D297353CC}">
              <c16:uniqueId val="{00000000-1CF3-46BE-956A-83ADC5CC0DA3}"/>
            </c:ext>
          </c:extLst>
        </c:ser>
        <c:dLbls>
          <c:showLegendKey val="0"/>
          <c:showVal val="0"/>
          <c:showCatName val="0"/>
          <c:showSerName val="0"/>
          <c:showPercent val="0"/>
          <c:showBubbleSize val="0"/>
        </c:dLbls>
        <c:gapWidth val="150"/>
        <c:axId val="516817280"/>
        <c:axId val="655059056"/>
      </c:barChart>
      <c:catAx>
        <c:axId val="516817280"/>
        <c:scaling>
          <c:orientation val="minMax"/>
        </c:scaling>
        <c:delete val="0"/>
        <c:axPos val="b"/>
        <c:numFmt formatCode="General" sourceLinked="0"/>
        <c:majorTickMark val="out"/>
        <c:minorTickMark val="none"/>
        <c:tickLblPos val="nextTo"/>
        <c:crossAx val="655059056"/>
        <c:crosses val="autoZero"/>
        <c:auto val="1"/>
        <c:lblAlgn val="ctr"/>
        <c:lblOffset val="100"/>
        <c:noMultiLvlLbl val="0"/>
      </c:catAx>
      <c:valAx>
        <c:axId val="655059056"/>
        <c:scaling>
          <c:orientation val="minMax"/>
        </c:scaling>
        <c:delete val="0"/>
        <c:axPos val="l"/>
        <c:title>
          <c:tx>
            <c:rich>
              <a:bodyPr rot="-5400000" vert="horz"/>
              <a:lstStyle/>
              <a:p>
                <a:pPr>
                  <a:defRPr sz="1800"/>
                </a:pPr>
                <a:r>
                  <a:rPr lang="en-US" sz="1800"/>
                  <a:t>% patients with CRE colonization at one or more sites</a:t>
                </a:r>
              </a:p>
            </c:rich>
          </c:tx>
          <c:layout>
            <c:manualLayout>
              <c:xMode val="edge"/>
              <c:yMode val="edge"/>
              <c:x val="1.1551155115511559E-2"/>
              <c:y val="7.937717826255325E-2"/>
            </c:manualLayout>
          </c:layout>
          <c:overlay val="0"/>
        </c:title>
        <c:numFmt formatCode="General" sourceLinked="1"/>
        <c:majorTickMark val="out"/>
        <c:minorTickMark val="none"/>
        <c:tickLblPos val="nextTo"/>
        <c:crossAx val="516817280"/>
        <c:crosses val="autoZero"/>
        <c:crossBetween val="between"/>
      </c:valAx>
    </c:plotArea>
    <c:plotVisOnly val="1"/>
    <c:dispBlanksAs val="gap"/>
    <c:showDLblsOverMax val="0"/>
  </c:chart>
  <c:txPr>
    <a:bodyPr/>
    <a:lstStyle/>
    <a:p>
      <a:pPr>
        <a:defRPr sz="1800" b="0">
          <a:latin typeface="Arial" pitchFamily="34" charset="0"/>
          <a:cs typeface="Arial"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A831F0-E0D3-4C66-A147-75B33A4B0EB3}"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GB"/>
        </a:p>
      </dgm:t>
    </dgm:pt>
    <dgm:pt modelId="{72A9E324-0390-4CE2-9110-DE020D0C5AA3}">
      <dgm:prSet phldrT="[Text]" phldr="0"/>
      <dgm:spPr/>
      <dgm:t>
        <a:bodyPr/>
        <a:lstStyle/>
        <a:p>
          <a:pPr algn="ctr"/>
          <a:r>
            <a:rPr lang="en-GB" dirty="0">
              <a:latin typeface="Arial" panose="020B0604020202020204" pitchFamily="34" charset="0"/>
              <a:cs typeface="Arial" panose="020B0604020202020204" pitchFamily="34" charset="0"/>
            </a:rPr>
            <a:t>What’s the problem?</a:t>
          </a:r>
        </a:p>
      </dgm:t>
    </dgm:pt>
    <dgm:pt modelId="{9C4E1849-F7FF-460F-9792-9C36F26A9705}" type="parTrans" cxnId="{D1E1ED22-86B4-4905-9BA7-07CB1EBB6E62}">
      <dgm:prSet/>
      <dgm:spPr/>
      <dgm:t>
        <a:bodyPr/>
        <a:lstStyle/>
        <a:p>
          <a:pPr algn="ctr"/>
          <a:endParaRPr lang="en-GB">
            <a:latin typeface="Arial" panose="020B0604020202020204" pitchFamily="34" charset="0"/>
            <a:cs typeface="Arial" panose="020B0604020202020204" pitchFamily="34" charset="0"/>
          </a:endParaRPr>
        </a:p>
      </dgm:t>
    </dgm:pt>
    <dgm:pt modelId="{3977896D-F2B5-43D1-AF9E-8E26408CC028}" type="sibTrans" cxnId="{D1E1ED22-86B4-4905-9BA7-07CB1EBB6E62}">
      <dgm:prSet/>
      <dgm:spPr/>
      <dgm:t>
        <a:bodyPr/>
        <a:lstStyle/>
        <a:p>
          <a:pPr algn="ctr"/>
          <a:endParaRPr lang="en-GB">
            <a:latin typeface="Arial" panose="020B0604020202020204" pitchFamily="34" charset="0"/>
            <a:cs typeface="Arial" panose="020B0604020202020204" pitchFamily="34" charset="0"/>
          </a:endParaRPr>
        </a:p>
      </dgm:t>
    </dgm:pt>
    <dgm:pt modelId="{7CC341F5-AD39-4F27-B573-708ED13A53DB}">
      <dgm:prSet phldrT="[Text]" phldr="0"/>
      <dgm:spPr/>
      <dgm:t>
        <a:bodyPr/>
        <a:lstStyle/>
        <a:p>
          <a:pPr algn="ctr"/>
          <a:r>
            <a:rPr lang="en-GB" dirty="0">
              <a:latin typeface="Arial" panose="020B0604020202020204" pitchFamily="34" charset="0"/>
              <a:cs typeface="Arial" panose="020B0604020202020204" pitchFamily="34" charset="0"/>
            </a:rPr>
            <a:t>How bad is it?</a:t>
          </a:r>
        </a:p>
      </dgm:t>
    </dgm:pt>
    <dgm:pt modelId="{D680C1EF-C9AE-4194-8329-EF16195CD51F}" type="parTrans" cxnId="{3691B3C5-D41E-4C88-8B95-61243C4D8C90}">
      <dgm:prSet/>
      <dgm:spPr/>
      <dgm:t>
        <a:bodyPr/>
        <a:lstStyle/>
        <a:p>
          <a:pPr algn="ctr"/>
          <a:endParaRPr lang="en-GB">
            <a:latin typeface="Arial" panose="020B0604020202020204" pitchFamily="34" charset="0"/>
            <a:cs typeface="Arial" panose="020B0604020202020204" pitchFamily="34" charset="0"/>
          </a:endParaRPr>
        </a:p>
      </dgm:t>
    </dgm:pt>
    <dgm:pt modelId="{90D9F6F3-9BE2-43C0-BFA2-F99E00D4DDA9}" type="sibTrans" cxnId="{3691B3C5-D41E-4C88-8B95-61243C4D8C90}">
      <dgm:prSet/>
      <dgm:spPr/>
      <dgm:t>
        <a:bodyPr/>
        <a:lstStyle/>
        <a:p>
          <a:pPr algn="ctr"/>
          <a:endParaRPr lang="en-GB">
            <a:latin typeface="Arial" panose="020B0604020202020204" pitchFamily="34" charset="0"/>
            <a:cs typeface="Arial" panose="020B0604020202020204" pitchFamily="34" charset="0"/>
          </a:endParaRPr>
        </a:p>
      </dgm:t>
    </dgm:pt>
    <dgm:pt modelId="{31CBEB09-F9BA-41FA-8BA8-A662F11A5DAF}">
      <dgm:prSet phldrT="[Text]" phldr="0"/>
      <dgm:spPr/>
      <dgm:t>
        <a:bodyPr/>
        <a:lstStyle/>
        <a:p>
          <a:pPr algn="ctr"/>
          <a:r>
            <a:rPr lang="en-GB" dirty="0">
              <a:latin typeface="Arial" panose="020B0604020202020204" pitchFamily="34" charset="0"/>
              <a:cs typeface="Arial" panose="020B0604020202020204" pitchFamily="34" charset="0"/>
            </a:rPr>
            <a:t>How do we stop it?</a:t>
          </a:r>
        </a:p>
      </dgm:t>
    </dgm:pt>
    <dgm:pt modelId="{0A69E13D-81BB-4CB3-B002-0FDD59FD4832}" type="parTrans" cxnId="{9E18B3E7-979B-4F35-BAC1-051B8C561041}">
      <dgm:prSet/>
      <dgm:spPr/>
      <dgm:t>
        <a:bodyPr/>
        <a:lstStyle/>
        <a:p>
          <a:pPr algn="ctr"/>
          <a:endParaRPr lang="en-GB">
            <a:latin typeface="Arial" panose="020B0604020202020204" pitchFamily="34" charset="0"/>
            <a:cs typeface="Arial" panose="020B0604020202020204" pitchFamily="34" charset="0"/>
          </a:endParaRPr>
        </a:p>
      </dgm:t>
    </dgm:pt>
    <dgm:pt modelId="{43E7129F-713B-4FCA-A2AE-A5F86A61595B}" type="sibTrans" cxnId="{9E18B3E7-979B-4F35-BAC1-051B8C561041}">
      <dgm:prSet/>
      <dgm:spPr/>
      <dgm:t>
        <a:bodyPr/>
        <a:lstStyle/>
        <a:p>
          <a:pPr algn="ctr"/>
          <a:endParaRPr lang="en-GB">
            <a:latin typeface="Arial" panose="020B0604020202020204" pitchFamily="34" charset="0"/>
            <a:cs typeface="Arial" panose="020B0604020202020204" pitchFamily="34" charset="0"/>
          </a:endParaRPr>
        </a:p>
      </dgm:t>
    </dgm:pt>
    <dgm:pt modelId="{98E0D7DC-55FE-414E-88F3-AD2A01D9AC33}" type="pres">
      <dgm:prSet presAssocID="{E3A831F0-E0D3-4C66-A147-75B33A4B0EB3}" presName="linear" presStyleCnt="0">
        <dgm:presLayoutVars>
          <dgm:animLvl val="lvl"/>
          <dgm:resizeHandles val="exact"/>
        </dgm:presLayoutVars>
      </dgm:prSet>
      <dgm:spPr/>
    </dgm:pt>
    <dgm:pt modelId="{6229D4CF-A80D-4735-A701-0FD0F570566F}" type="pres">
      <dgm:prSet presAssocID="{72A9E324-0390-4CE2-9110-DE020D0C5AA3}" presName="parentText" presStyleLbl="node1" presStyleIdx="0" presStyleCnt="3">
        <dgm:presLayoutVars>
          <dgm:chMax val="0"/>
          <dgm:bulletEnabled val="1"/>
        </dgm:presLayoutVars>
      </dgm:prSet>
      <dgm:spPr/>
    </dgm:pt>
    <dgm:pt modelId="{543F6958-B233-45FD-9B40-22D8966C1015}" type="pres">
      <dgm:prSet presAssocID="{3977896D-F2B5-43D1-AF9E-8E26408CC028}" presName="spacer" presStyleCnt="0"/>
      <dgm:spPr/>
    </dgm:pt>
    <dgm:pt modelId="{49371A92-F7B9-422D-AE5D-FADE0DEA0297}" type="pres">
      <dgm:prSet presAssocID="{7CC341F5-AD39-4F27-B573-708ED13A53DB}" presName="parentText" presStyleLbl="node1" presStyleIdx="1" presStyleCnt="3">
        <dgm:presLayoutVars>
          <dgm:chMax val="0"/>
          <dgm:bulletEnabled val="1"/>
        </dgm:presLayoutVars>
      </dgm:prSet>
      <dgm:spPr/>
    </dgm:pt>
    <dgm:pt modelId="{056BF36C-0356-4738-B797-D45C43E17DA9}" type="pres">
      <dgm:prSet presAssocID="{90D9F6F3-9BE2-43C0-BFA2-F99E00D4DDA9}" presName="spacer" presStyleCnt="0"/>
      <dgm:spPr/>
    </dgm:pt>
    <dgm:pt modelId="{50DFD6A8-5C69-4280-A99B-E4EAC50FE019}" type="pres">
      <dgm:prSet presAssocID="{31CBEB09-F9BA-41FA-8BA8-A662F11A5DAF}" presName="parentText" presStyleLbl="node1" presStyleIdx="2" presStyleCnt="3">
        <dgm:presLayoutVars>
          <dgm:chMax val="0"/>
          <dgm:bulletEnabled val="1"/>
        </dgm:presLayoutVars>
      </dgm:prSet>
      <dgm:spPr/>
    </dgm:pt>
  </dgm:ptLst>
  <dgm:cxnLst>
    <dgm:cxn modelId="{7C25FD16-3C05-4BAE-A769-CA2EB8AC9967}" type="presOf" srcId="{E3A831F0-E0D3-4C66-A147-75B33A4B0EB3}" destId="{98E0D7DC-55FE-414E-88F3-AD2A01D9AC33}" srcOrd="0" destOrd="0" presId="urn:microsoft.com/office/officeart/2005/8/layout/vList2"/>
    <dgm:cxn modelId="{26A6861F-3350-4D84-9C1E-B19455FC6887}" type="presOf" srcId="{72A9E324-0390-4CE2-9110-DE020D0C5AA3}" destId="{6229D4CF-A80D-4735-A701-0FD0F570566F}" srcOrd="0" destOrd="0" presId="urn:microsoft.com/office/officeart/2005/8/layout/vList2"/>
    <dgm:cxn modelId="{D1E1ED22-86B4-4905-9BA7-07CB1EBB6E62}" srcId="{E3A831F0-E0D3-4C66-A147-75B33A4B0EB3}" destId="{72A9E324-0390-4CE2-9110-DE020D0C5AA3}" srcOrd="0" destOrd="0" parTransId="{9C4E1849-F7FF-460F-9792-9C36F26A9705}" sibTransId="{3977896D-F2B5-43D1-AF9E-8E26408CC028}"/>
    <dgm:cxn modelId="{1F1B424C-76D8-4664-8BBF-740D7D0004DF}" type="presOf" srcId="{7CC341F5-AD39-4F27-B573-708ED13A53DB}" destId="{49371A92-F7B9-422D-AE5D-FADE0DEA0297}" srcOrd="0" destOrd="0" presId="urn:microsoft.com/office/officeart/2005/8/layout/vList2"/>
    <dgm:cxn modelId="{7DBB09C4-2162-4452-99E6-36B0FB25329C}" type="presOf" srcId="{31CBEB09-F9BA-41FA-8BA8-A662F11A5DAF}" destId="{50DFD6A8-5C69-4280-A99B-E4EAC50FE019}" srcOrd="0" destOrd="0" presId="urn:microsoft.com/office/officeart/2005/8/layout/vList2"/>
    <dgm:cxn modelId="{3691B3C5-D41E-4C88-8B95-61243C4D8C90}" srcId="{E3A831F0-E0D3-4C66-A147-75B33A4B0EB3}" destId="{7CC341F5-AD39-4F27-B573-708ED13A53DB}" srcOrd="1" destOrd="0" parTransId="{D680C1EF-C9AE-4194-8329-EF16195CD51F}" sibTransId="{90D9F6F3-9BE2-43C0-BFA2-F99E00D4DDA9}"/>
    <dgm:cxn modelId="{9E18B3E7-979B-4F35-BAC1-051B8C561041}" srcId="{E3A831F0-E0D3-4C66-A147-75B33A4B0EB3}" destId="{31CBEB09-F9BA-41FA-8BA8-A662F11A5DAF}" srcOrd="2" destOrd="0" parTransId="{0A69E13D-81BB-4CB3-B002-0FDD59FD4832}" sibTransId="{43E7129F-713B-4FCA-A2AE-A5F86A61595B}"/>
    <dgm:cxn modelId="{E6AA531B-CC45-4C25-B4BE-FEC9F0E3AB84}" type="presParOf" srcId="{98E0D7DC-55FE-414E-88F3-AD2A01D9AC33}" destId="{6229D4CF-A80D-4735-A701-0FD0F570566F}" srcOrd="0" destOrd="0" presId="urn:microsoft.com/office/officeart/2005/8/layout/vList2"/>
    <dgm:cxn modelId="{1A24B9FF-1244-488A-A979-EF6CFB274E30}" type="presParOf" srcId="{98E0D7DC-55FE-414E-88F3-AD2A01D9AC33}" destId="{543F6958-B233-45FD-9B40-22D8966C1015}" srcOrd="1" destOrd="0" presId="urn:microsoft.com/office/officeart/2005/8/layout/vList2"/>
    <dgm:cxn modelId="{09B07C21-1413-43BE-B482-89E09261ED1E}" type="presParOf" srcId="{98E0D7DC-55FE-414E-88F3-AD2A01D9AC33}" destId="{49371A92-F7B9-422D-AE5D-FADE0DEA0297}" srcOrd="2" destOrd="0" presId="urn:microsoft.com/office/officeart/2005/8/layout/vList2"/>
    <dgm:cxn modelId="{4858C94E-AB86-4325-B5DE-992DFBAE984B}" type="presParOf" srcId="{98E0D7DC-55FE-414E-88F3-AD2A01D9AC33}" destId="{056BF36C-0356-4738-B797-D45C43E17DA9}" srcOrd="3" destOrd="0" presId="urn:microsoft.com/office/officeart/2005/8/layout/vList2"/>
    <dgm:cxn modelId="{1BD8B2DB-7959-4116-8133-F5EAF28738BC}" type="presParOf" srcId="{98E0D7DC-55FE-414E-88F3-AD2A01D9AC33}" destId="{50DFD6A8-5C69-4280-A99B-E4EAC50FE01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A831F0-E0D3-4C66-A147-75B33A4B0EB3}"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GB"/>
        </a:p>
      </dgm:t>
    </dgm:pt>
    <dgm:pt modelId="{72A9E324-0390-4CE2-9110-DE020D0C5AA3}">
      <dgm:prSet phldrT="[Text]" phldr="0"/>
      <dgm:spPr>
        <a:solidFill>
          <a:schemeClr val="bg1">
            <a:lumMod val="75000"/>
          </a:schemeClr>
        </a:solidFill>
      </dgm:spPr>
      <dgm:t>
        <a:bodyPr/>
        <a:lstStyle/>
        <a:p>
          <a:pPr algn="ctr"/>
          <a:r>
            <a:rPr lang="en-GB" dirty="0">
              <a:latin typeface="Arial" panose="020B0604020202020204" pitchFamily="34" charset="0"/>
              <a:cs typeface="Arial" panose="020B0604020202020204" pitchFamily="34" charset="0"/>
            </a:rPr>
            <a:t>What’s the problem?</a:t>
          </a:r>
        </a:p>
      </dgm:t>
    </dgm:pt>
    <dgm:pt modelId="{9C4E1849-F7FF-460F-9792-9C36F26A9705}" type="parTrans" cxnId="{D1E1ED22-86B4-4905-9BA7-07CB1EBB6E62}">
      <dgm:prSet/>
      <dgm:spPr/>
      <dgm:t>
        <a:bodyPr/>
        <a:lstStyle/>
        <a:p>
          <a:pPr algn="ctr"/>
          <a:endParaRPr lang="en-GB">
            <a:latin typeface="Arial" panose="020B0604020202020204" pitchFamily="34" charset="0"/>
            <a:cs typeface="Arial" panose="020B0604020202020204" pitchFamily="34" charset="0"/>
          </a:endParaRPr>
        </a:p>
      </dgm:t>
    </dgm:pt>
    <dgm:pt modelId="{3977896D-F2B5-43D1-AF9E-8E26408CC028}" type="sibTrans" cxnId="{D1E1ED22-86B4-4905-9BA7-07CB1EBB6E62}">
      <dgm:prSet/>
      <dgm:spPr/>
      <dgm:t>
        <a:bodyPr/>
        <a:lstStyle/>
        <a:p>
          <a:pPr algn="ctr"/>
          <a:endParaRPr lang="en-GB">
            <a:latin typeface="Arial" panose="020B0604020202020204" pitchFamily="34" charset="0"/>
            <a:cs typeface="Arial" panose="020B0604020202020204" pitchFamily="34" charset="0"/>
          </a:endParaRPr>
        </a:p>
      </dgm:t>
    </dgm:pt>
    <dgm:pt modelId="{7CC341F5-AD39-4F27-B573-708ED13A53DB}">
      <dgm:prSet phldrT="[Text]" phldr="0"/>
      <dgm:spPr/>
      <dgm:t>
        <a:bodyPr/>
        <a:lstStyle/>
        <a:p>
          <a:pPr algn="ctr"/>
          <a:r>
            <a:rPr lang="en-GB" dirty="0">
              <a:latin typeface="Arial" panose="020B0604020202020204" pitchFamily="34" charset="0"/>
              <a:cs typeface="Arial" panose="020B0604020202020204" pitchFamily="34" charset="0"/>
            </a:rPr>
            <a:t>How bad is it?</a:t>
          </a:r>
        </a:p>
      </dgm:t>
    </dgm:pt>
    <dgm:pt modelId="{D680C1EF-C9AE-4194-8329-EF16195CD51F}" type="parTrans" cxnId="{3691B3C5-D41E-4C88-8B95-61243C4D8C90}">
      <dgm:prSet/>
      <dgm:spPr/>
      <dgm:t>
        <a:bodyPr/>
        <a:lstStyle/>
        <a:p>
          <a:pPr algn="ctr"/>
          <a:endParaRPr lang="en-GB">
            <a:latin typeface="Arial" panose="020B0604020202020204" pitchFamily="34" charset="0"/>
            <a:cs typeface="Arial" panose="020B0604020202020204" pitchFamily="34" charset="0"/>
          </a:endParaRPr>
        </a:p>
      </dgm:t>
    </dgm:pt>
    <dgm:pt modelId="{90D9F6F3-9BE2-43C0-BFA2-F99E00D4DDA9}" type="sibTrans" cxnId="{3691B3C5-D41E-4C88-8B95-61243C4D8C90}">
      <dgm:prSet/>
      <dgm:spPr/>
      <dgm:t>
        <a:bodyPr/>
        <a:lstStyle/>
        <a:p>
          <a:pPr algn="ctr"/>
          <a:endParaRPr lang="en-GB">
            <a:latin typeface="Arial" panose="020B0604020202020204" pitchFamily="34" charset="0"/>
            <a:cs typeface="Arial" panose="020B0604020202020204" pitchFamily="34" charset="0"/>
          </a:endParaRPr>
        </a:p>
      </dgm:t>
    </dgm:pt>
    <dgm:pt modelId="{31CBEB09-F9BA-41FA-8BA8-A662F11A5DAF}">
      <dgm:prSet phldrT="[Text]" phldr="0"/>
      <dgm:spPr/>
      <dgm:t>
        <a:bodyPr/>
        <a:lstStyle/>
        <a:p>
          <a:pPr algn="ctr"/>
          <a:r>
            <a:rPr lang="en-GB">
              <a:latin typeface="Arial" panose="020B0604020202020204" pitchFamily="34" charset="0"/>
              <a:cs typeface="Arial" panose="020B0604020202020204" pitchFamily="34" charset="0"/>
            </a:rPr>
            <a:t>How do we stop it?</a:t>
          </a:r>
          <a:endParaRPr lang="en-GB" dirty="0">
            <a:latin typeface="Arial" panose="020B0604020202020204" pitchFamily="34" charset="0"/>
            <a:cs typeface="Arial" panose="020B0604020202020204" pitchFamily="34" charset="0"/>
          </a:endParaRPr>
        </a:p>
      </dgm:t>
    </dgm:pt>
    <dgm:pt modelId="{0A69E13D-81BB-4CB3-B002-0FDD59FD4832}" type="parTrans" cxnId="{9E18B3E7-979B-4F35-BAC1-051B8C561041}">
      <dgm:prSet/>
      <dgm:spPr/>
      <dgm:t>
        <a:bodyPr/>
        <a:lstStyle/>
        <a:p>
          <a:pPr algn="ctr"/>
          <a:endParaRPr lang="en-GB">
            <a:latin typeface="Arial" panose="020B0604020202020204" pitchFamily="34" charset="0"/>
            <a:cs typeface="Arial" panose="020B0604020202020204" pitchFamily="34" charset="0"/>
          </a:endParaRPr>
        </a:p>
      </dgm:t>
    </dgm:pt>
    <dgm:pt modelId="{43E7129F-713B-4FCA-A2AE-A5F86A61595B}" type="sibTrans" cxnId="{9E18B3E7-979B-4F35-BAC1-051B8C561041}">
      <dgm:prSet/>
      <dgm:spPr/>
      <dgm:t>
        <a:bodyPr/>
        <a:lstStyle/>
        <a:p>
          <a:pPr algn="ctr"/>
          <a:endParaRPr lang="en-GB">
            <a:latin typeface="Arial" panose="020B0604020202020204" pitchFamily="34" charset="0"/>
            <a:cs typeface="Arial" panose="020B0604020202020204" pitchFamily="34" charset="0"/>
          </a:endParaRPr>
        </a:p>
      </dgm:t>
    </dgm:pt>
    <dgm:pt modelId="{98E0D7DC-55FE-414E-88F3-AD2A01D9AC33}" type="pres">
      <dgm:prSet presAssocID="{E3A831F0-E0D3-4C66-A147-75B33A4B0EB3}" presName="linear" presStyleCnt="0">
        <dgm:presLayoutVars>
          <dgm:animLvl val="lvl"/>
          <dgm:resizeHandles val="exact"/>
        </dgm:presLayoutVars>
      </dgm:prSet>
      <dgm:spPr/>
    </dgm:pt>
    <dgm:pt modelId="{6229D4CF-A80D-4735-A701-0FD0F570566F}" type="pres">
      <dgm:prSet presAssocID="{72A9E324-0390-4CE2-9110-DE020D0C5AA3}" presName="parentText" presStyleLbl="node1" presStyleIdx="0" presStyleCnt="3">
        <dgm:presLayoutVars>
          <dgm:chMax val="0"/>
          <dgm:bulletEnabled val="1"/>
        </dgm:presLayoutVars>
      </dgm:prSet>
      <dgm:spPr/>
    </dgm:pt>
    <dgm:pt modelId="{543F6958-B233-45FD-9B40-22D8966C1015}" type="pres">
      <dgm:prSet presAssocID="{3977896D-F2B5-43D1-AF9E-8E26408CC028}" presName="spacer" presStyleCnt="0"/>
      <dgm:spPr/>
    </dgm:pt>
    <dgm:pt modelId="{49371A92-F7B9-422D-AE5D-FADE0DEA0297}" type="pres">
      <dgm:prSet presAssocID="{7CC341F5-AD39-4F27-B573-708ED13A53DB}" presName="parentText" presStyleLbl="node1" presStyleIdx="1" presStyleCnt="3">
        <dgm:presLayoutVars>
          <dgm:chMax val="0"/>
          <dgm:bulletEnabled val="1"/>
        </dgm:presLayoutVars>
      </dgm:prSet>
      <dgm:spPr/>
    </dgm:pt>
    <dgm:pt modelId="{056BF36C-0356-4738-B797-D45C43E17DA9}" type="pres">
      <dgm:prSet presAssocID="{90D9F6F3-9BE2-43C0-BFA2-F99E00D4DDA9}" presName="spacer" presStyleCnt="0"/>
      <dgm:spPr/>
    </dgm:pt>
    <dgm:pt modelId="{50DFD6A8-5C69-4280-A99B-E4EAC50FE019}" type="pres">
      <dgm:prSet presAssocID="{31CBEB09-F9BA-41FA-8BA8-A662F11A5DAF}" presName="parentText" presStyleLbl="node1" presStyleIdx="2" presStyleCnt="3">
        <dgm:presLayoutVars>
          <dgm:chMax val="0"/>
          <dgm:bulletEnabled val="1"/>
        </dgm:presLayoutVars>
      </dgm:prSet>
      <dgm:spPr/>
    </dgm:pt>
  </dgm:ptLst>
  <dgm:cxnLst>
    <dgm:cxn modelId="{7C25FD16-3C05-4BAE-A769-CA2EB8AC9967}" type="presOf" srcId="{E3A831F0-E0D3-4C66-A147-75B33A4B0EB3}" destId="{98E0D7DC-55FE-414E-88F3-AD2A01D9AC33}" srcOrd="0" destOrd="0" presId="urn:microsoft.com/office/officeart/2005/8/layout/vList2"/>
    <dgm:cxn modelId="{26A6861F-3350-4D84-9C1E-B19455FC6887}" type="presOf" srcId="{72A9E324-0390-4CE2-9110-DE020D0C5AA3}" destId="{6229D4CF-A80D-4735-A701-0FD0F570566F}" srcOrd="0" destOrd="0" presId="urn:microsoft.com/office/officeart/2005/8/layout/vList2"/>
    <dgm:cxn modelId="{D1E1ED22-86B4-4905-9BA7-07CB1EBB6E62}" srcId="{E3A831F0-E0D3-4C66-A147-75B33A4B0EB3}" destId="{72A9E324-0390-4CE2-9110-DE020D0C5AA3}" srcOrd="0" destOrd="0" parTransId="{9C4E1849-F7FF-460F-9792-9C36F26A9705}" sibTransId="{3977896D-F2B5-43D1-AF9E-8E26408CC028}"/>
    <dgm:cxn modelId="{1F1B424C-76D8-4664-8BBF-740D7D0004DF}" type="presOf" srcId="{7CC341F5-AD39-4F27-B573-708ED13A53DB}" destId="{49371A92-F7B9-422D-AE5D-FADE0DEA0297}" srcOrd="0" destOrd="0" presId="urn:microsoft.com/office/officeart/2005/8/layout/vList2"/>
    <dgm:cxn modelId="{7DBB09C4-2162-4452-99E6-36B0FB25329C}" type="presOf" srcId="{31CBEB09-F9BA-41FA-8BA8-A662F11A5DAF}" destId="{50DFD6A8-5C69-4280-A99B-E4EAC50FE019}" srcOrd="0" destOrd="0" presId="urn:microsoft.com/office/officeart/2005/8/layout/vList2"/>
    <dgm:cxn modelId="{3691B3C5-D41E-4C88-8B95-61243C4D8C90}" srcId="{E3A831F0-E0D3-4C66-A147-75B33A4B0EB3}" destId="{7CC341F5-AD39-4F27-B573-708ED13A53DB}" srcOrd="1" destOrd="0" parTransId="{D680C1EF-C9AE-4194-8329-EF16195CD51F}" sibTransId="{90D9F6F3-9BE2-43C0-BFA2-F99E00D4DDA9}"/>
    <dgm:cxn modelId="{9E18B3E7-979B-4F35-BAC1-051B8C561041}" srcId="{E3A831F0-E0D3-4C66-A147-75B33A4B0EB3}" destId="{31CBEB09-F9BA-41FA-8BA8-A662F11A5DAF}" srcOrd="2" destOrd="0" parTransId="{0A69E13D-81BB-4CB3-B002-0FDD59FD4832}" sibTransId="{43E7129F-713B-4FCA-A2AE-A5F86A61595B}"/>
    <dgm:cxn modelId="{E6AA531B-CC45-4C25-B4BE-FEC9F0E3AB84}" type="presParOf" srcId="{98E0D7DC-55FE-414E-88F3-AD2A01D9AC33}" destId="{6229D4CF-A80D-4735-A701-0FD0F570566F}" srcOrd="0" destOrd="0" presId="urn:microsoft.com/office/officeart/2005/8/layout/vList2"/>
    <dgm:cxn modelId="{1A24B9FF-1244-488A-A979-EF6CFB274E30}" type="presParOf" srcId="{98E0D7DC-55FE-414E-88F3-AD2A01D9AC33}" destId="{543F6958-B233-45FD-9B40-22D8966C1015}" srcOrd="1" destOrd="0" presId="urn:microsoft.com/office/officeart/2005/8/layout/vList2"/>
    <dgm:cxn modelId="{09B07C21-1413-43BE-B482-89E09261ED1E}" type="presParOf" srcId="{98E0D7DC-55FE-414E-88F3-AD2A01D9AC33}" destId="{49371A92-F7B9-422D-AE5D-FADE0DEA0297}" srcOrd="2" destOrd="0" presId="urn:microsoft.com/office/officeart/2005/8/layout/vList2"/>
    <dgm:cxn modelId="{4858C94E-AB86-4325-B5DE-992DFBAE984B}" type="presParOf" srcId="{98E0D7DC-55FE-414E-88F3-AD2A01D9AC33}" destId="{056BF36C-0356-4738-B797-D45C43E17DA9}" srcOrd="3" destOrd="0" presId="urn:microsoft.com/office/officeart/2005/8/layout/vList2"/>
    <dgm:cxn modelId="{1BD8B2DB-7959-4116-8133-F5EAF28738BC}" type="presParOf" srcId="{98E0D7DC-55FE-414E-88F3-AD2A01D9AC33}" destId="{50DFD6A8-5C69-4280-A99B-E4EAC50FE01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8FCACB-DA03-44AE-ACBB-144816471DE5}" type="doc">
      <dgm:prSet loTypeId="urn:microsoft.com/office/officeart/2005/8/layout/radial5" loCatId="cycle" qsTypeId="urn:microsoft.com/office/officeart/2005/8/quickstyle/simple2" qsCatId="simple" csTypeId="urn:microsoft.com/office/officeart/2005/8/colors/colorful2" csCatId="colorful" phldr="1"/>
      <dgm:spPr/>
      <dgm:t>
        <a:bodyPr/>
        <a:lstStyle/>
        <a:p>
          <a:endParaRPr lang="en-GB"/>
        </a:p>
      </dgm:t>
    </dgm:pt>
    <dgm:pt modelId="{349340CD-929D-4D9C-ABB1-DD80B36249FF}">
      <dgm:prSet phldrT="[Text]"/>
      <dgm:spPr/>
      <dgm:t>
        <a:bodyPr/>
        <a:lstStyle/>
        <a:p>
          <a:r>
            <a:rPr lang="en-GB" dirty="0">
              <a:latin typeface="Arial Narrow" pitchFamily="34" charset="0"/>
            </a:rPr>
            <a:t>CPE</a:t>
          </a:r>
        </a:p>
      </dgm:t>
    </dgm:pt>
    <dgm:pt modelId="{69545F10-3597-4403-8B1C-1BA70DF96522}" type="parTrans" cxnId="{237ED626-6254-4A37-B1E9-AFDFA1924D9C}">
      <dgm:prSet/>
      <dgm:spPr/>
      <dgm:t>
        <a:bodyPr/>
        <a:lstStyle/>
        <a:p>
          <a:endParaRPr lang="en-GB">
            <a:latin typeface="Arial Narrow" pitchFamily="34" charset="0"/>
          </a:endParaRPr>
        </a:p>
      </dgm:t>
    </dgm:pt>
    <dgm:pt modelId="{FB52F08F-F50E-45F4-A6CA-5020F647A769}" type="sibTrans" cxnId="{237ED626-6254-4A37-B1E9-AFDFA1924D9C}">
      <dgm:prSet/>
      <dgm:spPr/>
      <dgm:t>
        <a:bodyPr/>
        <a:lstStyle/>
        <a:p>
          <a:endParaRPr lang="en-GB">
            <a:latin typeface="Arial Narrow" pitchFamily="34" charset="0"/>
          </a:endParaRPr>
        </a:p>
      </dgm:t>
    </dgm:pt>
    <dgm:pt modelId="{6C679E0E-1FCE-4A4E-8D4C-68F1E8D50D7D}">
      <dgm:prSet phldrT="[Text]"/>
      <dgm:spPr/>
      <dgm:t>
        <a:bodyPr/>
        <a:lstStyle/>
        <a:p>
          <a:r>
            <a:rPr lang="en-GB" dirty="0">
              <a:latin typeface="Arial Narrow" pitchFamily="34" charset="0"/>
            </a:rPr>
            <a:t>Rapid spread</a:t>
          </a:r>
        </a:p>
      </dgm:t>
    </dgm:pt>
    <dgm:pt modelId="{098BD2AC-3D07-4EF3-895D-D66F7557C0AF}" type="parTrans" cxnId="{E7AE5C0C-F583-4584-902B-B2895BF9D9E3}">
      <dgm:prSet/>
      <dgm:spPr/>
      <dgm:t>
        <a:bodyPr/>
        <a:lstStyle/>
        <a:p>
          <a:endParaRPr lang="en-GB">
            <a:latin typeface="Arial Narrow" pitchFamily="34" charset="0"/>
          </a:endParaRPr>
        </a:p>
      </dgm:t>
    </dgm:pt>
    <dgm:pt modelId="{6624810E-D71B-4D78-84D2-7AA7F7508DDD}" type="sibTrans" cxnId="{E7AE5C0C-F583-4584-902B-B2895BF9D9E3}">
      <dgm:prSet/>
      <dgm:spPr/>
      <dgm:t>
        <a:bodyPr/>
        <a:lstStyle/>
        <a:p>
          <a:endParaRPr lang="en-GB">
            <a:latin typeface="Arial Narrow" pitchFamily="34" charset="0"/>
          </a:endParaRPr>
        </a:p>
      </dgm:t>
    </dgm:pt>
    <dgm:pt modelId="{B2957E52-211C-468C-A60A-20F853336C99}">
      <dgm:prSet phldrT="[Text]"/>
      <dgm:spPr/>
      <dgm:t>
        <a:bodyPr/>
        <a:lstStyle/>
        <a:p>
          <a:r>
            <a:rPr lang="en-GB" dirty="0">
              <a:latin typeface="Arial Narrow" pitchFamily="34" charset="0"/>
            </a:rPr>
            <a:t>Clinical impact</a:t>
          </a:r>
        </a:p>
      </dgm:t>
    </dgm:pt>
    <dgm:pt modelId="{96ADD433-11AE-4FBF-8418-2199EA883495}" type="parTrans" cxnId="{EAFCF069-7EC2-4AD3-9318-106A2C5F32B9}">
      <dgm:prSet/>
      <dgm:spPr/>
      <dgm:t>
        <a:bodyPr/>
        <a:lstStyle/>
        <a:p>
          <a:endParaRPr lang="en-GB">
            <a:latin typeface="Arial Narrow" pitchFamily="34" charset="0"/>
          </a:endParaRPr>
        </a:p>
      </dgm:t>
    </dgm:pt>
    <dgm:pt modelId="{F2A43A6B-1E7C-4955-9AD6-A5D8A068A700}" type="sibTrans" cxnId="{EAFCF069-7EC2-4AD3-9318-106A2C5F32B9}">
      <dgm:prSet/>
      <dgm:spPr/>
      <dgm:t>
        <a:bodyPr/>
        <a:lstStyle/>
        <a:p>
          <a:endParaRPr lang="en-GB">
            <a:latin typeface="Arial Narrow" pitchFamily="34" charset="0"/>
          </a:endParaRPr>
        </a:p>
      </dgm:t>
    </dgm:pt>
    <dgm:pt modelId="{D61B750F-4F98-4204-83FF-A03CC69A7389}">
      <dgm:prSet phldrT="[Text]" custT="1"/>
      <dgm:spPr/>
      <dgm:t>
        <a:bodyPr/>
        <a:lstStyle/>
        <a:p>
          <a:r>
            <a:rPr lang="en-GB" sz="4000" dirty="0">
              <a:latin typeface="Arial Narrow" pitchFamily="34" charset="0"/>
            </a:rPr>
            <a:t>£</a:t>
          </a:r>
        </a:p>
      </dgm:t>
    </dgm:pt>
    <dgm:pt modelId="{707B75EE-7E95-4A9F-8CCA-EA161A56DDDE}" type="parTrans" cxnId="{BB83CAE8-CC8D-45E9-AB4F-5A98E798D63D}">
      <dgm:prSet/>
      <dgm:spPr/>
      <dgm:t>
        <a:bodyPr/>
        <a:lstStyle/>
        <a:p>
          <a:endParaRPr lang="en-GB"/>
        </a:p>
      </dgm:t>
    </dgm:pt>
    <dgm:pt modelId="{FF48E5AC-8F6E-4D6D-952B-8E095F6A7E0B}" type="sibTrans" cxnId="{BB83CAE8-CC8D-45E9-AB4F-5A98E798D63D}">
      <dgm:prSet/>
      <dgm:spPr/>
      <dgm:t>
        <a:bodyPr/>
        <a:lstStyle/>
        <a:p>
          <a:endParaRPr lang="en-GB"/>
        </a:p>
      </dgm:t>
    </dgm:pt>
    <dgm:pt modelId="{A090F42C-58C0-4561-A0F6-A228FD1AB439}">
      <dgm:prSet phldrT="[Text]"/>
      <dgm:spPr/>
      <dgm:t>
        <a:bodyPr/>
        <a:lstStyle/>
        <a:p>
          <a:r>
            <a:rPr lang="en-GB" dirty="0">
              <a:latin typeface="Arial Narrow" pitchFamily="34" charset="0"/>
            </a:rPr>
            <a:t>AMR</a:t>
          </a:r>
        </a:p>
      </dgm:t>
    </dgm:pt>
    <dgm:pt modelId="{427A9379-C539-4105-96B1-9FED4FE6C482}" type="sibTrans" cxnId="{507F0760-4248-48F3-A8A9-CBCC03E59358}">
      <dgm:prSet/>
      <dgm:spPr/>
      <dgm:t>
        <a:bodyPr/>
        <a:lstStyle/>
        <a:p>
          <a:endParaRPr lang="en-GB">
            <a:latin typeface="Arial Narrow" pitchFamily="34" charset="0"/>
          </a:endParaRPr>
        </a:p>
      </dgm:t>
    </dgm:pt>
    <dgm:pt modelId="{C0E1EF24-1421-45E2-AD83-578228B5C810}" type="parTrans" cxnId="{507F0760-4248-48F3-A8A9-CBCC03E59358}">
      <dgm:prSet/>
      <dgm:spPr/>
      <dgm:t>
        <a:bodyPr/>
        <a:lstStyle/>
        <a:p>
          <a:endParaRPr lang="en-GB">
            <a:latin typeface="Arial Narrow" pitchFamily="34" charset="0"/>
          </a:endParaRPr>
        </a:p>
      </dgm:t>
    </dgm:pt>
    <dgm:pt modelId="{70EC019E-4BB8-466C-ABB0-4E3661239DFF}" type="pres">
      <dgm:prSet presAssocID="{238FCACB-DA03-44AE-ACBB-144816471DE5}" presName="Name0" presStyleCnt="0">
        <dgm:presLayoutVars>
          <dgm:chMax val="1"/>
          <dgm:dir/>
          <dgm:animLvl val="ctr"/>
          <dgm:resizeHandles val="exact"/>
        </dgm:presLayoutVars>
      </dgm:prSet>
      <dgm:spPr/>
    </dgm:pt>
    <dgm:pt modelId="{148841F0-0C2C-415A-AB92-65B3F889A5EF}" type="pres">
      <dgm:prSet presAssocID="{349340CD-929D-4D9C-ABB1-DD80B36249FF}" presName="centerShape" presStyleLbl="node0" presStyleIdx="0" presStyleCnt="1" custScaleX="124533" custScaleY="124533"/>
      <dgm:spPr/>
    </dgm:pt>
    <dgm:pt modelId="{A61E8F51-48C4-48F8-BDFF-02D0C55F264B}" type="pres">
      <dgm:prSet presAssocID="{098BD2AC-3D07-4EF3-895D-D66F7557C0AF}" presName="parTrans" presStyleLbl="sibTrans2D1" presStyleIdx="0" presStyleCnt="4" custAng="10800000"/>
      <dgm:spPr/>
    </dgm:pt>
    <dgm:pt modelId="{F3B4B682-0D5D-4453-B1F6-EBF819BDD89D}" type="pres">
      <dgm:prSet presAssocID="{098BD2AC-3D07-4EF3-895D-D66F7557C0AF}" presName="connectorText" presStyleLbl="sibTrans2D1" presStyleIdx="0" presStyleCnt="4"/>
      <dgm:spPr/>
    </dgm:pt>
    <dgm:pt modelId="{DE5D8C6D-10C7-4D16-9E78-9CBC436C480A}" type="pres">
      <dgm:prSet presAssocID="{6C679E0E-1FCE-4A4E-8D4C-68F1E8D50D7D}" presName="node" presStyleLbl="node1" presStyleIdx="0" presStyleCnt="4" custScaleX="110800" custScaleY="110800">
        <dgm:presLayoutVars>
          <dgm:bulletEnabled val="1"/>
        </dgm:presLayoutVars>
      </dgm:prSet>
      <dgm:spPr/>
    </dgm:pt>
    <dgm:pt modelId="{4A146A5C-8B17-42FF-89C4-1A60FF237838}" type="pres">
      <dgm:prSet presAssocID="{707B75EE-7E95-4A9F-8CCA-EA161A56DDDE}" presName="parTrans" presStyleLbl="sibTrans2D1" presStyleIdx="1" presStyleCnt="4" custAng="10800000"/>
      <dgm:spPr/>
    </dgm:pt>
    <dgm:pt modelId="{BA37113A-E5DF-4298-A2B1-33840B4BAD09}" type="pres">
      <dgm:prSet presAssocID="{707B75EE-7E95-4A9F-8CCA-EA161A56DDDE}" presName="connectorText" presStyleLbl="sibTrans2D1" presStyleIdx="1" presStyleCnt="4"/>
      <dgm:spPr/>
    </dgm:pt>
    <dgm:pt modelId="{16425385-EEB9-4814-9F30-1162A0EF1DE3}" type="pres">
      <dgm:prSet presAssocID="{D61B750F-4F98-4204-83FF-A03CC69A7389}" presName="node" presStyleLbl="node1" presStyleIdx="1" presStyleCnt="4" custScaleX="110800" custScaleY="110800">
        <dgm:presLayoutVars>
          <dgm:bulletEnabled val="1"/>
        </dgm:presLayoutVars>
      </dgm:prSet>
      <dgm:spPr/>
    </dgm:pt>
    <dgm:pt modelId="{3B14EC59-4F7C-4F23-B926-A426B6FDE079}" type="pres">
      <dgm:prSet presAssocID="{C0E1EF24-1421-45E2-AD83-578228B5C810}" presName="parTrans" presStyleLbl="sibTrans2D1" presStyleIdx="2" presStyleCnt="4" custAng="11268742"/>
      <dgm:spPr/>
    </dgm:pt>
    <dgm:pt modelId="{A08253EC-9785-475A-88C5-CC0880644B7F}" type="pres">
      <dgm:prSet presAssocID="{C0E1EF24-1421-45E2-AD83-578228B5C810}" presName="connectorText" presStyleLbl="sibTrans2D1" presStyleIdx="2" presStyleCnt="4"/>
      <dgm:spPr/>
    </dgm:pt>
    <dgm:pt modelId="{E124437D-1D4A-450B-A96C-2DB5B8C07FDC}" type="pres">
      <dgm:prSet presAssocID="{A090F42C-58C0-4561-A0F6-A228FD1AB439}" presName="node" presStyleLbl="node1" presStyleIdx="2" presStyleCnt="4" custScaleX="110979" custScaleY="110979" custRadScaleRad="100000" custRadScaleInc="-29">
        <dgm:presLayoutVars>
          <dgm:bulletEnabled val="1"/>
        </dgm:presLayoutVars>
      </dgm:prSet>
      <dgm:spPr/>
    </dgm:pt>
    <dgm:pt modelId="{A98F29DD-4A04-487F-9E0B-EB826DCBEC3D}" type="pres">
      <dgm:prSet presAssocID="{96ADD433-11AE-4FBF-8418-2199EA883495}" presName="parTrans" presStyleLbl="sibTrans2D1" presStyleIdx="3" presStyleCnt="4" custAng="10847534"/>
      <dgm:spPr/>
    </dgm:pt>
    <dgm:pt modelId="{54795DC6-9E4E-4015-A734-B3B288562276}" type="pres">
      <dgm:prSet presAssocID="{96ADD433-11AE-4FBF-8418-2199EA883495}" presName="connectorText" presStyleLbl="sibTrans2D1" presStyleIdx="3" presStyleCnt="4"/>
      <dgm:spPr/>
    </dgm:pt>
    <dgm:pt modelId="{2C350BD0-8C51-4826-A99A-CDEF12055937}" type="pres">
      <dgm:prSet presAssocID="{B2957E52-211C-468C-A60A-20F853336C99}" presName="node" presStyleLbl="node1" presStyleIdx="3" presStyleCnt="4" custScaleX="114573" custScaleY="114573">
        <dgm:presLayoutVars>
          <dgm:bulletEnabled val="1"/>
        </dgm:presLayoutVars>
      </dgm:prSet>
      <dgm:spPr/>
    </dgm:pt>
  </dgm:ptLst>
  <dgm:cxnLst>
    <dgm:cxn modelId="{E7AE5C0C-F583-4584-902B-B2895BF9D9E3}" srcId="{349340CD-929D-4D9C-ABB1-DD80B36249FF}" destId="{6C679E0E-1FCE-4A4E-8D4C-68F1E8D50D7D}" srcOrd="0" destOrd="0" parTransId="{098BD2AC-3D07-4EF3-895D-D66F7557C0AF}" sibTransId="{6624810E-D71B-4D78-84D2-7AA7F7508DDD}"/>
    <dgm:cxn modelId="{C78E5816-EFFD-4F35-B146-34BF76C4D0C1}" type="presOf" srcId="{C0E1EF24-1421-45E2-AD83-578228B5C810}" destId="{3B14EC59-4F7C-4F23-B926-A426B6FDE079}" srcOrd="0" destOrd="0" presId="urn:microsoft.com/office/officeart/2005/8/layout/radial5"/>
    <dgm:cxn modelId="{BD8C0723-A4C3-4999-B3E1-B9769B36711B}" type="presOf" srcId="{96ADD433-11AE-4FBF-8418-2199EA883495}" destId="{54795DC6-9E4E-4015-A734-B3B288562276}" srcOrd="1" destOrd="0" presId="urn:microsoft.com/office/officeart/2005/8/layout/radial5"/>
    <dgm:cxn modelId="{237ED626-6254-4A37-B1E9-AFDFA1924D9C}" srcId="{238FCACB-DA03-44AE-ACBB-144816471DE5}" destId="{349340CD-929D-4D9C-ABB1-DD80B36249FF}" srcOrd="0" destOrd="0" parTransId="{69545F10-3597-4403-8B1C-1BA70DF96522}" sibTransId="{FB52F08F-F50E-45F4-A6CA-5020F647A769}"/>
    <dgm:cxn modelId="{8F73412D-E40C-4585-90E2-1F26D6C9F2C2}" type="presOf" srcId="{6C679E0E-1FCE-4A4E-8D4C-68F1E8D50D7D}" destId="{DE5D8C6D-10C7-4D16-9E78-9CBC436C480A}" srcOrd="0" destOrd="0" presId="urn:microsoft.com/office/officeart/2005/8/layout/radial5"/>
    <dgm:cxn modelId="{4C0D753C-4E59-4349-B7DA-2AD2C4E169B3}" type="presOf" srcId="{D61B750F-4F98-4204-83FF-A03CC69A7389}" destId="{16425385-EEB9-4814-9F30-1162A0EF1DE3}" srcOrd="0" destOrd="0" presId="urn:microsoft.com/office/officeart/2005/8/layout/radial5"/>
    <dgm:cxn modelId="{D664505E-9830-46CD-8B8E-1F547AC5256B}" type="presOf" srcId="{B2957E52-211C-468C-A60A-20F853336C99}" destId="{2C350BD0-8C51-4826-A99A-CDEF12055937}" srcOrd="0" destOrd="0" presId="urn:microsoft.com/office/officeart/2005/8/layout/radial5"/>
    <dgm:cxn modelId="{507F0760-4248-48F3-A8A9-CBCC03E59358}" srcId="{349340CD-929D-4D9C-ABB1-DD80B36249FF}" destId="{A090F42C-58C0-4561-A0F6-A228FD1AB439}" srcOrd="2" destOrd="0" parTransId="{C0E1EF24-1421-45E2-AD83-578228B5C810}" sibTransId="{427A9379-C539-4105-96B1-9FED4FE6C482}"/>
    <dgm:cxn modelId="{EAFCF069-7EC2-4AD3-9318-106A2C5F32B9}" srcId="{349340CD-929D-4D9C-ABB1-DD80B36249FF}" destId="{B2957E52-211C-468C-A60A-20F853336C99}" srcOrd="3" destOrd="0" parTransId="{96ADD433-11AE-4FBF-8418-2199EA883495}" sibTransId="{F2A43A6B-1E7C-4955-9AD6-A5D8A068A700}"/>
    <dgm:cxn modelId="{B8345B87-DB73-4212-884D-E50096ECB8A1}" type="presOf" srcId="{098BD2AC-3D07-4EF3-895D-D66F7557C0AF}" destId="{F3B4B682-0D5D-4453-B1F6-EBF819BDD89D}" srcOrd="1" destOrd="0" presId="urn:microsoft.com/office/officeart/2005/8/layout/radial5"/>
    <dgm:cxn modelId="{F70C139B-8EB5-4AB7-831A-226366316549}" type="presOf" srcId="{238FCACB-DA03-44AE-ACBB-144816471DE5}" destId="{70EC019E-4BB8-466C-ABB0-4E3661239DFF}" srcOrd="0" destOrd="0" presId="urn:microsoft.com/office/officeart/2005/8/layout/radial5"/>
    <dgm:cxn modelId="{15820BB1-7D43-4FA2-8AA2-503624792FFB}" type="presOf" srcId="{A090F42C-58C0-4561-A0F6-A228FD1AB439}" destId="{E124437D-1D4A-450B-A96C-2DB5B8C07FDC}" srcOrd="0" destOrd="0" presId="urn:microsoft.com/office/officeart/2005/8/layout/radial5"/>
    <dgm:cxn modelId="{A9F692B3-DF0B-418B-816B-BE1F9B3B24AF}" type="presOf" srcId="{349340CD-929D-4D9C-ABB1-DD80B36249FF}" destId="{148841F0-0C2C-415A-AB92-65B3F889A5EF}" srcOrd="0" destOrd="0" presId="urn:microsoft.com/office/officeart/2005/8/layout/radial5"/>
    <dgm:cxn modelId="{25A817CF-E12C-4251-B993-459B0109515D}" type="presOf" srcId="{707B75EE-7E95-4A9F-8CCA-EA161A56DDDE}" destId="{BA37113A-E5DF-4298-A2B1-33840B4BAD09}" srcOrd="1" destOrd="0" presId="urn:microsoft.com/office/officeart/2005/8/layout/radial5"/>
    <dgm:cxn modelId="{091397DF-F6DD-47BF-BE1F-9C9977A8F525}" type="presOf" srcId="{96ADD433-11AE-4FBF-8418-2199EA883495}" destId="{A98F29DD-4A04-487F-9E0B-EB826DCBEC3D}" srcOrd="0" destOrd="0" presId="urn:microsoft.com/office/officeart/2005/8/layout/radial5"/>
    <dgm:cxn modelId="{BE8340E0-85D0-4401-8933-013D86359FCE}" type="presOf" srcId="{098BD2AC-3D07-4EF3-895D-D66F7557C0AF}" destId="{A61E8F51-48C4-48F8-BDFF-02D0C55F264B}" srcOrd="0" destOrd="0" presId="urn:microsoft.com/office/officeart/2005/8/layout/radial5"/>
    <dgm:cxn modelId="{F8C701E2-7ECA-4B85-9D2F-21C86DA5BA54}" type="presOf" srcId="{707B75EE-7E95-4A9F-8CCA-EA161A56DDDE}" destId="{4A146A5C-8B17-42FF-89C4-1A60FF237838}" srcOrd="0" destOrd="0" presId="urn:microsoft.com/office/officeart/2005/8/layout/radial5"/>
    <dgm:cxn modelId="{BB83CAE8-CC8D-45E9-AB4F-5A98E798D63D}" srcId="{349340CD-929D-4D9C-ABB1-DD80B36249FF}" destId="{D61B750F-4F98-4204-83FF-A03CC69A7389}" srcOrd="1" destOrd="0" parTransId="{707B75EE-7E95-4A9F-8CCA-EA161A56DDDE}" sibTransId="{FF48E5AC-8F6E-4D6D-952B-8E095F6A7E0B}"/>
    <dgm:cxn modelId="{FC19DAF3-AFF7-4139-88DB-AC24A3E0B3BF}" type="presOf" srcId="{C0E1EF24-1421-45E2-AD83-578228B5C810}" destId="{A08253EC-9785-475A-88C5-CC0880644B7F}" srcOrd="1" destOrd="0" presId="urn:microsoft.com/office/officeart/2005/8/layout/radial5"/>
    <dgm:cxn modelId="{95A1D181-965D-47A7-9FA9-E12CCED833A4}" type="presParOf" srcId="{70EC019E-4BB8-466C-ABB0-4E3661239DFF}" destId="{148841F0-0C2C-415A-AB92-65B3F889A5EF}" srcOrd="0" destOrd="0" presId="urn:microsoft.com/office/officeart/2005/8/layout/radial5"/>
    <dgm:cxn modelId="{DC0DAA40-D675-4A46-877F-288B4DCE33DF}" type="presParOf" srcId="{70EC019E-4BB8-466C-ABB0-4E3661239DFF}" destId="{A61E8F51-48C4-48F8-BDFF-02D0C55F264B}" srcOrd="1" destOrd="0" presId="urn:microsoft.com/office/officeart/2005/8/layout/radial5"/>
    <dgm:cxn modelId="{F29842E9-477D-4B7A-8177-5FB8DB401D4C}" type="presParOf" srcId="{A61E8F51-48C4-48F8-BDFF-02D0C55F264B}" destId="{F3B4B682-0D5D-4453-B1F6-EBF819BDD89D}" srcOrd="0" destOrd="0" presId="urn:microsoft.com/office/officeart/2005/8/layout/radial5"/>
    <dgm:cxn modelId="{6AC512D1-1DA8-4D5E-A4AA-6D66F9187E57}" type="presParOf" srcId="{70EC019E-4BB8-466C-ABB0-4E3661239DFF}" destId="{DE5D8C6D-10C7-4D16-9E78-9CBC436C480A}" srcOrd="2" destOrd="0" presId="urn:microsoft.com/office/officeart/2005/8/layout/radial5"/>
    <dgm:cxn modelId="{2E30697D-C27B-486F-B8C1-AA77C25E0739}" type="presParOf" srcId="{70EC019E-4BB8-466C-ABB0-4E3661239DFF}" destId="{4A146A5C-8B17-42FF-89C4-1A60FF237838}" srcOrd="3" destOrd="0" presId="urn:microsoft.com/office/officeart/2005/8/layout/radial5"/>
    <dgm:cxn modelId="{C4E080C7-5418-4327-ADBF-5FFF188AAD7B}" type="presParOf" srcId="{4A146A5C-8B17-42FF-89C4-1A60FF237838}" destId="{BA37113A-E5DF-4298-A2B1-33840B4BAD09}" srcOrd="0" destOrd="0" presId="urn:microsoft.com/office/officeart/2005/8/layout/radial5"/>
    <dgm:cxn modelId="{1511428C-F05E-4CDD-836E-00E539322FD3}" type="presParOf" srcId="{70EC019E-4BB8-466C-ABB0-4E3661239DFF}" destId="{16425385-EEB9-4814-9F30-1162A0EF1DE3}" srcOrd="4" destOrd="0" presId="urn:microsoft.com/office/officeart/2005/8/layout/radial5"/>
    <dgm:cxn modelId="{CD55B7D3-D3EC-4443-AF2B-FFCC93AF16C7}" type="presParOf" srcId="{70EC019E-4BB8-466C-ABB0-4E3661239DFF}" destId="{3B14EC59-4F7C-4F23-B926-A426B6FDE079}" srcOrd="5" destOrd="0" presId="urn:microsoft.com/office/officeart/2005/8/layout/radial5"/>
    <dgm:cxn modelId="{0576F860-8AF8-4EB2-B162-C52C976D9464}" type="presParOf" srcId="{3B14EC59-4F7C-4F23-B926-A426B6FDE079}" destId="{A08253EC-9785-475A-88C5-CC0880644B7F}" srcOrd="0" destOrd="0" presId="urn:microsoft.com/office/officeart/2005/8/layout/radial5"/>
    <dgm:cxn modelId="{4C0706D9-635C-4435-8199-5B2CD54A95B5}" type="presParOf" srcId="{70EC019E-4BB8-466C-ABB0-4E3661239DFF}" destId="{E124437D-1D4A-450B-A96C-2DB5B8C07FDC}" srcOrd="6" destOrd="0" presId="urn:microsoft.com/office/officeart/2005/8/layout/radial5"/>
    <dgm:cxn modelId="{62138197-7A37-465C-AA93-2563E8E17269}" type="presParOf" srcId="{70EC019E-4BB8-466C-ABB0-4E3661239DFF}" destId="{A98F29DD-4A04-487F-9E0B-EB826DCBEC3D}" srcOrd="7" destOrd="0" presId="urn:microsoft.com/office/officeart/2005/8/layout/radial5"/>
    <dgm:cxn modelId="{A30E5E57-BFB6-4AAC-8469-69B98B26542D}" type="presParOf" srcId="{A98F29DD-4A04-487F-9E0B-EB826DCBEC3D}" destId="{54795DC6-9E4E-4015-A734-B3B288562276}" srcOrd="0" destOrd="0" presId="urn:microsoft.com/office/officeart/2005/8/layout/radial5"/>
    <dgm:cxn modelId="{915EF0E9-D038-49E7-8099-35A027E9940E}" type="presParOf" srcId="{70EC019E-4BB8-466C-ABB0-4E3661239DFF}" destId="{2C350BD0-8C51-4826-A99A-CDEF12055937}"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8FCACB-DA03-44AE-ACBB-144816471DE5}" type="doc">
      <dgm:prSet loTypeId="urn:microsoft.com/office/officeart/2005/8/layout/radial5" loCatId="cycle" qsTypeId="urn:microsoft.com/office/officeart/2005/8/quickstyle/simple1" qsCatId="simple" csTypeId="urn:microsoft.com/office/officeart/2005/8/colors/accent0_3" csCatId="mainScheme" phldr="1"/>
      <dgm:spPr/>
      <dgm:t>
        <a:bodyPr/>
        <a:lstStyle/>
        <a:p>
          <a:endParaRPr lang="en-GB"/>
        </a:p>
      </dgm:t>
    </dgm:pt>
    <dgm:pt modelId="{349340CD-929D-4D9C-ABB1-DD80B36249FF}">
      <dgm:prSet phldrT="[Text]"/>
      <dgm:spPr/>
      <dgm:t>
        <a:bodyPr/>
        <a:lstStyle/>
        <a:p>
          <a:r>
            <a:rPr lang="en-GB" dirty="0">
              <a:latin typeface="Arial Narrow" pitchFamily="34" charset="0"/>
            </a:rPr>
            <a:t>Rapid spread</a:t>
          </a:r>
        </a:p>
      </dgm:t>
    </dgm:pt>
    <dgm:pt modelId="{69545F10-3597-4403-8B1C-1BA70DF96522}" type="parTrans" cxnId="{237ED626-6254-4A37-B1E9-AFDFA1924D9C}">
      <dgm:prSet/>
      <dgm:spPr/>
      <dgm:t>
        <a:bodyPr/>
        <a:lstStyle/>
        <a:p>
          <a:endParaRPr lang="en-GB">
            <a:latin typeface="Arial Narrow" pitchFamily="34" charset="0"/>
          </a:endParaRPr>
        </a:p>
      </dgm:t>
    </dgm:pt>
    <dgm:pt modelId="{FB52F08F-F50E-45F4-A6CA-5020F647A769}" type="sibTrans" cxnId="{237ED626-6254-4A37-B1E9-AFDFA1924D9C}">
      <dgm:prSet/>
      <dgm:spPr/>
      <dgm:t>
        <a:bodyPr/>
        <a:lstStyle/>
        <a:p>
          <a:endParaRPr lang="en-GB">
            <a:latin typeface="Arial Narrow" pitchFamily="34" charset="0"/>
          </a:endParaRPr>
        </a:p>
      </dgm:t>
    </dgm:pt>
    <dgm:pt modelId="{6C679E0E-1FCE-4A4E-8D4C-68F1E8D50D7D}">
      <dgm:prSet phldrT="[Text]"/>
      <dgm:spPr/>
      <dgm:t>
        <a:bodyPr/>
        <a:lstStyle/>
        <a:p>
          <a:r>
            <a:rPr lang="en-GB" dirty="0" err="1">
              <a:latin typeface="Arial Narrow" pitchFamily="34" charset="0"/>
            </a:rPr>
            <a:t>Clonal</a:t>
          </a:r>
          <a:r>
            <a:rPr lang="en-GB" dirty="0">
              <a:latin typeface="Arial Narrow" pitchFamily="34" charset="0"/>
            </a:rPr>
            <a:t> expansion</a:t>
          </a:r>
        </a:p>
      </dgm:t>
    </dgm:pt>
    <dgm:pt modelId="{098BD2AC-3D07-4EF3-895D-D66F7557C0AF}" type="parTrans" cxnId="{E7AE5C0C-F583-4584-902B-B2895BF9D9E3}">
      <dgm:prSet/>
      <dgm:spPr/>
      <dgm:t>
        <a:bodyPr/>
        <a:lstStyle/>
        <a:p>
          <a:endParaRPr lang="en-GB">
            <a:latin typeface="Arial Narrow" pitchFamily="34" charset="0"/>
          </a:endParaRPr>
        </a:p>
      </dgm:t>
    </dgm:pt>
    <dgm:pt modelId="{6624810E-D71B-4D78-84D2-7AA7F7508DDD}" type="sibTrans" cxnId="{E7AE5C0C-F583-4584-902B-B2895BF9D9E3}">
      <dgm:prSet/>
      <dgm:spPr/>
      <dgm:t>
        <a:bodyPr/>
        <a:lstStyle/>
        <a:p>
          <a:endParaRPr lang="en-GB">
            <a:latin typeface="Arial Narrow" pitchFamily="34" charset="0"/>
          </a:endParaRPr>
        </a:p>
      </dgm:t>
    </dgm:pt>
    <dgm:pt modelId="{A090F42C-58C0-4561-A0F6-A228FD1AB439}">
      <dgm:prSet phldrT="[Text]"/>
      <dgm:spPr/>
      <dgm:t>
        <a:bodyPr/>
        <a:lstStyle/>
        <a:p>
          <a:r>
            <a:rPr lang="en-GB" dirty="0">
              <a:latin typeface="Arial Narrow" pitchFamily="34" charset="0"/>
            </a:rPr>
            <a:t>GI carriage</a:t>
          </a:r>
        </a:p>
      </dgm:t>
    </dgm:pt>
    <dgm:pt modelId="{C0E1EF24-1421-45E2-AD83-578228B5C810}" type="parTrans" cxnId="{507F0760-4248-48F3-A8A9-CBCC03E59358}">
      <dgm:prSet/>
      <dgm:spPr/>
      <dgm:t>
        <a:bodyPr/>
        <a:lstStyle/>
        <a:p>
          <a:endParaRPr lang="en-GB">
            <a:latin typeface="Arial Narrow" pitchFamily="34" charset="0"/>
          </a:endParaRPr>
        </a:p>
      </dgm:t>
    </dgm:pt>
    <dgm:pt modelId="{427A9379-C539-4105-96B1-9FED4FE6C482}" type="sibTrans" cxnId="{507F0760-4248-48F3-A8A9-CBCC03E59358}">
      <dgm:prSet/>
      <dgm:spPr/>
      <dgm:t>
        <a:bodyPr/>
        <a:lstStyle/>
        <a:p>
          <a:endParaRPr lang="en-GB">
            <a:latin typeface="Arial Narrow" pitchFamily="34" charset="0"/>
          </a:endParaRPr>
        </a:p>
      </dgm:t>
    </dgm:pt>
    <dgm:pt modelId="{B2957E52-211C-468C-A60A-20F853336C99}">
      <dgm:prSet phldrT="[Text]"/>
      <dgm:spPr/>
      <dgm:t>
        <a:bodyPr/>
        <a:lstStyle/>
        <a:p>
          <a:r>
            <a:rPr lang="en-GB" dirty="0">
              <a:latin typeface="Arial Narrow" pitchFamily="34" charset="0"/>
            </a:rPr>
            <a:t>Horizontal gene transfer</a:t>
          </a:r>
        </a:p>
      </dgm:t>
    </dgm:pt>
    <dgm:pt modelId="{96ADD433-11AE-4FBF-8418-2199EA883495}" type="parTrans" cxnId="{EAFCF069-7EC2-4AD3-9318-106A2C5F32B9}">
      <dgm:prSet/>
      <dgm:spPr/>
      <dgm:t>
        <a:bodyPr/>
        <a:lstStyle/>
        <a:p>
          <a:endParaRPr lang="en-GB">
            <a:latin typeface="Arial Narrow" pitchFamily="34" charset="0"/>
          </a:endParaRPr>
        </a:p>
      </dgm:t>
    </dgm:pt>
    <dgm:pt modelId="{F2A43A6B-1E7C-4955-9AD6-A5D8A068A700}" type="sibTrans" cxnId="{EAFCF069-7EC2-4AD3-9318-106A2C5F32B9}">
      <dgm:prSet/>
      <dgm:spPr/>
      <dgm:t>
        <a:bodyPr/>
        <a:lstStyle/>
        <a:p>
          <a:endParaRPr lang="en-GB">
            <a:latin typeface="Arial Narrow" pitchFamily="34" charset="0"/>
          </a:endParaRPr>
        </a:p>
      </dgm:t>
    </dgm:pt>
    <dgm:pt modelId="{70EC019E-4BB8-466C-ABB0-4E3661239DFF}" type="pres">
      <dgm:prSet presAssocID="{238FCACB-DA03-44AE-ACBB-144816471DE5}" presName="Name0" presStyleCnt="0">
        <dgm:presLayoutVars>
          <dgm:chMax val="1"/>
          <dgm:dir/>
          <dgm:animLvl val="ctr"/>
          <dgm:resizeHandles val="exact"/>
        </dgm:presLayoutVars>
      </dgm:prSet>
      <dgm:spPr/>
    </dgm:pt>
    <dgm:pt modelId="{148841F0-0C2C-415A-AB92-65B3F889A5EF}" type="pres">
      <dgm:prSet presAssocID="{349340CD-929D-4D9C-ABB1-DD80B36249FF}" presName="centerShape" presStyleLbl="node0" presStyleIdx="0" presStyleCnt="1" custScaleX="124533" custScaleY="124533"/>
      <dgm:spPr/>
    </dgm:pt>
    <dgm:pt modelId="{A61E8F51-48C4-48F8-BDFF-02D0C55F264B}" type="pres">
      <dgm:prSet presAssocID="{098BD2AC-3D07-4EF3-895D-D66F7557C0AF}" presName="parTrans" presStyleLbl="sibTrans2D1" presStyleIdx="0" presStyleCnt="3" custAng="10800000"/>
      <dgm:spPr/>
    </dgm:pt>
    <dgm:pt modelId="{F3B4B682-0D5D-4453-B1F6-EBF819BDD89D}" type="pres">
      <dgm:prSet presAssocID="{098BD2AC-3D07-4EF3-895D-D66F7557C0AF}" presName="connectorText" presStyleLbl="sibTrans2D1" presStyleIdx="0" presStyleCnt="3"/>
      <dgm:spPr/>
    </dgm:pt>
    <dgm:pt modelId="{DE5D8C6D-10C7-4D16-9E78-9CBC436C480A}" type="pres">
      <dgm:prSet presAssocID="{6C679E0E-1FCE-4A4E-8D4C-68F1E8D50D7D}" presName="node" presStyleLbl="node1" presStyleIdx="0" presStyleCnt="3" custScaleX="110800" custScaleY="110800">
        <dgm:presLayoutVars>
          <dgm:bulletEnabled val="1"/>
        </dgm:presLayoutVars>
      </dgm:prSet>
      <dgm:spPr/>
    </dgm:pt>
    <dgm:pt modelId="{3B14EC59-4F7C-4F23-B926-A426B6FDE079}" type="pres">
      <dgm:prSet presAssocID="{C0E1EF24-1421-45E2-AD83-578228B5C810}" presName="parTrans" presStyleLbl="sibTrans2D1" presStyleIdx="1" presStyleCnt="3" custAng="11268742"/>
      <dgm:spPr/>
    </dgm:pt>
    <dgm:pt modelId="{A08253EC-9785-475A-88C5-CC0880644B7F}" type="pres">
      <dgm:prSet presAssocID="{C0E1EF24-1421-45E2-AD83-578228B5C810}" presName="connectorText" presStyleLbl="sibTrans2D1" presStyleIdx="1" presStyleCnt="3"/>
      <dgm:spPr/>
    </dgm:pt>
    <dgm:pt modelId="{E124437D-1D4A-450B-A96C-2DB5B8C07FDC}" type="pres">
      <dgm:prSet presAssocID="{A090F42C-58C0-4561-A0F6-A228FD1AB439}" presName="node" presStyleLbl="node1" presStyleIdx="1" presStyleCnt="3" custScaleX="110979" custScaleY="110979">
        <dgm:presLayoutVars>
          <dgm:bulletEnabled val="1"/>
        </dgm:presLayoutVars>
      </dgm:prSet>
      <dgm:spPr/>
    </dgm:pt>
    <dgm:pt modelId="{A98F29DD-4A04-487F-9E0B-EB826DCBEC3D}" type="pres">
      <dgm:prSet presAssocID="{96ADD433-11AE-4FBF-8418-2199EA883495}" presName="parTrans" presStyleLbl="sibTrans2D1" presStyleIdx="2" presStyleCnt="3" custAng="10847534"/>
      <dgm:spPr/>
    </dgm:pt>
    <dgm:pt modelId="{54795DC6-9E4E-4015-A734-B3B288562276}" type="pres">
      <dgm:prSet presAssocID="{96ADD433-11AE-4FBF-8418-2199EA883495}" presName="connectorText" presStyleLbl="sibTrans2D1" presStyleIdx="2" presStyleCnt="3"/>
      <dgm:spPr/>
    </dgm:pt>
    <dgm:pt modelId="{2C350BD0-8C51-4826-A99A-CDEF12055937}" type="pres">
      <dgm:prSet presAssocID="{B2957E52-211C-468C-A60A-20F853336C99}" presName="node" presStyleLbl="node1" presStyleIdx="2" presStyleCnt="3" custScaleX="114573" custScaleY="114573">
        <dgm:presLayoutVars>
          <dgm:bulletEnabled val="1"/>
        </dgm:presLayoutVars>
      </dgm:prSet>
      <dgm:spPr/>
    </dgm:pt>
  </dgm:ptLst>
  <dgm:cxnLst>
    <dgm:cxn modelId="{E7AE5C0C-F583-4584-902B-B2895BF9D9E3}" srcId="{349340CD-929D-4D9C-ABB1-DD80B36249FF}" destId="{6C679E0E-1FCE-4A4E-8D4C-68F1E8D50D7D}" srcOrd="0" destOrd="0" parTransId="{098BD2AC-3D07-4EF3-895D-D66F7557C0AF}" sibTransId="{6624810E-D71B-4D78-84D2-7AA7F7508DDD}"/>
    <dgm:cxn modelId="{62C0ED11-8EA8-4583-9EA9-4EB568E268A4}" type="presOf" srcId="{B2957E52-211C-468C-A60A-20F853336C99}" destId="{2C350BD0-8C51-4826-A99A-CDEF12055937}" srcOrd="0" destOrd="0" presId="urn:microsoft.com/office/officeart/2005/8/layout/radial5"/>
    <dgm:cxn modelId="{237ED626-6254-4A37-B1E9-AFDFA1924D9C}" srcId="{238FCACB-DA03-44AE-ACBB-144816471DE5}" destId="{349340CD-929D-4D9C-ABB1-DD80B36249FF}" srcOrd="0" destOrd="0" parTransId="{69545F10-3597-4403-8B1C-1BA70DF96522}" sibTransId="{FB52F08F-F50E-45F4-A6CA-5020F647A769}"/>
    <dgm:cxn modelId="{507F0760-4248-48F3-A8A9-CBCC03E59358}" srcId="{349340CD-929D-4D9C-ABB1-DD80B36249FF}" destId="{A090F42C-58C0-4561-A0F6-A228FD1AB439}" srcOrd="1" destOrd="0" parTransId="{C0E1EF24-1421-45E2-AD83-578228B5C810}" sibTransId="{427A9379-C539-4105-96B1-9FED4FE6C482}"/>
    <dgm:cxn modelId="{EAFCF069-7EC2-4AD3-9318-106A2C5F32B9}" srcId="{349340CD-929D-4D9C-ABB1-DD80B36249FF}" destId="{B2957E52-211C-468C-A60A-20F853336C99}" srcOrd="2" destOrd="0" parTransId="{96ADD433-11AE-4FBF-8418-2199EA883495}" sibTransId="{F2A43A6B-1E7C-4955-9AD6-A5D8A068A700}"/>
    <dgm:cxn modelId="{D9E08655-5929-4051-B054-60908D23243D}" type="presOf" srcId="{96ADD433-11AE-4FBF-8418-2199EA883495}" destId="{54795DC6-9E4E-4015-A734-B3B288562276}" srcOrd="1" destOrd="0" presId="urn:microsoft.com/office/officeart/2005/8/layout/radial5"/>
    <dgm:cxn modelId="{E4D74F84-1FBF-440D-AD11-CC1D60B38B58}" type="presOf" srcId="{238FCACB-DA03-44AE-ACBB-144816471DE5}" destId="{70EC019E-4BB8-466C-ABB0-4E3661239DFF}" srcOrd="0" destOrd="0" presId="urn:microsoft.com/office/officeart/2005/8/layout/radial5"/>
    <dgm:cxn modelId="{3E59628B-3164-42F8-B97E-BE586072B46E}" type="presOf" srcId="{C0E1EF24-1421-45E2-AD83-578228B5C810}" destId="{A08253EC-9785-475A-88C5-CC0880644B7F}" srcOrd="1" destOrd="0" presId="urn:microsoft.com/office/officeart/2005/8/layout/radial5"/>
    <dgm:cxn modelId="{0DEC72B4-6941-4D10-A642-82F42DEF074C}" type="presOf" srcId="{A090F42C-58C0-4561-A0F6-A228FD1AB439}" destId="{E124437D-1D4A-450B-A96C-2DB5B8C07FDC}" srcOrd="0" destOrd="0" presId="urn:microsoft.com/office/officeart/2005/8/layout/radial5"/>
    <dgm:cxn modelId="{9EC6F4CE-5D97-4170-BFDE-DF01992A23FA}" type="presOf" srcId="{349340CD-929D-4D9C-ABB1-DD80B36249FF}" destId="{148841F0-0C2C-415A-AB92-65B3F889A5EF}" srcOrd="0" destOrd="0" presId="urn:microsoft.com/office/officeart/2005/8/layout/radial5"/>
    <dgm:cxn modelId="{C4D9A8D0-4AD4-4A4D-95F3-50EC4630D525}" type="presOf" srcId="{098BD2AC-3D07-4EF3-895D-D66F7557C0AF}" destId="{A61E8F51-48C4-48F8-BDFF-02D0C55F264B}" srcOrd="0" destOrd="0" presId="urn:microsoft.com/office/officeart/2005/8/layout/radial5"/>
    <dgm:cxn modelId="{3ABB84D2-C6A5-4C13-8AE0-4D2B567E77D3}" type="presOf" srcId="{96ADD433-11AE-4FBF-8418-2199EA883495}" destId="{A98F29DD-4A04-487F-9E0B-EB826DCBEC3D}" srcOrd="0" destOrd="0" presId="urn:microsoft.com/office/officeart/2005/8/layout/radial5"/>
    <dgm:cxn modelId="{DF2FF9E8-D139-45DB-83B6-4B997ADA57AF}" type="presOf" srcId="{C0E1EF24-1421-45E2-AD83-578228B5C810}" destId="{3B14EC59-4F7C-4F23-B926-A426B6FDE079}" srcOrd="0" destOrd="0" presId="urn:microsoft.com/office/officeart/2005/8/layout/radial5"/>
    <dgm:cxn modelId="{7BDE21EA-5BEE-4A34-8D52-DE713F661FD6}" type="presOf" srcId="{6C679E0E-1FCE-4A4E-8D4C-68F1E8D50D7D}" destId="{DE5D8C6D-10C7-4D16-9E78-9CBC436C480A}" srcOrd="0" destOrd="0" presId="urn:microsoft.com/office/officeart/2005/8/layout/radial5"/>
    <dgm:cxn modelId="{9507D5FC-FDD2-4941-9C88-0FCD43DE8A66}" type="presOf" srcId="{098BD2AC-3D07-4EF3-895D-D66F7557C0AF}" destId="{F3B4B682-0D5D-4453-B1F6-EBF819BDD89D}" srcOrd="1" destOrd="0" presId="urn:microsoft.com/office/officeart/2005/8/layout/radial5"/>
    <dgm:cxn modelId="{0AAD1B1D-05BA-45E5-81C7-C0A74CCD1F7E}" type="presParOf" srcId="{70EC019E-4BB8-466C-ABB0-4E3661239DFF}" destId="{148841F0-0C2C-415A-AB92-65B3F889A5EF}" srcOrd="0" destOrd="0" presId="urn:microsoft.com/office/officeart/2005/8/layout/radial5"/>
    <dgm:cxn modelId="{F00F4AB1-2A40-43CB-A6DB-CF9017DA40D6}" type="presParOf" srcId="{70EC019E-4BB8-466C-ABB0-4E3661239DFF}" destId="{A61E8F51-48C4-48F8-BDFF-02D0C55F264B}" srcOrd="1" destOrd="0" presId="urn:microsoft.com/office/officeart/2005/8/layout/radial5"/>
    <dgm:cxn modelId="{3FC55E77-E449-42E3-BA63-02BD4E27D3A5}" type="presParOf" srcId="{A61E8F51-48C4-48F8-BDFF-02D0C55F264B}" destId="{F3B4B682-0D5D-4453-B1F6-EBF819BDD89D}" srcOrd="0" destOrd="0" presId="urn:microsoft.com/office/officeart/2005/8/layout/radial5"/>
    <dgm:cxn modelId="{3D61F487-7093-4466-879C-B46BE3967E7C}" type="presParOf" srcId="{70EC019E-4BB8-466C-ABB0-4E3661239DFF}" destId="{DE5D8C6D-10C7-4D16-9E78-9CBC436C480A}" srcOrd="2" destOrd="0" presId="urn:microsoft.com/office/officeart/2005/8/layout/radial5"/>
    <dgm:cxn modelId="{0E2483AA-F160-4671-9FE5-4434AD3D60DF}" type="presParOf" srcId="{70EC019E-4BB8-466C-ABB0-4E3661239DFF}" destId="{3B14EC59-4F7C-4F23-B926-A426B6FDE079}" srcOrd="3" destOrd="0" presId="urn:microsoft.com/office/officeart/2005/8/layout/radial5"/>
    <dgm:cxn modelId="{144D335A-7433-4CCC-B917-CDA42BCBB586}" type="presParOf" srcId="{3B14EC59-4F7C-4F23-B926-A426B6FDE079}" destId="{A08253EC-9785-475A-88C5-CC0880644B7F}" srcOrd="0" destOrd="0" presId="urn:microsoft.com/office/officeart/2005/8/layout/radial5"/>
    <dgm:cxn modelId="{0E05888B-BE96-43EE-9C79-CD4AE863EFFA}" type="presParOf" srcId="{70EC019E-4BB8-466C-ABB0-4E3661239DFF}" destId="{E124437D-1D4A-450B-A96C-2DB5B8C07FDC}" srcOrd="4" destOrd="0" presId="urn:microsoft.com/office/officeart/2005/8/layout/radial5"/>
    <dgm:cxn modelId="{5C66A395-05E4-488C-B47A-25F4630298A0}" type="presParOf" srcId="{70EC019E-4BB8-466C-ABB0-4E3661239DFF}" destId="{A98F29DD-4A04-487F-9E0B-EB826DCBEC3D}" srcOrd="5" destOrd="0" presId="urn:microsoft.com/office/officeart/2005/8/layout/radial5"/>
    <dgm:cxn modelId="{BB3BF1B7-D494-4005-ABF9-A55A998F25C9}" type="presParOf" srcId="{A98F29DD-4A04-487F-9E0B-EB826DCBEC3D}" destId="{54795DC6-9E4E-4015-A734-B3B288562276}" srcOrd="0" destOrd="0" presId="urn:microsoft.com/office/officeart/2005/8/layout/radial5"/>
    <dgm:cxn modelId="{95A32C7E-8F2B-46F6-9080-0EFD236E06DD}" type="presParOf" srcId="{70EC019E-4BB8-466C-ABB0-4E3661239DFF}" destId="{2C350BD0-8C51-4826-A99A-CDEF12055937}"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A831F0-E0D3-4C66-A147-75B33A4B0EB3}"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GB"/>
        </a:p>
      </dgm:t>
    </dgm:pt>
    <dgm:pt modelId="{72A9E324-0390-4CE2-9110-DE020D0C5AA3}">
      <dgm:prSet phldrT="[Text]" phldr="0"/>
      <dgm:spPr/>
      <dgm:t>
        <a:bodyPr/>
        <a:lstStyle/>
        <a:p>
          <a:pPr algn="ctr"/>
          <a:r>
            <a:rPr lang="en-GB" dirty="0">
              <a:latin typeface="Arial" panose="020B0604020202020204" pitchFamily="34" charset="0"/>
              <a:cs typeface="Arial" panose="020B0604020202020204" pitchFamily="34" charset="0"/>
            </a:rPr>
            <a:t>What’s the problem?</a:t>
          </a:r>
        </a:p>
      </dgm:t>
    </dgm:pt>
    <dgm:pt modelId="{9C4E1849-F7FF-460F-9792-9C36F26A9705}" type="parTrans" cxnId="{D1E1ED22-86B4-4905-9BA7-07CB1EBB6E62}">
      <dgm:prSet/>
      <dgm:spPr/>
      <dgm:t>
        <a:bodyPr/>
        <a:lstStyle/>
        <a:p>
          <a:pPr algn="ctr"/>
          <a:endParaRPr lang="en-GB">
            <a:latin typeface="Arial" panose="020B0604020202020204" pitchFamily="34" charset="0"/>
            <a:cs typeface="Arial" panose="020B0604020202020204" pitchFamily="34" charset="0"/>
          </a:endParaRPr>
        </a:p>
      </dgm:t>
    </dgm:pt>
    <dgm:pt modelId="{3977896D-F2B5-43D1-AF9E-8E26408CC028}" type="sibTrans" cxnId="{D1E1ED22-86B4-4905-9BA7-07CB1EBB6E62}">
      <dgm:prSet/>
      <dgm:spPr/>
      <dgm:t>
        <a:bodyPr/>
        <a:lstStyle/>
        <a:p>
          <a:pPr algn="ctr"/>
          <a:endParaRPr lang="en-GB">
            <a:latin typeface="Arial" panose="020B0604020202020204" pitchFamily="34" charset="0"/>
            <a:cs typeface="Arial" panose="020B0604020202020204" pitchFamily="34" charset="0"/>
          </a:endParaRPr>
        </a:p>
      </dgm:t>
    </dgm:pt>
    <dgm:pt modelId="{7CC341F5-AD39-4F27-B573-708ED13A53DB}">
      <dgm:prSet phldrT="[Text]" phldr="0"/>
      <dgm:spPr>
        <a:solidFill>
          <a:schemeClr val="bg1">
            <a:lumMod val="75000"/>
          </a:schemeClr>
        </a:solidFill>
      </dgm:spPr>
      <dgm:t>
        <a:bodyPr/>
        <a:lstStyle/>
        <a:p>
          <a:pPr algn="ctr"/>
          <a:r>
            <a:rPr lang="en-GB" dirty="0">
              <a:latin typeface="Arial" panose="020B0604020202020204" pitchFamily="34" charset="0"/>
              <a:cs typeface="Arial" panose="020B0604020202020204" pitchFamily="34" charset="0"/>
            </a:rPr>
            <a:t>How bad is it?</a:t>
          </a:r>
        </a:p>
      </dgm:t>
    </dgm:pt>
    <dgm:pt modelId="{D680C1EF-C9AE-4194-8329-EF16195CD51F}" type="parTrans" cxnId="{3691B3C5-D41E-4C88-8B95-61243C4D8C90}">
      <dgm:prSet/>
      <dgm:spPr/>
      <dgm:t>
        <a:bodyPr/>
        <a:lstStyle/>
        <a:p>
          <a:pPr algn="ctr"/>
          <a:endParaRPr lang="en-GB">
            <a:latin typeface="Arial" panose="020B0604020202020204" pitchFamily="34" charset="0"/>
            <a:cs typeface="Arial" panose="020B0604020202020204" pitchFamily="34" charset="0"/>
          </a:endParaRPr>
        </a:p>
      </dgm:t>
    </dgm:pt>
    <dgm:pt modelId="{90D9F6F3-9BE2-43C0-BFA2-F99E00D4DDA9}" type="sibTrans" cxnId="{3691B3C5-D41E-4C88-8B95-61243C4D8C90}">
      <dgm:prSet/>
      <dgm:spPr/>
      <dgm:t>
        <a:bodyPr/>
        <a:lstStyle/>
        <a:p>
          <a:pPr algn="ctr"/>
          <a:endParaRPr lang="en-GB">
            <a:latin typeface="Arial" panose="020B0604020202020204" pitchFamily="34" charset="0"/>
            <a:cs typeface="Arial" panose="020B0604020202020204" pitchFamily="34" charset="0"/>
          </a:endParaRPr>
        </a:p>
      </dgm:t>
    </dgm:pt>
    <dgm:pt modelId="{31CBEB09-F9BA-41FA-8BA8-A662F11A5DAF}">
      <dgm:prSet phldrT="[Text]" phldr="0"/>
      <dgm:spPr/>
      <dgm:t>
        <a:bodyPr/>
        <a:lstStyle/>
        <a:p>
          <a:pPr algn="ctr"/>
          <a:r>
            <a:rPr lang="en-GB" dirty="0">
              <a:latin typeface="Arial" panose="020B0604020202020204" pitchFamily="34" charset="0"/>
              <a:cs typeface="Arial" panose="020B0604020202020204" pitchFamily="34" charset="0"/>
            </a:rPr>
            <a:t>How do we stop it?</a:t>
          </a:r>
        </a:p>
      </dgm:t>
    </dgm:pt>
    <dgm:pt modelId="{0A69E13D-81BB-4CB3-B002-0FDD59FD4832}" type="parTrans" cxnId="{9E18B3E7-979B-4F35-BAC1-051B8C561041}">
      <dgm:prSet/>
      <dgm:spPr/>
      <dgm:t>
        <a:bodyPr/>
        <a:lstStyle/>
        <a:p>
          <a:pPr algn="ctr"/>
          <a:endParaRPr lang="en-GB">
            <a:latin typeface="Arial" panose="020B0604020202020204" pitchFamily="34" charset="0"/>
            <a:cs typeface="Arial" panose="020B0604020202020204" pitchFamily="34" charset="0"/>
          </a:endParaRPr>
        </a:p>
      </dgm:t>
    </dgm:pt>
    <dgm:pt modelId="{43E7129F-713B-4FCA-A2AE-A5F86A61595B}" type="sibTrans" cxnId="{9E18B3E7-979B-4F35-BAC1-051B8C561041}">
      <dgm:prSet/>
      <dgm:spPr/>
      <dgm:t>
        <a:bodyPr/>
        <a:lstStyle/>
        <a:p>
          <a:pPr algn="ctr"/>
          <a:endParaRPr lang="en-GB">
            <a:latin typeface="Arial" panose="020B0604020202020204" pitchFamily="34" charset="0"/>
            <a:cs typeface="Arial" panose="020B0604020202020204" pitchFamily="34" charset="0"/>
          </a:endParaRPr>
        </a:p>
      </dgm:t>
    </dgm:pt>
    <dgm:pt modelId="{98E0D7DC-55FE-414E-88F3-AD2A01D9AC33}" type="pres">
      <dgm:prSet presAssocID="{E3A831F0-E0D3-4C66-A147-75B33A4B0EB3}" presName="linear" presStyleCnt="0">
        <dgm:presLayoutVars>
          <dgm:animLvl val="lvl"/>
          <dgm:resizeHandles val="exact"/>
        </dgm:presLayoutVars>
      </dgm:prSet>
      <dgm:spPr/>
    </dgm:pt>
    <dgm:pt modelId="{6229D4CF-A80D-4735-A701-0FD0F570566F}" type="pres">
      <dgm:prSet presAssocID="{72A9E324-0390-4CE2-9110-DE020D0C5AA3}" presName="parentText" presStyleLbl="node1" presStyleIdx="0" presStyleCnt="3">
        <dgm:presLayoutVars>
          <dgm:chMax val="0"/>
          <dgm:bulletEnabled val="1"/>
        </dgm:presLayoutVars>
      </dgm:prSet>
      <dgm:spPr/>
    </dgm:pt>
    <dgm:pt modelId="{543F6958-B233-45FD-9B40-22D8966C1015}" type="pres">
      <dgm:prSet presAssocID="{3977896D-F2B5-43D1-AF9E-8E26408CC028}" presName="spacer" presStyleCnt="0"/>
      <dgm:spPr/>
    </dgm:pt>
    <dgm:pt modelId="{49371A92-F7B9-422D-AE5D-FADE0DEA0297}" type="pres">
      <dgm:prSet presAssocID="{7CC341F5-AD39-4F27-B573-708ED13A53DB}" presName="parentText" presStyleLbl="node1" presStyleIdx="1" presStyleCnt="3">
        <dgm:presLayoutVars>
          <dgm:chMax val="0"/>
          <dgm:bulletEnabled val="1"/>
        </dgm:presLayoutVars>
      </dgm:prSet>
      <dgm:spPr/>
    </dgm:pt>
    <dgm:pt modelId="{056BF36C-0356-4738-B797-D45C43E17DA9}" type="pres">
      <dgm:prSet presAssocID="{90D9F6F3-9BE2-43C0-BFA2-F99E00D4DDA9}" presName="spacer" presStyleCnt="0"/>
      <dgm:spPr/>
    </dgm:pt>
    <dgm:pt modelId="{50DFD6A8-5C69-4280-A99B-E4EAC50FE019}" type="pres">
      <dgm:prSet presAssocID="{31CBEB09-F9BA-41FA-8BA8-A662F11A5DAF}" presName="parentText" presStyleLbl="node1" presStyleIdx="2" presStyleCnt="3">
        <dgm:presLayoutVars>
          <dgm:chMax val="0"/>
          <dgm:bulletEnabled val="1"/>
        </dgm:presLayoutVars>
      </dgm:prSet>
      <dgm:spPr/>
    </dgm:pt>
  </dgm:ptLst>
  <dgm:cxnLst>
    <dgm:cxn modelId="{7C25FD16-3C05-4BAE-A769-CA2EB8AC9967}" type="presOf" srcId="{E3A831F0-E0D3-4C66-A147-75B33A4B0EB3}" destId="{98E0D7DC-55FE-414E-88F3-AD2A01D9AC33}" srcOrd="0" destOrd="0" presId="urn:microsoft.com/office/officeart/2005/8/layout/vList2"/>
    <dgm:cxn modelId="{26A6861F-3350-4D84-9C1E-B19455FC6887}" type="presOf" srcId="{72A9E324-0390-4CE2-9110-DE020D0C5AA3}" destId="{6229D4CF-A80D-4735-A701-0FD0F570566F}" srcOrd="0" destOrd="0" presId="urn:microsoft.com/office/officeart/2005/8/layout/vList2"/>
    <dgm:cxn modelId="{D1E1ED22-86B4-4905-9BA7-07CB1EBB6E62}" srcId="{E3A831F0-E0D3-4C66-A147-75B33A4B0EB3}" destId="{72A9E324-0390-4CE2-9110-DE020D0C5AA3}" srcOrd="0" destOrd="0" parTransId="{9C4E1849-F7FF-460F-9792-9C36F26A9705}" sibTransId="{3977896D-F2B5-43D1-AF9E-8E26408CC028}"/>
    <dgm:cxn modelId="{1F1B424C-76D8-4664-8BBF-740D7D0004DF}" type="presOf" srcId="{7CC341F5-AD39-4F27-B573-708ED13A53DB}" destId="{49371A92-F7B9-422D-AE5D-FADE0DEA0297}" srcOrd="0" destOrd="0" presId="urn:microsoft.com/office/officeart/2005/8/layout/vList2"/>
    <dgm:cxn modelId="{7DBB09C4-2162-4452-99E6-36B0FB25329C}" type="presOf" srcId="{31CBEB09-F9BA-41FA-8BA8-A662F11A5DAF}" destId="{50DFD6A8-5C69-4280-A99B-E4EAC50FE019}" srcOrd="0" destOrd="0" presId="urn:microsoft.com/office/officeart/2005/8/layout/vList2"/>
    <dgm:cxn modelId="{3691B3C5-D41E-4C88-8B95-61243C4D8C90}" srcId="{E3A831F0-E0D3-4C66-A147-75B33A4B0EB3}" destId="{7CC341F5-AD39-4F27-B573-708ED13A53DB}" srcOrd="1" destOrd="0" parTransId="{D680C1EF-C9AE-4194-8329-EF16195CD51F}" sibTransId="{90D9F6F3-9BE2-43C0-BFA2-F99E00D4DDA9}"/>
    <dgm:cxn modelId="{9E18B3E7-979B-4F35-BAC1-051B8C561041}" srcId="{E3A831F0-E0D3-4C66-A147-75B33A4B0EB3}" destId="{31CBEB09-F9BA-41FA-8BA8-A662F11A5DAF}" srcOrd="2" destOrd="0" parTransId="{0A69E13D-81BB-4CB3-B002-0FDD59FD4832}" sibTransId="{43E7129F-713B-4FCA-A2AE-A5F86A61595B}"/>
    <dgm:cxn modelId="{E6AA531B-CC45-4C25-B4BE-FEC9F0E3AB84}" type="presParOf" srcId="{98E0D7DC-55FE-414E-88F3-AD2A01D9AC33}" destId="{6229D4CF-A80D-4735-A701-0FD0F570566F}" srcOrd="0" destOrd="0" presId="urn:microsoft.com/office/officeart/2005/8/layout/vList2"/>
    <dgm:cxn modelId="{1A24B9FF-1244-488A-A979-EF6CFB274E30}" type="presParOf" srcId="{98E0D7DC-55FE-414E-88F3-AD2A01D9AC33}" destId="{543F6958-B233-45FD-9B40-22D8966C1015}" srcOrd="1" destOrd="0" presId="urn:microsoft.com/office/officeart/2005/8/layout/vList2"/>
    <dgm:cxn modelId="{09B07C21-1413-43BE-B482-89E09261ED1E}" type="presParOf" srcId="{98E0D7DC-55FE-414E-88F3-AD2A01D9AC33}" destId="{49371A92-F7B9-422D-AE5D-FADE0DEA0297}" srcOrd="2" destOrd="0" presId="urn:microsoft.com/office/officeart/2005/8/layout/vList2"/>
    <dgm:cxn modelId="{4858C94E-AB86-4325-B5DE-992DFBAE984B}" type="presParOf" srcId="{98E0D7DC-55FE-414E-88F3-AD2A01D9AC33}" destId="{056BF36C-0356-4738-B797-D45C43E17DA9}" srcOrd="3" destOrd="0" presId="urn:microsoft.com/office/officeart/2005/8/layout/vList2"/>
    <dgm:cxn modelId="{1BD8B2DB-7959-4116-8133-F5EAF28738BC}" type="presParOf" srcId="{98E0D7DC-55FE-414E-88F3-AD2A01D9AC33}" destId="{50DFD6A8-5C69-4280-A99B-E4EAC50FE01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A831F0-E0D3-4C66-A147-75B33A4B0EB3}"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GB"/>
        </a:p>
      </dgm:t>
    </dgm:pt>
    <dgm:pt modelId="{72A9E324-0390-4CE2-9110-DE020D0C5AA3}">
      <dgm:prSet phldrT="[Text]" phldr="0"/>
      <dgm:spPr/>
      <dgm:t>
        <a:bodyPr/>
        <a:lstStyle/>
        <a:p>
          <a:pPr algn="ctr"/>
          <a:r>
            <a:rPr lang="en-GB" dirty="0">
              <a:latin typeface="Arial" panose="020B0604020202020204" pitchFamily="34" charset="0"/>
              <a:cs typeface="Arial" panose="020B0604020202020204" pitchFamily="34" charset="0"/>
            </a:rPr>
            <a:t>What’s the problem?</a:t>
          </a:r>
        </a:p>
      </dgm:t>
    </dgm:pt>
    <dgm:pt modelId="{9C4E1849-F7FF-460F-9792-9C36F26A9705}" type="parTrans" cxnId="{D1E1ED22-86B4-4905-9BA7-07CB1EBB6E62}">
      <dgm:prSet/>
      <dgm:spPr/>
      <dgm:t>
        <a:bodyPr/>
        <a:lstStyle/>
        <a:p>
          <a:pPr algn="ctr"/>
          <a:endParaRPr lang="en-GB">
            <a:latin typeface="Arial" panose="020B0604020202020204" pitchFamily="34" charset="0"/>
            <a:cs typeface="Arial" panose="020B0604020202020204" pitchFamily="34" charset="0"/>
          </a:endParaRPr>
        </a:p>
      </dgm:t>
    </dgm:pt>
    <dgm:pt modelId="{3977896D-F2B5-43D1-AF9E-8E26408CC028}" type="sibTrans" cxnId="{D1E1ED22-86B4-4905-9BA7-07CB1EBB6E62}">
      <dgm:prSet/>
      <dgm:spPr/>
      <dgm:t>
        <a:bodyPr/>
        <a:lstStyle/>
        <a:p>
          <a:pPr algn="ctr"/>
          <a:endParaRPr lang="en-GB">
            <a:latin typeface="Arial" panose="020B0604020202020204" pitchFamily="34" charset="0"/>
            <a:cs typeface="Arial" panose="020B0604020202020204" pitchFamily="34" charset="0"/>
          </a:endParaRPr>
        </a:p>
      </dgm:t>
    </dgm:pt>
    <dgm:pt modelId="{7CC341F5-AD39-4F27-B573-708ED13A53DB}">
      <dgm:prSet phldrT="[Text]" phldr="0"/>
      <dgm:spPr/>
      <dgm:t>
        <a:bodyPr/>
        <a:lstStyle/>
        <a:p>
          <a:pPr algn="ctr"/>
          <a:r>
            <a:rPr lang="en-GB" dirty="0">
              <a:latin typeface="Arial" panose="020B0604020202020204" pitchFamily="34" charset="0"/>
              <a:cs typeface="Arial" panose="020B0604020202020204" pitchFamily="34" charset="0"/>
            </a:rPr>
            <a:t>How bad is it?</a:t>
          </a:r>
        </a:p>
      </dgm:t>
    </dgm:pt>
    <dgm:pt modelId="{D680C1EF-C9AE-4194-8329-EF16195CD51F}" type="parTrans" cxnId="{3691B3C5-D41E-4C88-8B95-61243C4D8C90}">
      <dgm:prSet/>
      <dgm:spPr/>
      <dgm:t>
        <a:bodyPr/>
        <a:lstStyle/>
        <a:p>
          <a:pPr algn="ctr"/>
          <a:endParaRPr lang="en-GB">
            <a:latin typeface="Arial" panose="020B0604020202020204" pitchFamily="34" charset="0"/>
            <a:cs typeface="Arial" panose="020B0604020202020204" pitchFamily="34" charset="0"/>
          </a:endParaRPr>
        </a:p>
      </dgm:t>
    </dgm:pt>
    <dgm:pt modelId="{90D9F6F3-9BE2-43C0-BFA2-F99E00D4DDA9}" type="sibTrans" cxnId="{3691B3C5-D41E-4C88-8B95-61243C4D8C90}">
      <dgm:prSet/>
      <dgm:spPr/>
      <dgm:t>
        <a:bodyPr/>
        <a:lstStyle/>
        <a:p>
          <a:pPr algn="ctr"/>
          <a:endParaRPr lang="en-GB">
            <a:latin typeface="Arial" panose="020B0604020202020204" pitchFamily="34" charset="0"/>
            <a:cs typeface="Arial" panose="020B0604020202020204" pitchFamily="34" charset="0"/>
          </a:endParaRPr>
        </a:p>
      </dgm:t>
    </dgm:pt>
    <dgm:pt modelId="{31CBEB09-F9BA-41FA-8BA8-A662F11A5DAF}">
      <dgm:prSet phldrT="[Text]" phldr="0"/>
      <dgm:spPr>
        <a:solidFill>
          <a:schemeClr val="bg1">
            <a:lumMod val="75000"/>
          </a:schemeClr>
        </a:solidFill>
      </dgm:spPr>
      <dgm:t>
        <a:bodyPr/>
        <a:lstStyle/>
        <a:p>
          <a:pPr algn="ctr"/>
          <a:r>
            <a:rPr lang="en-GB" dirty="0">
              <a:latin typeface="Arial" panose="020B0604020202020204" pitchFamily="34" charset="0"/>
              <a:cs typeface="Arial" panose="020B0604020202020204" pitchFamily="34" charset="0"/>
            </a:rPr>
            <a:t>How do we stop it?</a:t>
          </a:r>
        </a:p>
      </dgm:t>
    </dgm:pt>
    <dgm:pt modelId="{0A69E13D-81BB-4CB3-B002-0FDD59FD4832}" type="parTrans" cxnId="{9E18B3E7-979B-4F35-BAC1-051B8C561041}">
      <dgm:prSet/>
      <dgm:spPr/>
      <dgm:t>
        <a:bodyPr/>
        <a:lstStyle/>
        <a:p>
          <a:pPr algn="ctr"/>
          <a:endParaRPr lang="en-GB">
            <a:latin typeface="Arial" panose="020B0604020202020204" pitchFamily="34" charset="0"/>
            <a:cs typeface="Arial" panose="020B0604020202020204" pitchFamily="34" charset="0"/>
          </a:endParaRPr>
        </a:p>
      </dgm:t>
    </dgm:pt>
    <dgm:pt modelId="{43E7129F-713B-4FCA-A2AE-A5F86A61595B}" type="sibTrans" cxnId="{9E18B3E7-979B-4F35-BAC1-051B8C561041}">
      <dgm:prSet/>
      <dgm:spPr/>
      <dgm:t>
        <a:bodyPr/>
        <a:lstStyle/>
        <a:p>
          <a:pPr algn="ctr"/>
          <a:endParaRPr lang="en-GB">
            <a:latin typeface="Arial" panose="020B0604020202020204" pitchFamily="34" charset="0"/>
            <a:cs typeface="Arial" panose="020B0604020202020204" pitchFamily="34" charset="0"/>
          </a:endParaRPr>
        </a:p>
      </dgm:t>
    </dgm:pt>
    <dgm:pt modelId="{98E0D7DC-55FE-414E-88F3-AD2A01D9AC33}" type="pres">
      <dgm:prSet presAssocID="{E3A831F0-E0D3-4C66-A147-75B33A4B0EB3}" presName="linear" presStyleCnt="0">
        <dgm:presLayoutVars>
          <dgm:animLvl val="lvl"/>
          <dgm:resizeHandles val="exact"/>
        </dgm:presLayoutVars>
      </dgm:prSet>
      <dgm:spPr/>
    </dgm:pt>
    <dgm:pt modelId="{6229D4CF-A80D-4735-A701-0FD0F570566F}" type="pres">
      <dgm:prSet presAssocID="{72A9E324-0390-4CE2-9110-DE020D0C5AA3}" presName="parentText" presStyleLbl="node1" presStyleIdx="0" presStyleCnt="3">
        <dgm:presLayoutVars>
          <dgm:chMax val="0"/>
          <dgm:bulletEnabled val="1"/>
        </dgm:presLayoutVars>
      </dgm:prSet>
      <dgm:spPr/>
    </dgm:pt>
    <dgm:pt modelId="{543F6958-B233-45FD-9B40-22D8966C1015}" type="pres">
      <dgm:prSet presAssocID="{3977896D-F2B5-43D1-AF9E-8E26408CC028}" presName="spacer" presStyleCnt="0"/>
      <dgm:spPr/>
    </dgm:pt>
    <dgm:pt modelId="{49371A92-F7B9-422D-AE5D-FADE0DEA0297}" type="pres">
      <dgm:prSet presAssocID="{7CC341F5-AD39-4F27-B573-708ED13A53DB}" presName="parentText" presStyleLbl="node1" presStyleIdx="1" presStyleCnt="3">
        <dgm:presLayoutVars>
          <dgm:chMax val="0"/>
          <dgm:bulletEnabled val="1"/>
        </dgm:presLayoutVars>
      </dgm:prSet>
      <dgm:spPr/>
    </dgm:pt>
    <dgm:pt modelId="{056BF36C-0356-4738-B797-D45C43E17DA9}" type="pres">
      <dgm:prSet presAssocID="{90D9F6F3-9BE2-43C0-BFA2-F99E00D4DDA9}" presName="spacer" presStyleCnt="0"/>
      <dgm:spPr/>
    </dgm:pt>
    <dgm:pt modelId="{50DFD6A8-5C69-4280-A99B-E4EAC50FE019}" type="pres">
      <dgm:prSet presAssocID="{31CBEB09-F9BA-41FA-8BA8-A662F11A5DAF}" presName="parentText" presStyleLbl="node1" presStyleIdx="2" presStyleCnt="3">
        <dgm:presLayoutVars>
          <dgm:chMax val="0"/>
          <dgm:bulletEnabled val="1"/>
        </dgm:presLayoutVars>
      </dgm:prSet>
      <dgm:spPr/>
    </dgm:pt>
  </dgm:ptLst>
  <dgm:cxnLst>
    <dgm:cxn modelId="{7C25FD16-3C05-4BAE-A769-CA2EB8AC9967}" type="presOf" srcId="{E3A831F0-E0D3-4C66-A147-75B33A4B0EB3}" destId="{98E0D7DC-55FE-414E-88F3-AD2A01D9AC33}" srcOrd="0" destOrd="0" presId="urn:microsoft.com/office/officeart/2005/8/layout/vList2"/>
    <dgm:cxn modelId="{26A6861F-3350-4D84-9C1E-B19455FC6887}" type="presOf" srcId="{72A9E324-0390-4CE2-9110-DE020D0C5AA3}" destId="{6229D4CF-A80D-4735-A701-0FD0F570566F}" srcOrd="0" destOrd="0" presId="urn:microsoft.com/office/officeart/2005/8/layout/vList2"/>
    <dgm:cxn modelId="{D1E1ED22-86B4-4905-9BA7-07CB1EBB6E62}" srcId="{E3A831F0-E0D3-4C66-A147-75B33A4B0EB3}" destId="{72A9E324-0390-4CE2-9110-DE020D0C5AA3}" srcOrd="0" destOrd="0" parTransId="{9C4E1849-F7FF-460F-9792-9C36F26A9705}" sibTransId="{3977896D-F2B5-43D1-AF9E-8E26408CC028}"/>
    <dgm:cxn modelId="{1F1B424C-76D8-4664-8BBF-740D7D0004DF}" type="presOf" srcId="{7CC341F5-AD39-4F27-B573-708ED13A53DB}" destId="{49371A92-F7B9-422D-AE5D-FADE0DEA0297}" srcOrd="0" destOrd="0" presId="urn:microsoft.com/office/officeart/2005/8/layout/vList2"/>
    <dgm:cxn modelId="{7DBB09C4-2162-4452-99E6-36B0FB25329C}" type="presOf" srcId="{31CBEB09-F9BA-41FA-8BA8-A662F11A5DAF}" destId="{50DFD6A8-5C69-4280-A99B-E4EAC50FE019}" srcOrd="0" destOrd="0" presId="urn:microsoft.com/office/officeart/2005/8/layout/vList2"/>
    <dgm:cxn modelId="{3691B3C5-D41E-4C88-8B95-61243C4D8C90}" srcId="{E3A831F0-E0D3-4C66-A147-75B33A4B0EB3}" destId="{7CC341F5-AD39-4F27-B573-708ED13A53DB}" srcOrd="1" destOrd="0" parTransId="{D680C1EF-C9AE-4194-8329-EF16195CD51F}" sibTransId="{90D9F6F3-9BE2-43C0-BFA2-F99E00D4DDA9}"/>
    <dgm:cxn modelId="{9E18B3E7-979B-4F35-BAC1-051B8C561041}" srcId="{E3A831F0-E0D3-4C66-A147-75B33A4B0EB3}" destId="{31CBEB09-F9BA-41FA-8BA8-A662F11A5DAF}" srcOrd="2" destOrd="0" parTransId="{0A69E13D-81BB-4CB3-B002-0FDD59FD4832}" sibTransId="{43E7129F-713B-4FCA-A2AE-A5F86A61595B}"/>
    <dgm:cxn modelId="{E6AA531B-CC45-4C25-B4BE-FEC9F0E3AB84}" type="presParOf" srcId="{98E0D7DC-55FE-414E-88F3-AD2A01D9AC33}" destId="{6229D4CF-A80D-4735-A701-0FD0F570566F}" srcOrd="0" destOrd="0" presId="urn:microsoft.com/office/officeart/2005/8/layout/vList2"/>
    <dgm:cxn modelId="{1A24B9FF-1244-488A-A979-EF6CFB274E30}" type="presParOf" srcId="{98E0D7DC-55FE-414E-88F3-AD2A01D9AC33}" destId="{543F6958-B233-45FD-9B40-22D8966C1015}" srcOrd="1" destOrd="0" presId="urn:microsoft.com/office/officeart/2005/8/layout/vList2"/>
    <dgm:cxn modelId="{09B07C21-1413-43BE-B482-89E09261ED1E}" type="presParOf" srcId="{98E0D7DC-55FE-414E-88F3-AD2A01D9AC33}" destId="{49371A92-F7B9-422D-AE5D-FADE0DEA0297}" srcOrd="2" destOrd="0" presId="urn:microsoft.com/office/officeart/2005/8/layout/vList2"/>
    <dgm:cxn modelId="{4858C94E-AB86-4325-B5DE-992DFBAE984B}" type="presParOf" srcId="{98E0D7DC-55FE-414E-88F3-AD2A01D9AC33}" destId="{056BF36C-0356-4738-B797-D45C43E17DA9}" srcOrd="3" destOrd="0" presId="urn:microsoft.com/office/officeart/2005/8/layout/vList2"/>
    <dgm:cxn modelId="{1BD8B2DB-7959-4116-8133-F5EAF28738BC}" type="presParOf" srcId="{98E0D7DC-55FE-414E-88F3-AD2A01D9AC33}" destId="{50DFD6A8-5C69-4280-A99B-E4EAC50FE01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892F491-B09A-45FD-BFEE-CEDFCF7D69CA}" type="doc">
      <dgm:prSet loTypeId="urn:microsoft.com/office/officeart/2005/8/layout/radial1" loCatId="cycle" qsTypeId="urn:microsoft.com/office/officeart/2005/8/quickstyle/3d3" qsCatId="3D" csTypeId="urn:microsoft.com/office/officeart/2005/8/colors/colorful1#1" csCatId="colorful" phldr="1"/>
      <dgm:spPr/>
      <dgm:t>
        <a:bodyPr/>
        <a:lstStyle/>
        <a:p>
          <a:endParaRPr lang="en-GB"/>
        </a:p>
      </dgm:t>
    </dgm:pt>
    <dgm:pt modelId="{8715AFC6-36CD-4620-973E-32392D175DAD}">
      <dgm:prSet phldrT="[Text]" custT="1"/>
      <dgm:spPr>
        <a:solidFill>
          <a:schemeClr val="accent3">
            <a:lumMod val="50000"/>
          </a:schemeClr>
        </a:solidFill>
      </dgm:spPr>
      <dgm:t>
        <a:bodyPr/>
        <a:lstStyle/>
        <a:p>
          <a:r>
            <a:rPr lang="en-GB" sz="1050" b="1" dirty="0">
              <a:latin typeface="Arial" pitchFamily="34" charset="0"/>
              <a:ea typeface="Verdana" pitchFamily="34" charset="0"/>
              <a:cs typeface="Arial" pitchFamily="34" charset="0"/>
            </a:rPr>
            <a:t>Tools</a:t>
          </a:r>
        </a:p>
      </dgm:t>
    </dgm:pt>
    <dgm:pt modelId="{DB7A71A3-DDBD-48EF-996D-BC3BE3DCD33A}" type="parTrans" cxnId="{658C310A-B2E9-4BE2-A652-B915C043CCB5}">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3CB9D06F-3ADF-4737-B446-9C0401E1CD74}" type="sibTrans" cxnId="{658C310A-B2E9-4BE2-A652-B915C043CCB5}">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8272ECC6-BC77-4D6B-8347-8F610F8237FF}">
      <dgm:prSet phldrT="[Text]" custT="1"/>
      <dgm:spPr>
        <a:solidFill>
          <a:schemeClr val="tx1"/>
        </a:solidFill>
      </dgm:spPr>
      <dgm:t>
        <a:bodyPr/>
        <a:lstStyle/>
        <a:p>
          <a:r>
            <a:rPr lang="en-GB" sz="900" dirty="0">
              <a:latin typeface="Arial" pitchFamily="34" charset="0"/>
              <a:ea typeface="Verdana" pitchFamily="34" charset="0"/>
              <a:cs typeface="Arial" pitchFamily="34" charset="0"/>
            </a:rPr>
            <a:t>Hand hygiene</a:t>
          </a:r>
        </a:p>
      </dgm:t>
    </dgm:pt>
    <dgm:pt modelId="{5C92E9D5-3F9A-48B7-AFFD-FD5BBAF7D360}" type="parTrans" cxnId="{EF86872F-CCCE-4D23-9EE6-68501BF6D0F3}">
      <dgm:prSet custT="1"/>
      <dgm:spPr/>
      <dgm:t>
        <a:bodyPr/>
        <a:lstStyle/>
        <a:p>
          <a:endParaRPr lang="en-GB" sz="100">
            <a:latin typeface="Arial" pitchFamily="34" charset="0"/>
            <a:ea typeface="Verdana" pitchFamily="34" charset="0"/>
            <a:cs typeface="Arial" pitchFamily="34" charset="0"/>
          </a:endParaRPr>
        </a:p>
      </dgm:t>
    </dgm:pt>
    <dgm:pt modelId="{A6864BEE-75DD-42C4-A3AB-ECD657D3DED4}" type="sibTrans" cxnId="{EF86872F-CCCE-4D23-9EE6-68501BF6D0F3}">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524186CD-B6C7-431D-81A8-A265F171B424}">
      <dgm:prSet phldrT="[Text]" custT="1"/>
      <dgm:spPr>
        <a:solidFill>
          <a:schemeClr val="tx1"/>
        </a:solidFill>
      </dgm:spPr>
      <dgm:t>
        <a:bodyPr/>
        <a:lstStyle/>
        <a:p>
          <a:r>
            <a:rPr lang="en-GB" sz="900" dirty="0">
              <a:latin typeface="Arial" pitchFamily="34" charset="0"/>
              <a:ea typeface="Verdana" pitchFamily="34" charset="0"/>
              <a:cs typeface="Arial" pitchFamily="34" charset="0"/>
            </a:rPr>
            <a:t>Contact precautions</a:t>
          </a:r>
        </a:p>
      </dgm:t>
    </dgm:pt>
    <dgm:pt modelId="{B77610A5-4DDC-4EEE-A8DE-B1AC8F25349C}" type="parTrans" cxnId="{C8AB892F-88CD-4081-AF1D-1AC5C71CAB92}">
      <dgm:prSet custT="1"/>
      <dgm:spPr/>
      <dgm:t>
        <a:bodyPr/>
        <a:lstStyle/>
        <a:p>
          <a:endParaRPr lang="en-GB" sz="100">
            <a:latin typeface="Arial" pitchFamily="34" charset="0"/>
            <a:ea typeface="Verdana" pitchFamily="34" charset="0"/>
            <a:cs typeface="Arial" pitchFamily="34" charset="0"/>
          </a:endParaRPr>
        </a:p>
      </dgm:t>
    </dgm:pt>
    <dgm:pt modelId="{E366F979-1B1E-475A-8BB8-423F9BB0D2A6}" type="sibTrans" cxnId="{C8AB892F-88CD-4081-AF1D-1AC5C71CAB92}">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CCE1C0B0-DE76-4F28-93F7-6524373D5EF4}">
      <dgm:prSet phldrT="[Text]" custT="1"/>
      <dgm:spPr>
        <a:solidFill>
          <a:schemeClr val="tx1"/>
        </a:solidFill>
      </dgm:spPr>
      <dgm:t>
        <a:bodyPr/>
        <a:lstStyle/>
        <a:p>
          <a:r>
            <a:rPr lang="en-GB" sz="900" dirty="0">
              <a:latin typeface="Arial" pitchFamily="34" charset="0"/>
              <a:ea typeface="Verdana" pitchFamily="34" charset="0"/>
              <a:cs typeface="Arial" pitchFamily="34" charset="0"/>
            </a:rPr>
            <a:t>Active screening</a:t>
          </a:r>
        </a:p>
      </dgm:t>
    </dgm:pt>
    <dgm:pt modelId="{8324FD19-721A-48E6-9B7F-C10C2826DCB1}" type="parTrans" cxnId="{866C8899-A799-445D-AA91-65A9285DE251}">
      <dgm:prSet custT="1"/>
      <dgm:spPr/>
      <dgm:t>
        <a:bodyPr/>
        <a:lstStyle/>
        <a:p>
          <a:endParaRPr lang="en-GB" sz="100">
            <a:latin typeface="Arial" pitchFamily="34" charset="0"/>
            <a:ea typeface="Verdana" pitchFamily="34" charset="0"/>
            <a:cs typeface="Arial" pitchFamily="34" charset="0"/>
          </a:endParaRPr>
        </a:p>
      </dgm:t>
    </dgm:pt>
    <dgm:pt modelId="{CDA08381-9A02-453E-B988-6B8DDFBB64CD}" type="sibTrans" cxnId="{866C8899-A799-445D-AA91-65A9285DE251}">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EA6DA222-2801-4BDE-96FC-414C08C9BE4B}">
      <dgm:prSet phldrT="[Text]" custT="1"/>
      <dgm:spPr>
        <a:solidFill>
          <a:schemeClr val="tx1"/>
        </a:solidFill>
      </dgm:spPr>
      <dgm:t>
        <a:bodyPr/>
        <a:lstStyle/>
        <a:p>
          <a:r>
            <a:rPr lang="en-GB" sz="900" dirty="0">
              <a:latin typeface="Arial" pitchFamily="34" charset="0"/>
              <a:ea typeface="Verdana" pitchFamily="34" charset="0"/>
              <a:cs typeface="Arial" pitchFamily="34" charset="0"/>
            </a:rPr>
            <a:t>Antibiotic stewardship</a:t>
          </a:r>
        </a:p>
      </dgm:t>
    </dgm:pt>
    <dgm:pt modelId="{295B469E-CAC4-48A0-ADC6-D65C51EAF43B}" type="parTrans" cxnId="{70CBC78F-FAE6-4EAC-AE2D-8404B1883CA9}">
      <dgm:prSet custT="1"/>
      <dgm:spPr/>
      <dgm:t>
        <a:bodyPr/>
        <a:lstStyle/>
        <a:p>
          <a:endParaRPr lang="en-GB" sz="100">
            <a:latin typeface="Arial" pitchFamily="34" charset="0"/>
            <a:ea typeface="Verdana" pitchFamily="34" charset="0"/>
            <a:cs typeface="Arial" pitchFamily="34" charset="0"/>
          </a:endParaRPr>
        </a:p>
      </dgm:t>
    </dgm:pt>
    <dgm:pt modelId="{62D90F40-0E10-4163-ADCA-A0BF8F889187}" type="sibTrans" cxnId="{70CBC78F-FAE6-4EAC-AE2D-8404B1883CA9}">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5E79D641-A8F3-465A-8585-9B054D204568}">
      <dgm:prSet phldrT="[Text]" custT="1"/>
      <dgm:spPr>
        <a:solidFill>
          <a:schemeClr val="tx1"/>
        </a:solidFill>
      </dgm:spPr>
      <dgm:t>
        <a:bodyPr/>
        <a:lstStyle/>
        <a:p>
          <a:r>
            <a:rPr lang="en-GB" sz="900" dirty="0">
              <a:latin typeface="Arial" pitchFamily="34" charset="0"/>
              <a:ea typeface="Verdana" pitchFamily="34" charset="0"/>
              <a:cs typeface="Arial" pitchFamily="34" charset="0"/>
            </a:rPr>
            <a:t>Cleaning / disinfection</a:t>
          </a:r>
        </a:p>
      </dgm:t>
    </dgm:pt>
    <dgm:pt modelId="{5F7567EC-E434-4278-9430-FFCD43F627BD}" type="parTrans" cxnId="{A6C15010-FAC8-4C88-805F-CBA8C6230987}">
      <dgm:prSet custT="1"/>
      <dgm:spPr/>
      <dgm:t>
        <a:bodyPr/>
        <a:lstStyle/>
        <a:p>
          <a:endParaRPr lang="en-GB" sz="100">
            <a:latin typeface="Arial" pitchFamily="34" charset="0"/>
            <a:ea typeface="Verdana" pitchFamily="34" charset="0"/>
            <a:cs typeface="Arial" pitchFamily="34" charset="0"/>
          </a:endParaRPr>
        </a:p>
      </dgm:t>
    </dgm:pt>
    <dgm:pt modelId="{94916EAA-8A3B-4AED-9B45-6599268B9417}" type="sibTrans" cxnId="{A6C15010-FAC8-4C88-805F-CBA8C6230987}">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1DC898E1-3483-45BF-B469-9390DAD40BF2}">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Cohorting</a:t>
          </a:r>
          <a:r>
            <a:rPr lang="en-GB" sz="900" dirty="0">
              <a:latin typeface="Arial" pitchFamily="34" charset="0"/>
              <a:ea typeface="Verdana" pitchFamily="34" charset="0"/>
              <a:cs typeface="Arial" pitchFamily="34" charset="0"/>
            </a:rPr>
            <a:t> staff / patients</a:t>
          </a:r>
        </a:p>
      </dgm:t>
    </dgm:pt>
    <dgm:pt modelId="{F7EF704C-7F0C-423B-91C3-C406E2F09E75}" type="parTrans" cxnId="{2DEA5D6D-69AB-4ED6-B535-7693D67DFE6A}">
      <dgm:prSet custT="1"/>
      <dgm:spPr>
        <a:ln>
          <a:solidFill>
            <a:schemeClr val="accent2"/>
          </a:solidFill>
          <a:prstDash val="dash"/>
        </a:ln>
      </dgm:spPr>
      <dgm:t>
        <a:bodyPr/>
        <a:lstStyle/>
        <a:p>
          <a:endParaRPr lang="en-GB" sz="200">
            <a:latin typeface="Arial" pitchFamily="34" charset="0"/>
            <a:ea typeface="Verdana" pitchFamily="34" charset="0"/>
            <a:cs typeface="Arial" pitchFamily="34" charset="0"/>
          </a:endParaRPr>
        </a:p>
      </dgm:t>
    </dgm:pt>
    <dgm:pt modelId="{1BA15873-F536-450F-B037-319CE9AD15EE}" type="sibTrans" cxnId="{2DEA5D6D-69AB-4ED6-B535-7693D67DFE6A}">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4E0FB591-084E-44E4-982F-B3DB632290BD}">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Note flagging</a:t>
          </a:r>
        </a:p>
      </dgm:t>
    </dgm:pt>
    <dgm:pt modelId="{DFD433B9-07C6-4B21-B9C4-816FCBFA6608}" type="parTrans" cxnId="{7414494E-B782-49ED-A909-CEF92AE8B474}">
      <dgm:prSet custT="1"/>
      <dgm:spPr>
        <a:ln>
          <a:solidFill>
            <a:schemeClr val="accent2"/>
          </a:solidFill>
          <a:prstDash val="dash"/>
        </a:ln>
      </dgm:spPr>
      <dgm:t>
        <a:bodyPr/>
        <a:lstStyle/>
        <a:p>
          <a:endParaRPr lang="en-GB" sz="100">
            <a:latin typeface="Arial" pitchFamily="34" charset="0"/>
            <a:ea typeface="Verdana" pitchFamily="34" charset="0"/>
            <a:cs typeface="Arial" pitchFamily="34" charset="0"/>
          </a:endParaRPr>
        </a:p>
      </dgm:t>
    </dgm:pt>
    <dgm:pt modelId="{381D4F15-E8C6-441C-9727-40562D2BF115}" type="sibTrans" cxnId="{7414494E-B782-49ED-A909-CEF92AE8B474}">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2F3D5F60-995D-493A-AB8E-8211A1E937DB}">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HCW screening</a:t>
          </a:r>
        </a:p>
      </dgm:t>
    </dgm:pt>
    <dgm:pt modelId="{729817D1-DDE8-49A6-89D2-945592EDE396}" type="parTrans" cxnId="{3E39BDBB-DBF2-426D-9939-47E54CEBD191}">
      <dgm:prSet custT="1"/>
      <dgm:spPr>
        <a:ln>
          <a:solidFill>
            <a:schemeClr val="accent2"/>
          </a:solidFill>
          <a:prstDash val="dash"/>
        </a:ln>
      </dgm:spPr>
      <dgm:t>
        <a:bodyPr/>
        <a:lstStyle/>
        <a:p>
          <a:endParaRPr lang="en-GB" sz="400">
            <a:latin typeface="Arial" panose="020B0604020202020204" pitchFamily="34" charset="0"/>
            <a:cs typeface="Arial" panose="020B0604020202020204" pitchFamily="34" charset="0"/>
          </a:endParaRPr>
        </a:p>
      </dgm:t>
    </dgm:pt>
    <dgm:pt modelId="{758E6241-CA54-490B-9C78-05E77CDDA755}" type="sibTrans" cxnId="{3E39BDBB-DBF2-426D-9939-47E54CEBD191}">
      <dgm:prSet/>
      <dgm:spPr/>
      <dgm:t>
        <a:bodyPr/>
        <a:lstStyle/>
        <a:p>
          <a:endParaRPr lang="en-GB" sz="1050">
            <a:latin typeface="Arial" panose="020B0604020202020204" pitchFamily="34" charset="0"/>
            <a:cs typeface="Arial" panose="020B0604020202020204" pitchFamily="34" charset="0"/>
          </a:endParaRPr>
        </a:p>
      </dgm:t>
    </dgm:pt>
    <dgm:pt modelId="{30B0427D-F77E-4EBB-9690-E3F339F718ED}">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Education</a:t>
          </a:r>
        </a:p>
      </dgm:t>
    </dgm:pt>
    <dgm:pt modelId="{B54B3BDF-AD3C-4C1C-9126-E53081C4B6EE}" type="parTrans" cxnId="{C20FDDA5-6920-451F-AAC5-BEBA74AEB85B}">
      <dgm:prSet custT="1"/>
      <dgm:spPr>
        <a:ln>
          <a:solidFill>
            <a:schemeClr val="accent2">
              <a:hueOff val="0"/>
              <a:satOff val="0"/>
              <a:lumOff val="0"/>
            </a:schemeClr>
          </a:solidFill>
          <a:prstDash val="dash"/>
        </a:ln>
      </dgm:spPr>
      <dgm:t>
        <a:bodyPr/>
        <a:lstStyle/>
        <a:p>
          <a:endParaRPr lang="en-GB" sz="100">
            <a:latin typeface="Arial" panose="020B0604020202020204" pitchFamily="34" charset="0"/>
            <a:cs typeface="Arial" panose="020B0604020202020204" pitchFamily="34" charset="0"/>
          </a:endParaRPr>
        </a:p>
      </dgm:t>
    </dgm:pt>
    <dgm:pt modelId="{7A85F858-FEE5-482B-BB60-64B1A39EA05D}" type="sibTrans" cxnId="{C20FDDA5-6920-451F-AAC5-BEBA74AEB85B}">
      <dgm:prSet/>
      <dgm:spPr/>
      <dgm:t>
        <a:bodyPr/>
        <a:lstStyle/>
        <a:p>
          <a:endParaRPr lang="en-GB" sz="1050">
            <a:latin typeface="Arial" panose="020B0604020202020204" pitchFamily="34" charset="0"/>
            <a:cs typeface="Arial" panose="020B0604020202020204" pitchFamily="34" charset="0"/>
          </a:endParaRPr>
        </a:p>
      </dgm:t>
    </dgm:pt>
    <dgm:pt modelId="{172E6AE5-0134-4779-8165-EFF5EB52F991}">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Env</a:t>
          </a:r>
          <a:r>
            <a:rPr lang="en-GB" sz="900" dirty="0">
              <a:latin typeface="Arial" pitchFamily="34" charset="0"/>
              <a:ea typeface="Verdana" pitchFamily="34" charset="0"/>
              <a:cs typeface="Arial" pitchFamily="34" charset="0"/>
            </a:rPr>
            <a:t>. screening</a:t>
          </a:r>
        </a:p>
      </dgm:t>
    </dgm:pt>
    <dgm:pt modelId="{C5E0D87E-1CC1-4A3D-9881-1ED07C493769}" type="parTrans" cxnId="{4ADAC36A-1538-4E79-91A1-63FF6812AE90}">
      <dgm:prSet custT="1"/>
      <dgm:spPr>
        <a:ln>
          <a:solidFill>
            <a:schemeClr val="accent2"/>
          </a:solidFill>
          <a:prstDash val="dash"/>
        </a:ln>
      </dgm:spPr>
      <dgm:t>
        <a:bodyPr/>
        <a:lstStyle/>
        <a:p>
          <a:endParaRPr lang="en-GB" sz="100">
            <a:latin typeface="Arial" panose="020B0604020202020204" pitchFamily="34" charset="0"/>
            <a:cs typeface="Arial" panose="020B0604020202020204" pitchFamily="34" charset="0"/>
          </a:endParaRPr>
        </a:p>
      </dgm:t>
    </dgm:pt>
    <dgm:pt modelId="{2E30D3CB-6DD1-4196-9D7D-556003FAD13E}" type="sibTrans" cxnId="{4ADAC36A-1538-4E79-91A1-63FF6812AE90}">
      <dgm:prSet/>
      <dgm:spPr/>
      <dgm:t>
        <a:bodyPr/>
        <a:lstStyle/>
        <a:p>
          <a:endParaRPr lang="en-GB" sz="1100">
            <a:latin typeface="Arial" panose="020B0604020202020204" pitchFamily="34" charset="0"/>
            <a:cs typeface="Arial" panose="020B0604020202020204" pitchFamily="34" charset="0"/>
          </a:endParaRPr>
        </a:p>
      </dgm:t>
    </dgm:pt>
    <dgm:pt modelId="{D03877C3-1884-4EF4-85EB-8BD069228909}">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Decol</a:t>
          </a:r>
          <a:r>
            <a:rPr lang="en-GB" sz="900" dirty="0">
              <a:latin typeface="Arial" pitchFamily="34" charset="0"/>
              <a:ea typeface="Verdana" pitchFamily="34" charset="0"/>
              <a:cs typeface="Arial" pitchFamily="34" charset="0"/>
            </a:rPr>
            <a:t>.</a:t>
          </a:r>
        </a:p>
      </dgm:t>
    </dgm:pt>
    <dgm:pt modelId="{75C834B3-37A1-4BD1-BF07-2439FF971427}" type="parTrans" cxnId="{C380DB8D-1B6A-4BFD-A275-DF48520A7820}">
      <dgm:prSet custT="1"/>
      <dgm:spPr>
        <a:ln>
          <a:solidFill>
            <a:schemeClr val="accent2"/>
          </a:solidFill>
          <a:prstDash val="dash"/>
        </a:ln>
      </dgm:spPr>
      <dgm:t>
        <a:bodyPr/>
        <a:lstStyle/>
        <a:p>
          <a:endParaRPr lang="en-GB" sz="400">
            <a:latin typeface="Arial" panose="020B0604020202020204" pitchFamily="34" charset="0"/>
            <a:cs typeface="Arial" panose="020B0604020202020204" pitchFamily="34" charset="0"/>
          </a:endParaRPr>
        </a:p>
      </dgm:t>
    </dgm:pt>
    <dgm:pt modelId="{982B13C8-8BB8-4C27-A524-A66EE8D3F6D7}" type="sibTrans" cxnId="{C380DB8D-1B6A-4BFD-A275-DF48520A7820}">
      <dgm:prSet/>
      <dgm:spPr/>
      <dgm:t>
        <a:bodyPr/>
        <a:lstStyle/>
        <a:p>
          <a:endParaRPr lang="en-GB" sz="1100">
            <a:latin typeface="Arial" panose="020B0604020202020204" pitchFamily="34" charset="0"/>
            <a:cs typeface="Arial" panose="020B0604020202020204" pitchFamily="34" charset="0"/>
          </a:endParaRPr>
        </a:p>
      </dgm:t>
    </dgm:pt>
    <dgm:pt modelId="{A49E0152-2DD2-49A2-9CC5-612774D21184}" type="pres">
      <dgm:prSet presAssocID="{4892F491-B09A-45FD-BFEE-CEDFCF7D69CA}" presName="cycle" presStyleCnt="0">
        <dgm:presLayoutVars>
          <dgm:chMax val="1"/>
          <dgm:dir/>
          <dgm:animLvl val="ctr"/>
          <dgm:resizeHandles val="exact"/>
        </dgm:presLayoutVars>
      </dgm:prSet>
      <dgm:spPr/>
    </dgm:pt>
    <dgm:pt modelId="{8D5BE3AC-461A-4E9C-BBE1-0A9BF9DDA728}" type="pres">
      <dgm:prSet presAssocID="{8715AFC6-36CD-4620-973E-32392D175DAD}" presName="centerShape" presStyleLbl="node0" presStyleIdx="0" presStyleCnt="1" custScaleX="111398" custScaleY="111780" custLinFactNeighborX="-13632"/>
      <dgm:spPr/>
    </dgm:pt>
    <dgm:pt modelId="{DB8F51CD-C538-4588-A588-A84B010586D4}" type="pres">
      <dgm:prSet presAssocID="{5C92E9D5-3F9A-48B7-AFFD-FD5BBAF7D360}" presName="Name9" presStyleLbl="parChTrans1D2" presStyleIdx="0" presStyleCnt="11"/>
      <dgm:spPr/>
    </dgm:pt>
    <dgm:pt modelId="{CD16E292-EBF1-4852-8449-B8A883995D41}" type="pres">
      <dgm:prSet presAssocID="{5C92E9D5-3F9A-48B7-AFFD-FD5BBAF7D360}" presName="connTx" presStyleLbl="parChTrans1D2" presStyleIdx="0" presStyleCnt="11"/>
      <dgm:spPr/>
    </dgm:pt>
    <dgm:pt modelId="{AFABF447-E48A-423B-B49F-6EA32EBB3358}" type="pres">
      <dgm:prSet presAssocID="{8272ECC6-BC77-4D6B-8347-8F610F8237FF}" presName="node" presStyleLbl="node1" presStyleIdx="0" presStyleCnt="11" custScaleX="114445" custScaleY="114445" custRadScaleRad="99164" custRadScaleInc="-43776">
        <dgm:presLayoutVars>
          <dgm:bulletEnabled val="1"/>
        </dgm:presLayoutVars>
      </dgm:prSet>
      <dgm:spPr/>
    </dgm:pt>
    <dgm:pt modelId="{6D54B6E2-7739-424F-AD0F-5C0CCB7D7C11}" type="pres">
      <dgm:prSet presAssocID="{5F7567EC-E434-4278-9430-FFCD43F627BD}" presName="Name9" presStyleLbl="parChTrans1D2" presStyleIdx="1" presStyleCnt="11"/>
      <dgm:spPr/>
    </dgm:pt>
    <dgm:pt modelId="{8CC5B607-0528-4753-B71B-C47E55CDE24D}" type="pres">
      <dgm:prSet presAssocID="{5F7567EC-E434-4278-9430-FFCD43F627BD}" presName="connTx" presStyleLbl="parChTrans1D2" presStyleIdx="1" presStyleCnt="11"/>
      <dgm:spPr/>
    </dgm:pt>
    <dgm:pt modelId="{F742DEE1-3A8E-4ACB-8223-B85092990354}" type="pres">
      <dgm:prSet presAssocID="{5E79D641-A8F3-465A-8585-9B054D204568}" presName="node" presStyleLbl="node1" presStyleIdx="1" presStyleCnt="11" custScaleX="114445" custScaleY="114445" custRadScaleRad="74820" custRadScaleInc="-13908">
        <dgm:presLayoutVars>
          <dgm:bulletEnabled val="1"/>
        </dgm:presLayoutVars>
      </dgm:prSet>
      <dgm:spPr/>
    </dgm:pt>
    <dgm:pt modelId="{448BC795-2B71-4D53-89F4-C8C4F00A8740}" type="pres">
      <dgm:prSet presAssocID="{729817D1-DDE8-49A6-89D2-945592EDE396}" presName="Name9" presStyleLbl="parChTrans1D2" presStyleIdx="2" presStyleCnt="11"/>
      <dgm:spPr/>
    </dgm:pt>
    <dgm:pt modelId="{D2C82444-4781-471A-B305-6DC405DAD0AB}" type="pres">
      <dgm:prSet presAssocID="{729817D1-DDE8-49A6-89D2-945592EDE396}" presName="connTx" presStyleLbl="parChTrans1D2" presStyleIdx="2" presStyleCnt="11"/>
      <dgm:spPr/>
    </dgm:pt>
    <dgm:pt modelId="{09E20101-E01D-44D7-A5E2-CBAFA2BAA369}" type="pres">
      <dgm:prSet presAssocID="{2F3D5F60-995D-493A-AB8E-8211A1E937DB}" presName="node" presStyleLbl="node1" presStyleIdx="2" presStyleCnt="11" custScaleX="114445" custScaleY="114445" custRadScaleRad="142223" custRadScaleInc="-30292">
        <dgm:presLayoutVars>
          <dgm:bulletEnabled val="1"/>
        </dgm:presLayoutVars>
      </dgm:prSet>
      <dgm:spPr/>
    </dgm:pt>
    <dgm:pt modelId="{87EBF4B6-5A60-49E3-BAE3-9569A8941223}" type="pres">
      <dgm:prSet presAssocID="{75C834B3-37A1-4BD1-BF07-2439FF971427}" presName="Name9" presStyleLbl="parChTrans1D2" presStyleIdx="3" presStyleCnt="11"/>
      <dgm:spPr/>
    </dgm:pt>
    <dgm:pt modelId="{A9BBBB1D-F357-4DFA-8799-2F40A9DBE6CF}" type="pres">
      <dgm:prSet presAssocID="{75C834B3-37A1-4BD1-BF07-2439FF971427}" presName="connTx" presStyleLbl="parChTrans1D2" presStyleIdx="3" presStyleCnt="11"/>
      <dgm:spPr/>
    </dgm:pt>
    <dgm:pt modelId="{9C0566EF-5437-4189-A58F-D7ED4475F7E6}" type="pres">
      <dgm:prSet presAssocID="{D03877C3-1884-4EF4-85EB-8BD069228909}" presName="node" presStyleLbl="node1" presStyleIdx="3" presStyleCnt="11" custScaleX="114445" custScaleY="114445" custRadScaleRad="135383" custRadScaleInc="-80750">
        <dgm:presLayoutVars>
          <dgm:bulletEnabled val="1"/>
        </dgm:presLayoutVars>
      </dgm:prSet>
      <dgm:spPr/>
    </dgm:pt>
    <dgm:pt modelId="{C7B946FE-59D8-4D12-8C09-BC0537958DAE}" type="pres">
      <dgm:prSet presAssocID="{F7EF704C-7F0C-423B-91C3-C406E2F09E75}" presName="Name9" presStyleLbl="parChTrans1D2" presStyleIdx="4" presStyleCnt="11"/>
      <dgm:spPr/>
    </dgm:pt>
    <dgm:pt modelId="{3E6C9985-DBDD-4EED-8D41-8D7A934D85AD}" type="pres">
      <dgm:prSet presAssocID="{F7EF704C-7F0C-423B-91C3-C406E2F09E75}" presName="connTx" presStyleLbl="parChTrans1D2" presStyleIdx="4" presStyleCnt="11"/>
      <dgm:spPr/>
    </dgm:pt>
    <dgm:pt modelId="{5CAC3CA5-4D4E-4CD5-B029-F343138D5FD6}" type="pres">
      <dgm:prSet presAssocID="{1DC898E1-3483-45BF-B469-9390DAD40BF2}" presName="node" presStyleLbl="node1" presStyleIdx="4" presStyleCnt="11" custScaleX="114445" custScaleY="114445" custRadScaleRad="145875" custRadScaleInc="-129448">
        <dgm:presLayoutVars>
          <dgm:bulletEnabled val="1"/>
        </dgm:presLayoutVars>
      </dgm:prSet>
      <dgm:spPr/>
    </dgm:pt>
    <dgm:pt modelId="{0401F99C-04ED-41B4-8658-7B8E1CC84941}" type="pres">
      <dgm:prSet presAssocID="{DFD433B9-07C6-4B21-B9C4-816FCBFA6608}" presName="Name9" presStyleLbl="parChTrans1D2" presStyleIdx="5" presStyleCnt="11"/>
      <dgm:spPr/>
    </dgm:pt>
    <dgm:pt modelId="{12060A79-2244-4244-AA48-F91B8FBCA874}" type="pres">
      <dgm:prSet presAssocID="{DFD433B9-07C6-4B21-B9C4-816FCBFA6608}" presName="connTx" presStyleLbl="parChTrans1D2" presStyleIdx="5" presStyleCnt="11"/>
      <dgm:spPr/>
    </dgm:pt>
    <dgm:pt modelId="{D9DC1811-6482-4882-BD97-6C1DF4FB7C5E}" type="pres">
      <dgm:prSet presAssocID="{4E0FB591-084E-44E4-982F-B3DB632290BD}" presName="node" presStyleLbl="node1" presStyleIdx="5" presStyleCnt="11" custScaleX="114445" custScaleY="114445" custRadScaleRad="114401" custRadScaleInc="-168872">
        <dgm:presLayoutVars>
          <dgm:bulletEnabled val="1"/>
        </dgm:presLayoutVars>
      </dgm:prSet>
      <dgm:spPr/>
    </dgm:pt>
    <dgm:pt modelId="{94D7B32E-51E5-469E-81C3-B09D2C7CCD65}" type="pres">
      <dgm:prSet presAssocID="{B54B3BDF-AD3C-4C1C-9126-E53081C4B6EE}" presName="Name9" presStyleLbl="parChTrans1D2" presStyleIdx="6" presStyleCnt="11"/>
      <dgm:spPr/>
    </dgm:pt>
    <dgm:pt modelId="{3E22750F-2164-4CC6-96AD-91A0A3D037DD}" type="pres">
      <dgm:prSet presAssocID="{B54B3BDF-AD3C-4C1C-9126-E53081C4B6EE}" presName="connTx" presStyleLbl="parChTrans1D2" presStyleIdx="6" presStyleCnt="11"/>
      <dgm:spPr/>
    </dgm:pt>
    <dgm:pt modelId="{4725C341-6B0C-4ABF-99AD-5931983A12A4}" type="pres">
      <dgm:prSet presAssocID="{30B0427D-F77E-4EBB-9690-E3F339F718ED}" presName="node" presStyleLbl="node1" presStyleIdx="6" presStyleCnt="11" custScaleX="114445" custScaleY="114445" custRadScaleRad="91472" custRadScaleInc="-149899">
        <dgm:presLayoutVars>
          <dgm:bulletEnabled val="1"/>
        </dgm:presLayoutVars>
      </dgm:prSet>
      <dgm:spPr/>
    </dgm:pt>
    <dgm:pt modelId="{3868F5E0-3D5A-4E7C-91D4-012296AD59B3}" type="pres">
      <dgm:prSet presAssocID="{C5E0D87E-1CC1-4A3D-9881-1ED07C493769}" presName="Name9" presStyleLbl="parChTrans1D2" presStyleIdx="7" presStyleCnt="11"/>
      <dgm:spPr/>
    </dgm:pt>
    <dgm:pt modelId="{A532EF75-F26C-471F-ADFF-DDB83451C2E4}" type="pres">
      <dgm:prSet presAssocID="{C5E0D87E-1CC1-4A3D-9881-1ED07C493769}" presName="connTx" presStyleLbl="parChTrans1D2" presStyleIdx="7" presStyleCnt="11"/>
      <dgm:spPr/>
    </dgm:pt>
    <dgm:pt modelId="{C1BA877E-160B-49D7-ACE8-9733322D575C}" type="pres">
      <dgm:prSet presAssocID="{172E6AE5-0134-4779-8165-EFF5EB52F991}" presName="node" presStyleLbl="node1" presStyleIdx="7" presStyleCnt="11" custScaleX="114445" custScaleY="114445" custRadScaleRad="101984" custRadScaleInc="-95428">
        <dgm:presLayoutVars>
          <dgm:bulletEnabled val="1"/>
        </dgm:presLayoutVars>
      </dgm:prSet>
      <dgm:spPr/>
    </dgm:pt>
    <dgm:pt modelId="{421FD191-AC28-4012-8BFC-AAD3D4C0C750}" type="pres">
      <dgm:prSet presAssocID="{B77610A5-4DDC-4EEE-A8DE-B1AC8F25349C}" presName="Name9" presStyleLbl="parChTrans1D2" presStyleIdx="8" presStyleCnt="11"/>
      <dgm:spPr/>
    </dgm:pt>
    <dgm:pt modelId="{E8C2D3D2-ED36-4F0D-8D48-2D57758E38D2}" type="pres">
      <dgm:prSet presAssocID="{B77610A5-4DDC-4EEE-A8DE-B1AC8F25349C}" presName="connTx" presStyleLbl="parChTrans1D2" presStyleIdx="8" presStyleCnt="11"/>
      <dgm:spPr/>
    </dgm:pt>
    <dgm:pt modelId="{D03D7B20-5052-4A55-A9CD-47AAF7D35EA4}" type="pres">
      <dgm:prSet presAssocID="{524186CD-B6C7-431D-81A8-A265F171B424}" presName="node" presStyleLbl="node1" presStyleIdx="8" presStyleCnt="11" custScaleX="114445" custScaleY="114445" custRadScaleRad="102272" custRadScaleInc="-14011">
        <dgm:presLayoutVars>
          <dgm:bulletEnabled val="1"/>
        </dgm:presLayoutVars>
      </dgm:prSet>
      <dgm:spPr/>
    </dgm:pt>
    <dgm:pt modelId="{720E6570-9767-471F-815E-B4D0543DB38A}" type="pres">
      <dgm:prSet presAssocID="{8324FD19-721A-48E6-9B7F-C10C2826DCB1}" presName="Name9" presStyleLbl="parChTrans1D2" presStyleIdx="9" presStyleCnt="11"/>
      <dgm:spPr/>
    </dgm:pt>
    <dgm:pt modelId="{F71B67E4-A572-48AD-8A92-C56BFE8B1B0E}" type="pres">
      <dgm:prSet presAssocID="{8324FD19-721A-48E6-9B7F-C10C2826DCB1}" presName="connTx" presStyleLbl="parChTrans1D2" presStyleIdx="9" presStyleCnt="11"/>
      <dgm:spPr/>
    </dgm:pt>
    <dgm:pt modelId="{B63D901A-D3CC-4C32-BB43-D8907AFB5273}" type="pres">
      <dgm:prSet presAssocID="{CCE1C0B0-DE76-4F28-93F7-6524373D5EF4}" presName="node" presStyleLbl="node1" presStyleIdx="9" presStyleCnt="11" custScaleX="114445" custScaleY="114445" custRadScaleRad="111676" custRadScaleInc="-13839">
        <dgm:presLayoutVars>
          <dgm:bulletEnabled val="1"/>
        </dgm:presLayoutVars>
      </dgm:prSet>
      <dgm:spPr/>
    </dgm:pt>
    <dgm:pt modelId="{23DBB19A-08A9-404C-9A85-907E2DFCBF40}" type="pres">
      <dgm:prSet presAssocID="{295B469E-CAC4-48A0-ADC6-D65C51EAF43B}" presName="Name9" presStyleLbl="parChTrans1D2" presStyleIdx="10" presStyleCnt="11"/>
      <dgm:spPr/>
    </dgm:pt>
    <dgm:pt modelId="{FE2B994C-3F60-4D7A-BA7A-AF7D18DD4163}" type="pres">
      <dgm:prSet presAssocID="{295B469E-CAC4-48A0-ADC6-D65C51EAF43B}" presName="connTx" presStyleLbl="parChTrans1D2" presStyleIdx="10" presStyleCnt="11"/>
      <dgm:spPr/>
    </dgm:pt>
    <dgm:pt modelId="{2E3885CB-49A2-41CF-8BE0-0102112EC607}" type="pres">
      <dgm:prSet presAssocID="{EA6DA222-2801-4BDE-96FC-414C08C9BE4B}" presName="node" presStyleLbl="node1" presStyleIdx="10" presStyleCnt="11" custScaleX="114445" custScaleY="114445" custRadScaleRad="121409" custRadScaleInc="-35504">
        <dgm:presLayoutVars>
          <dgm:bulletEnabled val="1"/>
        </dgm:presLayoutVars>
      </dgm:prSet>
      <dgm:spPr/>
    </dgm:pt>
  </dgm:ptLst>
  <dgm:cxnLst>
    <dgm:cxn modelId="{7FD66607-4ACF-405A-A8F6-2D983198C316}" type="presOf" srcId="{D03877C3-1884-4EF4-85EB-8BD069228909}" destId="{9C0566EF-5437-4189-A58F-D7ED4475F7E6}" srcOrd="0" destOrd="0" presId="urn:microsoft.com/office/officeart/2005/8/layout/radial1"/>
    <dgm:cxn modelId="{658C310A-B2E9-4BE2-A652-B915C043CCB5}" srcId="{4892F491-B09A-45FD-BFEE-CEDFCF7D69CA}" destId="{8715AFC6-36CD-4620-973E-32392D175DAD}" srcOrd="0" destOrd="0" parTransId="{DB7A71A3-DDBD-48EF-996D-BC3BE3DCD33A}" sibTransId="{3CB9D06F-3ADF-4737-B446-9C0401E1CD74}"/>
    <dgm:cxn modelId="{A6C15010-FAC8-4C88-805F-CBA8C6230987}" srcId="{8715AFC6-36CD-4620-973E-32392D175DAD}" destId="{5E79D641-A8F3-465A-8585-9B054D204568}" srcOrd="1" destOrd="0" parTransId="{5F7567EC-E434-4278-9430-FFCD43F627BD}" sibTransId="{94916EAA-8A3B-4AED-9B45-6599268B9417}"/>
    <dgm:cxn modelId="{F00EC414-DAC0-4591-BFE1-7C0EE509CEAB}" type="presOf" srcId="{5C92E9D5-3F9A-48B7-AFFD-FD5BBAF7D360}" destId="{CD16E292-EBF1-4852-8449-B8A883995D41}" srcOrd="1" destOrd="0" presId="urn:microsoft.com/office/officeart/2005/8/layout/radial1"/>
    <dgm:cxn modelId="{1F6B3122-9CA4-4AC8-B63B-54A0FBF60C55}" type="presOf" srcId="{B54B3BDF-AD3C-4C1C-9126-E53081C4B6EE}" destId="{94D7B32E-51E5-469E-81C3-B09D2C7CCD65}" srcOrd="0" destOrd="0" presId="urn:microsoft.com/office/officeart/2005/8/layout/radial1"/>
    <dgm:cxn modelId="{65FFAC22-DAA5-4B5F-804B-0649F373EA1C}" type="presOf" srcId="{B77610A5-4DDC-4EEE-A8DE-B1AC8F25349C}" destId="{E8C2D3D2-ED36-4F0D-8D48-2D57758E38D2}" srcOrd="1" destOrd="0" presId="urn:microsoft.com/office/officeart/2005/8/layout/radial1"/>
    <dgm:cxn modelId="{EF86872F-CCCE-4D23-9EE6-68501BF6D0F3}" srcId="{8715AFC6-36CD-4620-973E-32392D175DAD}" destId="{8272ECC6-BC77-4D6B-8347-8F610F8237FF}" srcOrd="0" destOrd="0" parTransId="{5C92E9D5-3F9A-48B7-AFFD-FD5BBAF7D360}" sibTransId="{A6864BEE-75DD-42C4-A3AB-ECD657D3DED4}"/>
    <dgm:cxn modelId="{C8AB892F-88CD-4081-AF1D-1AC5C71CAB92}" srcId="{8715AFC6-36CD-4620-973E-32392D175DAD}" destId="{524186CD-B6C7-431D-81A8-A265F171B424}" srcOrd="8" destOrd="0" parTransId="{B77610A5-4DDC-4EEE-A8DE-B1AC8F25349C}" sibTransId="{E366F979-1B1E-475A-8BB8-423F9BB0D2A6}"/>
    <dgm:cxn modelId="{64C75238-F2C6-440B-9F6E-605558EC90AE}" type="presOf" srcId="{EA6DA222-2801-4BDE-96FC-414C08C9BE4B}" destId="{2E3885CB-49A2-41CF-8BE0-0102112EC607}" srcOrd="0" destOrd="0" presId="urn:microsoft.com/office/officeart/2005/8/layout/radial1"/>
    <dgm:cxn modelId="{13E6B738-BFF1-46B1-9909-49B728F9827C}" type="presOf" srcId="{30B0427D-F77E-4EBB-9690-E3F339F718ED}" destId="{4725C341-6B0C-4ABF-99AD-5931983A12A4}" srcOrd="0" destOrd="0" presId="urn:microsoft.com/office/officeart/2005/8/layout/radial1"/>
    <dgm:cxn modelId="{0058583B-7585-4779-9227-1EE0410A0582}" type="presOf" srcId="{8272ECC6-BC77-4D6B-8347-8F610F8237FF}" destId="{AFABF447-E48A-423B-B49F-6EA32EBB3358}" srcOrd="0" destOrd="0" presId="urn:microsoft.com/office/officeart/2005/8/layout/radial1"/>
    <dgm:cxn modelId="{D206243F-896E-40DB-B27F-225FE6EB9FD5}" type="presOf" srcId="{4E0FB591-084E-44E4-982F-B3DB632290BD}" destId="{D9DC1811-6482-4882-BD97-6C1DF4FB7C5E}" srcOrd="0" destOrd="0" presId="urn:microsoft.com/office/officeart/2005/8/layout/radial1"/>
    <dgm:cxn modelId="{BD35AA67-8556-4E2B-8E1B-4C378F08ED78}" type="presOf" srcId="{8324FD19-721A-48E6-9B7F-C10C2826DCB1}" destId="{720E6570-9767-471F-815E-B4D0543DB38A}" srcOrd="0" destOrd="0" presId="urn:microsoft.com/office/officeart/2005/8/layout/radial1"/>
    <dgm:cxn modelId="{4ADAC36A-1538-4E79-91A1-63FF6812AE90}" srcId="{8715AFC6-36CD-4620-973E-32392D175DAD}" destId="{172E6AE5-0134-4779-8165-EFF5EB52F991}" srcOrd="7" destOrd="0" parTransId="{C5E0D87E-1CC1-4A3D-9881-1ED07C493769}" sibTransId="{2E30D3CB-6DD1-4196-9D7D-556003FAD13E}"/>
    <dgm:cxn modelId="{E4531A6B-2711-4E13-AF5D-CE6226B42600}" type="presOf" srcId="{4892F491-B09A-45FD-BFEE-CEDFCF7D69CA}" destId="{A49E0152-2DD2-49A2-9CC5-612774D21184}" srcOrd="0" destOrd="0" presId="urn:microsoft.com/office/officeart/2005/8/layout/radial1"/>
    <dgm:cxn modelId="{2FF9844C-A0B0-4440-A556-23EE1024DE93}" type="presOf" srcId="{8715AFC6-36CD-4620-973E-32392D175DAD}" destId="{8D5BE3AC-461A-4E9C-BBE1-0A9BF9DDA728}" srcOrd="0" destOrd="0" presId="urn:microsoft.com/office/officeart/2005/8/layout/radial1"/>
    <dgm:cxn modelId="{2DEA5D6D-69AB-4ED6-B535-7693D67DFE6A}" srcId="{8715AFC6-36CD-4620-973E-32392D175DAD}" destId="{1DC898E1-3483-45BF-B469-9390DAD40BF2}" srcOrd="4" destOrd="0" parTransId="{F7EF704C-7F0C-423B-91C3-C406E2F09E75}" sibTransId="{1BA15873-F536-450F-B037-319CE9AD15EE}"/>
    <dgm:cxn modelId="{5388EA6D-7563-4AC5-9FD4-8BA36F319031}" type="presOf" srcId="{8324FD19-721A-48E6-9B7F-C10C2826DCB1}" destId="{F71B67E4-A572-48AD-8A92-C56BFE8B1B0E}" srcOrd="1" destOrd="0" presId="urn:microsoft.com/office/officeart/2005/8/layout/radial1"/>
    <dgm:cxn modelId="{7414494E-B782-49ED-A909-CEF92AE8B474}" srcId="{8715AFC6-36CD-4620-973E-32392D175DAD}" destId="{4E0FB591-084E-44E4-982F-B3DB632290BD}" srcOrd="5" destOrd="0" parTransId="{DFD433B9-07C6-4B21-B9C4-816FCBFA6608}" sibTransId="{381D4F15-E8C6-441C-9727-40562D2BF115}"/>
    <dgm:cxn modelId="{8B45694F-FC7C-4601-AF96-B4271DF36559}" type="presOf" srcId="{524186CD-B6C7-431D-81A8-A265F171B424}" destId="{D03D7B20-5052-4A55-A9CD-47AAF7D35EA4}" srcOrd="0" destOrd="0" presId="urn:microsoft.com/office/officeart/2005/8/layout/radial1"/>
    <dgm:cxn modelId="{C642BC71-F971-4D2E-8B9A-13272AC0DA4D}" type="presOf" srcId="{C5E0D87E-1CC1-4A3D-9881-1ED07C493769}" destId="{A532EF75-F26C-471F-ADFF-DDB83451C2E4}" srcOrd="1" destOrd="0" presId="urn:microsoft.com/office/officeart/2005/8/layout/radial1"/>
    <dgm:cxn modelId="{36048B73-8028-467B-A1A3-4778DD1BB27B}" type="presOf" srcId="{DFD433B9-07C6-4B21-B9C4-816FCBFA6608}" destId="{0401F99C-04ED-41B4-8658-7B8E1CC84941}" srcOrd="0" destOrd="0" presId="urn:microsoft.com/office/officeart/2005/8/layout/radial1"/>
    <dgm:cxn modelId="{89FDCE56-02F8-4CDB-9DA5-93137FA32FE7}" type="presOf" srcId="{172E6AE5-0134-4779-8165-EFF5EB52F991}" destId="{C1BA877E-160B-49D7-ACE8-9733322D575C}" srcOrd="0" destOrd="0" presId="urn:microsoft.com/office/officeart/2005/8/layout/radial1"/>
    <dgm:cxn modelId="{83AB5679-D28F-4622-B41C-2B6A4CEDFE34}" type="presOf" srcId="{F7EF704C-7F0C-423B-91C3-C406E2F09E75}" destId="{3E6C9985-DBDD-4EED-8D41-8D7A934D85AD}" srcOrd="1" destOrd="0" presId="urn:microsoft.com/office/officeart/2005/8/layout/radial1"/>
    <dgm:cxn modelId="{2172C97F-BFF8-44F4-9DAD-5C3B5177A8E7}" type="presOf" srcId="{5F7567EC-E434-4278-9430-FFCD43F627BD}" destId="{6D54B6E2-7739-424F-AD0F-5C0CCB7D7C11}" srcOrd="0" destOrd="0" presId="urn:microsoft.com/office/officeart/2005/8/layout/radial1"/>
    <dgm:cxn modelId="{9AA3D887-201A-4429-A10A-38836F796A5D}" type="presOf" srcId="{5E79D641-A8F3-465A-8585-9B054D204568}" destId="{F742DEE1-3A8E-4ACB-8223-B85092990354}" srcOrd="0" destOrd="0" presId="urn:microsoft.com/office/officeart/2005/8/layout/radial1"/>
    <dgm:cxn modelId="{A582558C-9869-4EAD-AB2E-45B1ECFD1FBC}" type="presOf" srcId="{1DC898E1-3483-45BF-B469-9390DAD40BF2}" destId="{5CAC3CA5-4D4E-4CD5-B029-F343138D5FD6}" srcOrd="0" destOrd="0" presId="urn:microsoft.com/office/officeart/2005/8/layout/radial1"/>
    <dgm:cxn modelId="{C380DB8D-1B6A-4BFD-A275-DF48520A7820}" srcId="{8715AFC6-36CD-4620-973E-32392D175DAD}" destId="{D03877C3-1884-4EF4-85EB-8BD069228909}" srcOrd="3" destOrd="0" parTransId="{75C834B3-37A1-4BD1-BF07-2439FF971427}" sibTransId="{982B13C8-8BB8-4C27-A524-A66EE8D3F6D7}"/>
    <dgm:cxn modelId="{70CBC78F-FAE6-4EAC-AE2D-8404B1883CA9}" srcId="{8715AFC6-36CD-4620-973E-32392D175DAD}" destId="{EA6DA222-2801-4BDE-96FC-414C08C9BE4B}" srcOrd="10" destOrd="0" parTransId="{295B469E-CAC4-48A0-ADC6-D65C51EAF43B}" sibTransId="{62D90F40-0E10-4163-ADCA-A0BF8F889187}"/>
    <dgm:cxn modelId="{DB957693-8144-4574-BC38-4492B6621575}" type="presOf" srcId="{B54B3BDF-AD3C-4C1C-9126-E53081C4B6EE}" destId="{3E22750F-2164-4CC6-96AD-91A0A3D037DD}" srcOrd="1" destOrd="0" presId="urn:microsoft.com/office/officeart/2005/8/layout/radial1"/>
    <dgm:cxn modelId="{36AEC795-EF0C-47BF-89EE-965D0223A966}" type="presOf" srcId="{F7EF704C-7F0C-423B-91C3-C406E2F09E75}" destId="{C7B946FE-59D8-4D12-8C09-BC0537958DAE}" srcOrd="0" destOrd="0" presId="urn:microsoft.com/office/officeart/2005/8/layout/radial1"/>
    <dgm:cxn modelId="{866C8899-A799-445D-AA91-65A9285DE251}" srcId="{8715AFC6-36CD-4620-973E-32392D175DAD}" destId="{CCE1C0B0-DE76-4F28-93F7-6524373D5EF4}" srcOrd="9" destOrd="0" parTransId="{8324FD19-721A-48E6-9B7F-C10C2826DCB1}" sibTransId="{CDA08381-9A02-453E-B988-6B8DDFBB64CD}"/>
    <dgm:cxn modelId="{ACE4DA9B-CD7D-472D-A244-8E9CBDC56336}" type="presOf" srcId="{DFD433B9-07C6-4B21-B9C4-816FCBFA6608}" destId="{12060A79-2244-4244-AA48-F91B8FBCA874}" srcOrd="1" destOrd="0" presId="urn:microsoft.com/office/officeart/2005/8/layout/radial1"/>
    <dgm:cxn modelId="{D16126A0-C450-421E-B768-6FE2BE21C3FF}" type="presOf" srcId="{729817D1-DDE8-49A6-89D2-945592EDE396}" destId="{D2C82444-4781-471A-B305-6DC405DAD0AB}" srcOrd="1" destOrd="0" presId="urn:microsoft.com/office/officeart/2005/8/layout/radial1"/>
    <dgm:cxn modelId="{C20FDDA5-6920-451F-AAC5-BEBA74AEB85B}" srcId="{8715AFC6-36CD-4620-973E-32392D175DAD}" destId="{30B0427D-F77E-4EBB-9690-E3F339F718ED}" srcOrd="6" destOrd="0" parTransId="{B54B3BDF-AD3C-4C1C-9126-E53081C4B6EE}" sibTransId="{7A85F858-FEE5-482B-BB60-64B1A39EA05D}"/>
    <dgm:cxn modelId="{3E39BDBB-DBF2-426D-9939-47E54CEBD191}" srcId="{8715AFC6-36CD-4620-973E-32392D175DAD}" destId="{2F3D5F60-995D-493A-AB8E-8211A1E937DB}" srcOrd="2" destOrd="0" parTransId="{729817D1-DDE8-49A6-89D2-945592EDE396}" sibTransId="{758E6241-CA54-490B-9C78-05E77CDDA755}"/>
    <dgm:cxn modelId="{C93D24BD-5D0C-4FC4-9CBD-C2ED13AA29B0}" type="presOf" srcId="{2F3D5F60-995D-493A-AB8E-8211A1E937DB}" destId="{09E20101-E01D-44D7-A5E2-CBAFA2BAA369}" srcOrd="0" destOrd="0" presId="urn:microsoft.com/office/officeart/2005/8/layout/radial1"/>
    <dgm:cxn modelId="{3DEB16C9-8222-40E9-91C8-97F6B41DBB66}" type="presOf" srcId="{B77610A5-4DDC-4EEE-A8DE-B1AC8F25349C}" destId="{421FD191-AC28-4012-8BFC-AAD3D4C0C750}" srcOrd="0" destOrd="0" presId="urn:microsoft.com/office/officeart/2005/8/layout/radial1"/>
    <dgm:cxn modelId="{F98AC8D1-E14C-492F-AB59-9E0DC7087979}" type="presOf" srcId="{5C92E9D5-3F9A-48B7-AFFD-FD5BBAF7D360}" destId="{DB8F51CD-C538-4588-A588-A84B010586D4}" srcOrd="0" destOrd="0" presId="urn:microsoft.com/office/officeart/2005/8/layout/radial1"/>
    <dgm:cxn modelId="{F1679BD6-EEF9-4018-8A96-9EA6F8A6F8A7}" type="presOf" srcId="{75C834B3-37A1-4BD1-BF07-2439FF971427}" destId="{87EBF4B6-5A60-49E3-BAE3-9569A8941223}" srcOrd="0" destOrd="0" presId="urn:microsoft.com/office/officeart/2005/8/layout/radial1"/>
    <dgm:cxn modelId="{5855BFE0-BCA0-4D5E-9FC7-99DC06B5DE52}" type="presOf" srcId="{295B469E-CAC4-48A0-ADC6-D65C51EAF43B}" destId="{23DBB19A-08A9-404C-9A85-907E2DFCBF40}" srcOrd="0" destOrd="0" presId="urn:microsoft.com/office/officeart/2005/8/layout/radial1"/>
    <dgm:cxn modelId="{1A6054E1-D8E3-491D-B4E3-E5048B1F447D}" type="presOf" srcId="{729817D1-DDE8-49A6-89D2-945592EDE396}" destId="{448BC795-2B71-4D53-89F4-C8C4F00A8740}" srcOrd="0" destOrd="0" presId="urn:microsoft.com/office/officeart/2005/8/layout/radial1"/>
    <dgm:cxn modelId="{D91D4CEC-F1F0-4C29-AC6A-9D6043C084F7}" type="presOf" srcId="{CCE1C0B0-DE76-4F28-93F7-6524373D5EF4}" destId="{B63D901A-D3CC-4C32-BB43-D8907AFB5273}" srcOrd="0" destOrd="0" presId="urn:microsoft.com/office/officeart/2005/8/layout/radial1"/>
    <dgm:cxn modelId="{B12C12EE-E6E5-4FFD-B9DB-3C975D8A83D5}" type="presOf" srcId="{295B469E-CAC4-48A0-ADC6-D65C51EAF43B}" destId="{FE2B994C-3F60-4D7A-BA7A-AF7D18DD4163}" srcOrd="1" destOrd="0" presId="urn:microsoft.com/office/officeart/2005/8/layout/radial1"/>
    <dgm:cxn modelId="{855B82F1-6ECA-494C-9D9C-5EC66CD4D5BF}" type="presOf" srcId="{75C834B3-37A1-4BD1-BF07-2439FF971427}" destId="{A9BBBB1D-F357-4DFA-8799-2F40A9DBE6CF}" srcOrd="1" destOrd="0" presId="urn:microsoft.com/office/officeart/2005/8/layout/radial1"/>
    <dgm:cxn modelId="{8EB1F2F5-1919-480E-8D68-97679A36C300}" type="presOf" srcId="{5F7567EC-E434-4278-9430-FFCD43F627BD}" destId="{8CC5B607-0528-4753-B71B-C47E55CDE24D}" srcOrd="1" destOrd="0" presId="urn:microsoft.com/office/officeart/2005/8/layout/radial1"/>
    <dgm:cxn modelId="{7F6D54FE-A72C-445A-9768-5DBC3ABB98C3}" type="presOf" srcId="{C5E0D87E-1CC1-4A3D-9881-1ED07C493769}" destId="{3868F5E0-3D5A-4E7C-91D4-012296AD59B3}" srcOrd="0" destOrd="0" presId="urn:microsoft.com/office/officeart/2005/8/layout/radial1"/>
    <dgm:cxn modelId="{69C406F9-8D31-4568-8B29-1573C5F2F8F4}" type="presParOf" srcId="{A49E0152-2DD2-49A2-9CC5-612774D21184}" destId="{8D5BE3AC-461A-4E9C-BBE1-0A9BF9DDA728}" srcOrd="0" destOrd="0" presId="urn:microsoft.com/office/officeart/2005/8/layout/radial1"/>
    <dgm:cxn modelId="{C0F44571-785D-4F41-99F7-9FDE0EC32928}" type="presParOf" srcId="{A49E0152-2DD2-49A2-9CC5-612774D21184}" destId="{DB8F51CD-C538-4588-A588-A84B010586D4}" srcOrd="1" destOrd="0" presId="urn:microsoft.com/office/officeart/2005/8/layout/radial1"/>
    <dgm:cxn modelId="{B57C95A5-BCB7-4AF3-8444-D41859FAB288}" type="presParOf" srcId="{DB8F51CD-C538-4588-A588-A84B010586D4}" destId="{CD16E292-EBF1-4852-8449-B8A883995D41}" srcOrd="0" destOrd="0" presId="urn:microsoft.com/office/officeart/2005/8/layout/radial1"/>
    <dgm:cxn modelId="{20967618-D70D-42DF-AD34-A3E6F653D856}" type="presParOf" srcId="{A49E0152-2DD2-49A2-9CC5-612774D21184}" destId="{AFABF447-E48A-423B-B49F-6EA32EBB3358}" srcOrd="2" destOrd="0" presId="urn:microsoft.com/office/officeart/2005/8/layout/radial1"/>
    <dgm:cxn modelId="{93812E59-1B6A-4A90-8158-213AEA027B96}" type="presParOf" srcId="{A49E0152-2DD2-49A2-9CC5-612774D21184}" destId="{6D54B6E2-7739-424F-AD0F-5C0CCB7D7C11}" srcOrd="3" destOrd="0" presId="urn:microsoft.com/office/officeart/2005/8/layout/radial1"/>
    <dgm:cxn modelId="{2952438E-947E-418D-A008-10E001CA56CA}" type="presParOf" srcId="{6D54B6E2-7739-424F-AD0F-5C0CCB7D7C11}" destId="{8CC5B607-0528-4753-B71B-C47E55CDE24D}" srcOrd="0" destOrd="0" presId="urn:microsoft.com/office/officeart/2005/8/layout/radial1"/>
    <dgm:cxn modelId="{34234FB9-AD3D-4B47-8067-D5B290480FCD}" type="presParOf" srcId="{A49E0152-2DD2-49A2-9CC5-612774D21184}" destId="{F742DEE1-3A8E-4ACB-8223-B85092990354}" srcOrd="4" destOrd="0" presId="urn:microsoft.com/office/officeart/2005/8/layout/radial1"/>
    <dgm:cxn modelId="{1226F892-00CC-4C35-A76A-5FB77F8927B5}" type="presParOf" srcId="{A49E0152-2DD2-49A2-9CC5-612774D21184}" destId="{448BC795-2B71-4D53-89F4-C8C4F00A8740}" srcOrd="5" destOrd="0" presId="urn:microsoft.com/office/officeart/2005/8/layout/radial1"/>
    <dgm:cxn modelId="{E4C3D52F-4A66-4362-ADD0-7A3F2922959E}" type="presParOf" srcId="{448BC795-2B71-4D53-89F4-C8C4F00A8740}" destId="{D2C82444-4781-471A-B305-6DC405DAD0AB}" srcOrd="0" destOrd="0" presId="urn:microsoft.com/office/officeart/2005/8/layout/radial1"/>
    <dgm:cxn modelId="{D4CA449E-D4FB-417B-9F70-4E7FAF54CF22}" type="presParOf" srcId="{A49E0152-2DD2-49A2-9CC5-612774D21184}" destId="{09E20101-E01D-44D7-A5E2-CBAFA2BAA369}" srcOrd="6" destOrd="0" presId="urn:microsoft.com/office/officeart/2005/8/layout/radial1"/>
    <dgm:cxn modelId="{57CAD679-CEE7-4DAC-B3C0-FC06420023BD}" type="presParOf" srcId="{A49E0152-2DD2-49A2-9CC5-612774D21184}" destId="{87EBF4B6-5A60-49E3-BAE3-9569A8941223}" srcOrd="7" destOrd="0" presId="urn:microsoft.com/office/officeart/2005/8/layout/radial1"/>
    <dgm:cxn modelId="{B99EDFCD-BFDB-477D-8647-8CFF7DC31D1E}" type="presParOf" srcId="{87EBF4B6-5A60-49E3-BAE3-9569A8941223}" destId="{A9BBBB1D-F357-4DFA-8799-2F40A9DBE6CF}" srcOrd="0" destOrd="0" presId="urn:microsoft.com/office/officeart/2005/8/layout/radial1"/>
    <dgm:cxn modelId="{461E1821-7344-4BEC-95A8-23AC274151C5}" type="presParOf" srcId="{A49E0152-2DD2-49A2-9CC5-612774D21184}" destId="{9C0566EF-5437-4189-A58F-D7ED4475F7E6}" srcOrd="8" destOrd="0" presId="urn:microsoft.com/office/officeart/2005/8/layout/radial1"/>
    <dgm:cxn modelId="{3F8CC6BD-23E4-4992-B783-F05440833410}" type="presParOf" srcId="{A49E0152-2DD2-49A2-9CC5-612774D21184}" destId="{C7B946FE-59D8-4D12-8C09-BC0537958DAE}" srcOrd="9" destOrd="0" presId="urn:microsoft.com/office/officeart/2005/8/layout/radial1"/>
    <dgm:cxn modelId="{9B4F99B1-5AE1-46D3-999A-5189E0E5C057}" type="presParOf" srcId="{C7B946FE-59D8-4D12-8C09-BC0537958DAE}" destId="{3E6C9985-DBDD-4EED-8D41-8D7A934D85AD}" srcOrd="0" destOrd="0" presId="urn:microsoft.com/office/officeart/2005/8/layout/radial1"/>
    <dgm:cxn modelId="{F8B4458D-A581-456C-89D8-0D1B44532B7E}" type="presParOf" srcId="{A49E0152-2DD2-49A2-9CC5-612774D21184}" destId="{5CAC3CA5-4D4E-4CD5-B029-F343138D5FD6}" srcOrd="10" destOrd="0" presId="urn:microsoft.com/office/officeart/2005/8/layout/radial1"/>
    <dgm:cxn modelId="{611F41EA-A075-4224-8441-777D3D1DBEB5}" type="presParOf" srcId="{A49E0152-2DD2-49A2-9CC5-612774D21184}" destId="{0401F99C-04ED-41B4-8658-7B8E1CC84941}" srcOrd="11" destOrd="0" presId="urn:microsoft.com/office/officeart/2005/8/layout/radial1"/>
    <dgm:cxn modelId="{65B5D9A1-7C15-4182-8899-BE583438CA10}" type="presParOf" srcId="{0401F99C-04ED-41B4-8658-7B8E1CC84941}" destId="{12060A79-2244-4244-AA48-F91B8FBCA874}" srcOrd="0" destOrd="0" presId="urn:microsoft.com/office/officeart/2005/8/layout/radial1"/>
    <dgm:cxn modelId="{72DBFAFC-BA40-40C6-9BB8-A6752FF63EE8}" type="presParOf" srcId="{A49E0152-2DD2-49A2-9CC5-612774D21184}" destId="{D9DC1811-6482-4882-BD97-6C1DF4FB7C5E}" srcOrd="12" destOrd="0" presId="urn:microsoft.com/office/officeart/2005/8/layout/radial1"/>
    <dgm:cxn modelId="{38077555-6BA1-4C6A-9602-52706B788476}" type="presParOf" srcId="{A49E0152-2DD2-49A2-9CC5-612774D21184}" destId="{94D7B32E-51E5-469E-81C3-B09D2C7CCD65}" srcOrd="13" destOrd="0" presId="urn:microsoft.com/office/officeart/2005/8/layout/radial1"/>
    <dgm:cxn modelId="{A9B533EA-31DC-4853-B287-377E73024D59}" type="presParOf" srcId="{94D7B32E-51E5-469E-81C3-B09D2C7CCD65}" destId="{3E22750F-2164-4CC6-96AD-91A0A3D037DD}" srcOrd="0" destOrd="0" presId="urn:microsoft.com/office/officeart/2005/8/layout/radial1"/>
    <dgm:cxn modelId="{C6E22DC9-2C7D-4FA7-B03B-06E44DEDBA45}" type="presParOf" srcId="{A49E0152-2DD2-49A2-9CC5-612774D21184}" destId="{4725C341-6B0C-4ABF-99AD-5931983A12A4}" srcOrd="14" destOrd="0" presId="urn:microsoft.com/office/officeart/2005/8/layout/radial1"/>
    <dgm:cxn modelId="{2EB718E2-A1D2-4575-BAED-060E19A06D7C}" type="presParOf" srcId="{A49E0152-2DD2-49A2-9CC5-612774D21184}" destId="{3868F5E0-3D5A-4E7C-91D4-012296AD59B3}" srcOrd="15" destOrd="0" presId="urn:microsoft.com/office/officeart/2005/8/layout/radial1"/>
    <dgm:cxn modelId="{F3BD2878-66A0-4468-AEAF-F31DF7AF4BC8}" type="presParOf" srcId="{3868F5E0-3D5A-4E7C-91D4-012296AD59B3}" destId="{A532EF75-F26C-471F-ADFF-DDB83451C2E4}" srcOrd="0" destOrd="0" presId="urn:microsoft.com/office/officeart/2005/8/layout/radial1"/>
    <dgm:cxn modelId="{9B82BF66-8C49-4FE5-BB18-B2E8872E3189}" type="presParOf" srcId="{A49E0152-2DD2-49A2-9CC5-612774D21184}" destId="{C1BA877E-160B-49D7-ACE8-9733322D575C}" srcOrd="16" destOrd="0" presId="urn:microsoft.com/office/officeart/2005/8/layout/radial1"/>
    <dgm:cxn modelId="{6300FE34-4B6E-454C-A46B-770212490E75}" type="presParOf" srcId="{A49E0152-2DD2-49A2-9CC5-612774D21184}" destId="{421FD191-AC28-4012-8BFC-AAD3D4C0C750}" srcOrd="17" destOrd="0" presId="urn:microsoft.com/office/officeart/2005/8/layout/radial1"/>
    <dgm:cxn modelId="{A4E2A3FE-05AA-4899-9053-17C9823987B7}" type="presParOf" srcId="{421FD191-AC28-4012-8BFC-AAD3D4C0C750}" destId="{E8C2D3D2-ED36-4F0D-8D48-2D57758E38D2}" srcOrd="0" destOrd="0" presId="urn:microsoft.com/office/officeart/2005/8/layout/radial1"/>
    <dgm:cxn modelId="{AC5AD2DB-08ED-4E37-B468-DA22BA4AEBAB}" type="presParOf" srcId="{A49E0152-2DD2-49A2-9CC5-612774D21184}" destId="{D03D7B20-5052-4A55-A9CD-47AAF7D35EA4}" srcOrd="18" destOrd="0" presId="urn:microsoft.com/office/officeart/2005/8/layout/radial1"/>
    <dgm:cxn modelId="{1806B3E5-4E60-4768-A29F-6996703BE3AA}" type="presParOf" srcId="{A49E0152-2DD2-49A2-9CC5-612774D21184}" destId="{720E6570-9767-471F-815E-B4D0543DB38A}" srcOrd="19" destOrd="0" presId="urn:microsoft.com/office/officeart/2005/8/layout/radial1"/>
    <dgm:cxn modelId="{BD215AD2-265E-4769-8701-02AA40A95A47}" type="presParOf" srcId="{720E6570-9767-471F-815E-B4D0543DB38A}" destId="{F71B67E4-A572-48AD-8A92-C56BFE8B1B0E}" srcOrd="0" destOrd="0" presId="urn:microsoft.com/office/officeart/2005/8/layout/radial1"/>
    <dgm:cxn modelId="{F06F8022-725E-4CAA-B601-2B06A9DB431D}" type="presParOf" srcId="{A49E0152-2DD2-49A2-9CC5-612774D21184}" destId="{B63D901A-D3CC-4C32-BB43-D8907AFB5273}" srcOrd="20" destOrd="0" presId="urn:microsoft.com/office/officeart/2005/8/layout/radial1"/>
    <dgm:cxn modelId="{91AF4C9D-ABBD-4E93-B6EF-8ABB608C182A}" type="presParOf" srcId="{A49E0152-2DD2-49A2-9CC5-612774D21184}" destId="{23DBB19A-08A9-404C-9A85-907E2DFCBF40}" srcOrd="21" destOrd="0" presId="urn:microsoft.com/office/officeart/2005/8/layout/radial1"/>
    <dgm:cxn modelId="{745EB50D-CF7F-4709-816A-7E59F46CF55C}" type="presParOf" srcId="{23DBB19A-08A9-404C-9A85-907E2DFCBF40}" destId="{FE2B994C-3F60-4D7A-BA7A-AF7D18DD4163}" srcOrd="0" destOrd="0" presId="urn:microsoft.com/office/officeart/2005/8/layout/radial1"/>
    <dgm:cxn modelId="{F091DC46-F0E2-424A-B8C5-390CD8F43047}" type="presParOf" srcId="{A49E0152-2DD2-49A2-9CC5-612774D21184}" destId="{2E3885CB-49A2-41CF-8BE0-0102112EC607}" srcOrd="22" destOrd="0" presId="urn:microsoft.com/office/officeart/2005/8/layout/radial1"/>
  </dgm:cxnLst>
  <dgm:bg/>
  <dgm:whole>
    <a:ln w="9525" cap="flat" cmpd="sng" algn="ctr">
      <a:noFill/>
      <a:prstDash val="dash"/>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892F491-B09A-45FD-BFEE-CEDFCF7D69CA}" type="doc">
      <dgm:prSet loTypeId="urn:microsoft.com/office/officeart/2005/8/layout/radial1" loCatId="cycle" qsTypeId="urn:microsoft.com/office/officeart/2005/8/quickstyle/3d3" qsCatId="3D" csTypeId="urn:microsoft.com/office/officeart/2005/8/colors/colorful1#1" csCatId="colorful" phldr="1"/>
      <dgm:spPr/>
      <dgm:t>
        <a:bodyPr/>
        <a:lstStyle/>
        <a:p>
          <a:endParaRPr lang="en-GB"/>
        </a:p>
      </dgm:t>
    </dgm:pt>
    <dgm:pt modelId="{8715AFC6-36CD-4620-973E-32392D175DAD}">
      <dgm:prSet phldrT="[Text]" custT="1"/>
      <dgm:spPr>
        <a:solidFill>
          <a:schemeClr val="accent3">
            <a:lumMod val="50000"/>
          </a:schemeClr>
        </a:solidFill>
      </dgm:spPr>
      <dgm:t>
        <a:bodyPr/>
        <a:lstStyle/>
        <a:p>
          <a:r>
            <a:rPr lang="en-GB" sz="1050" b="1" dirty="0">
              <a:latin typeface="Arial" pitchFamily="34" charset="0"/>
              <a:ea typeface="Verdana" pitchFamily="34" charset="0"/>
              <a:cs typeface="Arial" pitchFamily="34" charset="0"/>
            </a:rPr>
            <a:t>Tools</a:t>
          </a:r>
        </a:p>
      </dgm:t>
    </dgm:pt>
    <dgm:pt modelId="{DB7A71A3-DDBD-48EF-996D-BC3BE3DCD33A}" type="parTrans" cxnId="{658C310A-B2E9-4BE2-A652-B915C043CCB5}">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3CB9D06F-3ADF-4737-B446-9C0401E1CD74}" type="sibTrans" cxnId="{658C310A-B2E9-4BE2-A652-B915C043CCB5}">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8272ECC6-BC77-4D6B-8347-8F610F8237FF}">
      <dgm:prSet phldrT="[Text]" custT="1"/>
      <dgm:spPr>
        <a:solidFill>
          <a:schemeClr val="tx1"/>
        </a:solidFill>
      </dgm:spPr>
      <dgm:t>
        <a:bodyPr/>
        <a:lstStyle/>
        <a:p>
          <a:r>
            <a:rPr lang="en-GB" sz="900" dirty="0">
              <a:latin typeface="Arial" pitchFamily="34" charset="0"/>
              <a:ea typeface="Verdana" pitchFamily="34" charset="0"/>
              <a:cs typeface="Arial" pitchFamily="34" charset="0"/>
            </a:rPr>
            <a:t>Hand hygiene</a:t>
          </a:r>
        </a:p>
      </dgm:t>
    </dgm:pt>
    <dgm:pt modelId="{5C92E9D5-3F9A-48B7-AFFD-FD5BBAF7D360}" type="parTrans" cxnId="{EF86872F-CCCE-4D23-9EE6-68501BF6D0F3}">
      <dgm:prSet custT="1"/>
      <dgm:spPr/>
      <dgm:t>
        <a:bodyPr/>
        <a:lstStyle/>
        <a:p>
          <a:endParaRPr lang="en-GB" sz="100">
            <a:latin typeface="Arial" pitchFamily="34" charset="0"/>
            <a:ea typeface="Verdana" pitchFamily="34" charset="0"/>
            <a:cs typeface="Arial" pitchFamily="34" charset="0"/>
          </a:endParaRPr>
        </a:p>
      </dgm:t>
    </dgm:pt>
    <dgm:pt modelId="{A6864BEE-75DD-42C4-A3AB-ECD657D3DED4}" type="sibTrans" cxnId="{EF86872F-CCCE-4D23-9EE6-68501BF6D0F3}">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524186CD-B6C7-431D-81A8-A265F171B424}">
      <dgm:prSet phldrT="[Text]" custT="1"/>
      <dgm:spPr>
        <a:solidFill>
          <a:schemeClr val="tx1"/>
        </a:solidFill>
        <a:ln w="25400">
          <a:solidFill>
            <a:srgbClr val="FF0000"/>
          </a:solidFill>
        </a:ln>
      </dgm:spPr>
      <dgm:t>
        <a:bodyPr/>
        <a:lstStyle/>
        <a:p>
          <a:r>
            <a:rPr lang="en-GB" sz="900" dirty="0">
              <a:latin typeface="Arial" pitchFamily="34" charset="0"/>
              <a:ea typeface="Verdana" pitchFamily="34" charset="0"/>
              <a:cs typeface="Arial" pitchFamily="34" charset="0"/>
            </a:rPr>
            <a:t>Contact precautions</a:t>
          </a:r>
        </a:p>
      </dgm:t>
    </dgm:pt>
    <dgm:pt modelId="{B77610A5-4DDC-4EEE-A8DE-B1AC8F25349C}" type="parTrans" cxnId="{C8AB892F-88CD-4081-AF1D-1AC5C71CAB92}">
      <dgm:prSet custT="1"/>
      <dgm:spPr/>
      <dgm:t>
        <a:bodyPr/>
        <a:lstStyle/>
        <a:p>
          <a:endParaRPr lang="en-GB" sz="100">
            <a:latin typeface="Arial" pitchFamily="34" charset="0"/>
            <a:ea typeface="Verdana" pitchFamily="34" charset="0"/>
            <a:cs typeface="Arial" pitchFamily="34" charset="0"/>
          </a:endParaRPr>
        </a:p>
      </dgm:t>
    </dgm:pt>
    <dgm:pt modelId="{E366F979-1B1E-475A-8BB8-423F9BB0D2A6}" type="sibTrans" cxnId="{C8AB892F-88CD-4081-AF1D-1AC5C71CAB92}">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CCE1C0B0-DE76-4F28-93F7-6524373D5EF4}">
      <dgm:prSet phldrT="[Text]" custT="1"/>
      <dgm:spPr>
        <a:solidFill>
          <a:schemeClr val="tx1"/>
        </a:solidFill>
        <a:ln w="25400">
          <a:solidFill>
            <a:srgbClr val="FF0000"/>
          </a:solidFill>
        </a:ln>
      </dgm:spPr>
      <dgm:t>
        <a:bodyPr/>
        <a:lstStyle/>
        <a:p>
          <a:r>
            <a:rPr lang="en-GB" sz="900" dirty="0">
              <a:latin typeface="Arial" pitchFamily="34" charset="0"/>
              <a:ea typeface="Verdana" pitchFamily="34" charset="0"/>
              <a:cs typeface="Arial" pitchFamily="34" charset="0"/>
            </a:rPr>
            <a:t>Active screening</a:t>
          </a:r>
        </a:p>
      </dgm:t>
    </dgm:pt>
    <dgm:pt modelId="{8324FD19-721A-48E6-9B7F-C10C2826DCB1}" type="parTrans" cxnId="{866C8899-A799-445D-AA91-65A9285DE251}">
      <dgm:prSet custT="1"/>
      <dgm:spPr/>
      <dgm:t>
        <a:bodyPr/>
        <a:lstStyle/>
        <a:p>
          <a:endParaRPr lang="en-GB" sz="100">
            <a:latin typeface="Arial" pitchFamily="34" charset="0"/>
            <a:ea typeface="Verdana" pitchFamily="34" charset="0"/>
            <a:cs typeface="Arial" pitchFamily="34" charset="0"/>
          </a:endParaRPr>
        </a:p>
      </dgm:t>
    </dgm:pt>
    <dgm:pt modelId="{CDA08381-9A02-453E-B988-6B8DDFBB64CD}" type="sibTrans" cxnId="{866C8899-A799-445D-AA91-65A9285DE251}">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EA6DA222-2801-4BDE-96FC-414C08C9BE4B}">
      <dgm:prSet phldrT="[Text]" custT="1"/>
      <dgm:spPr>
        <a:solidFill>
          <a:schemeClr val="tx1"/>
        </a:solidFill>
      </dgm:spPr>
      <dgm:t>
        <a:bodyPr/>
        <a:lstStyle/>
        <a:p>
          <a:r>
            <a:rPr lang="en-GB" sz="900" dirty="0">
              <a:latin typeface="Arial" pitchFamily="34" charset="0"/>
              <a:ea typeface="Verdana" pitchFamily="34" charset="0"/>
              <a:cs typeface="Arial" pitchFamily="34" charset="0"/>
            </a:rPr>
            <a:t>Antibiotic stewardship</a:t>
          </a:r>
        </a:p>
      </dgm:t>
    </dgm:pt>
    <dgm:pt modelId="{295B469E-CAC4-48A0-ADC6-D65C51EAF43B}" type="parTrans" cxnId="{70CBC78F-FAE6-4EAC-AE2D-8404B1883CA9}">
      <dgm:prSet custT="1"/>
      <dgm:spPr/>
      <dgm:t>
        <a:bodyPr/>
        <a:lstStyle/>
        <a:p>
          <a:endParaRPr lang="en-GB" sz="100">
            <a:latin typeface="Arial" pitchFamily="34" charset="0"/>
            <a:ea typeface="Verdana" pitchFamily="34" charset="0"/>
            <a:cs typeface="Arial" pitchFamily="34" charset="0"/>
          </a:endParaRPr>
        </a:p>
      </dgm:t>
    </dgm:pt>
    <dgm:pt modelId="{62D90F40-0E10-4163-ADCA-A0BF8F889187}" type="sibTrans" cxnId="{70CBC78F-FAE6-4EAC-AE2D-8404B1883CA9}">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5E79D641-A8F3-465A-8585-9B054D204568}">
      <dgm:prSet phldrT="[Text]" custT="1"/>
      <dgm:spPr>
        <a:solidFill>
          <a:schemeClr val="tx1"/>
        </a:solidFill>
      </dgm:spPr>
      <dgm:t>
        <a:bodyPr/>
        <a:lstStyle/>
        <a:p>
          <a:r>
            <a:rPr lang="en-GB" sz="900" dirty="0">
              <a:latin typeface="Arial" pitchFamily="34" charset="0"/>
              <a:ea typeface="Verdana" pitchFamily="34" charset="0"/>
              <a:cs typeface="Arial" pitchFamily="34" charset="0"/>
            </a:rPr>
            <a:t>Cleaning / disinfection</a:t>
          </a:r>
        </a:p>
      </dgm:t>
    </dgm:pt>
    <dgm:pt modelId="{5F7567EC-E434-4278-9430-FFCD43F627BD}" type="parTrans" cxnId="{A6C15010-FAC8-4C88-805F-CBA8C6230987}">
      <dgm:prSet custT="1"/>
      <dgm:spPr/>
      <dgm:t>
        <a:bodyPr/>
        <a:lstStyle/>
        <a:p>
          <a:endParaRPr lang="en-GB" sz="100">
            <a:latin typeface="Arial" pitchFamily="34" charset="0"/>
            <a:ea typeface="Verdana" pitchFamily="34" charset="0"/>
            <a:cs typeface="Arial" pitchFamily="34" charset="0"/>
          </a:endParaRPr>
        </a:p>
      </dgm:t>
    </dgm:pt>
    <dgm:pt modelId="{94916EAA-8A3B-4AED-9B45-6599268B9417}" type="sibTrans" cxnId="{A6C15010-FAC8-4C88-805F-CBA8C6230987}">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1DC898E1-3483-45BF-B469-9390DAD40BF2}">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Cohorting</a:t>
          </a:r>
          <a:r>
            <a:rPr lang="en-GB" sz="900" dirty="0">
              <a:latin typeface="Arial" pitchFamily="34" charset="0"/>
              <a:ea typeface="Verdana" pitchFamily="34" charset="0"/>
              <a:cs typeface="Arial" pitchFamily="34" charset="0"/>
            </a:rPr>
            <a:t> staff / patients</a:t>
          </a:r>
        </a:p>
      </dgm:t>
    </dgm:pt>
    <dgm:pt modelId="{F7EF704C-7F0C-423B-91C3-C406E2F09E75}" type="parTrans" cxnId="{2DEA5D6D-69AB-4ED6-B535-7693D67DFE6A}">
      <dgm:prSet custT="1"/>
      <dgm:spPr>
        <a:ln>
          <a:solidFill>
            <a:schemeClr val="accent2"/>
          </a:solidFill>
          <a:prstDash val="dash"/>
        </a:ln>
      </dgm:spPr>
      <dgm:t>
        <a:bodyPr/>
        <a:lstStyle/>
        <a:p>
          <a:endParaRPr lang="en-GB" sz="200">
            <a:latin typeface="Arial" pitchFamily="34" charset="0"/>
            <a:ea typeface="Verdana" pitchFamily="34" charset="0"/>
            <a:cs typeface="Arial" pitchFamily="34" charset="0"/>
          </a:endParaRPr>
        </a:p>
      </dgm:t>
    </dgm:pt>
    <dgm:pt modelId="{1BA15873-F536-450F-B037-319CE9AD15EE}" type="sibTrans" cxnId="{2DEA5D6D-69AB-4ED6-B535-7693D67DFE6A}">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4E0FB591-084E-44E4-982F-B3DB632290BD}">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Note flagging</a:t>
          </a:r>
        </a:p>
      </dgm:t>
    </dgm:pt>
    <dgm:pt modelId="{DFD433B9-07C6-4B21-B9C4-816FCBFA6608}" type="parTrans" cxnId="{7414494E-B782-49ED-A909-CEF92AE8B474}">
      <dgm:prSet custT="1"/>
      <dgm:spPr>
        <a:ln>
          <a:solidFill>
            <a:schemeClr val="accent2"/>
          </a:solidFill>
          <a:prstDash val="dash"/>
        </a:ln>
      </dgm:spPr>
      <dgm:t>
        <a:bodyPr/>
        <a:lstStyle/>
        <a:p>
          <a:endParaRPr lang="en-GB" sz="100">
            <a:latin typeface="Arial" pitchFamily="34" charset="0"/>
            <a:ea typeface="Verdana" pitchFamily="34" charset="0"/>
            <a:cs typeface="Arial" pitchFamily="34" charset="0"/>
          </a:endParaRPr>
        </a:p>
      </dgm:t>
    </dgm:pt>
    <dgm:pt modelId="{381D4F15-E8C6-441C-9727-40562D2BF115}" type="sibTrans" cxnId="{7414494E-B782-49ED-A909-CEF92AE8B474}">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2F3D5F60-995D-493A-AB8E-8211A1E937DB}">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HCW screening</a:t>
          </a:r>
        </a:p>
      </dgm:t>
    </dgm:pt>
    <dgm:pt modelId="{729817D1-DDE8-49A6-89D2-945592EDE396}" type="parTrans" cxnId="{3E39BDBB-DBF2-426D-9939-47E54CEBD191}">
      <dgm:prSet custT="1"/>
      <dgm:spPr>
        <a:ln>
          <a:solidFill>
            <a:schemeClr val="accent2"/>
          </a:solidFill>
          <a:prstDash val="dash"/>
        </a:ln>
      </dgm:spPr>
      <dgm:t>
        <a:bodyPr/>
        <a:lstStyle/>
        <a:p>
          <a:endParaRPr lang="en-GB" sz="400">
            <a:latin typeface="Arial" panose="020B0604020202020204" pitchFamily="34" charset="0"/>
            <a:cs typeface="Arial" panose="020B0604020202020204" pitchFamily="34" charset="0"/>
          </a:endParaRPr>
        </a:p>
      </dgm:t>
    </dgm:pt>
    <dgm:pt modelId="{758E6241-CA54-490B-9C78-05E77CDDA755}" type="sibTrans" cxnId="{3E39BDBB-DBF2-426D-9939-47E54CEBD191}">
      <dgm:prSet/>
      <dgm:spPr/>
      <dgm:t>
        <a:bodyPr/>
        <a:lstStyle/>
        <a:p>
          <a:endParaRPr lang="en-GB" sz="1050">
            <a:latin typeface="Arial" panose="020B0604020202020204" pitchFamily="34" charset="0"/>
            <a:cs typeface="Arial" panose="020B0604020202020204" pitchFamily="34" charset="0"/>
          </a:endParaRPr>
        </a:p>
      </dgm:t>
    </dgm:pt>
    <dgm:pt modelId="{30B0427D-F77E-4EBB-9690-E3F339F718ED}">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Education</a:t>
          </a:r>
        </a:p>
      </dgm:t>
    </dgm:pt>
    <dgm:pt modelId="{B54B3BDF-AD3C-4C1C-9126-E53081C4B6EE}" type="parTrans" cxnId="{C20FDDA5-6920-451F-AAC5-BEBA74AEB85B}">
      <dgm:prSet custT="1"/>
      <dgm:spPr>
        <a:ln>
          <a:solidFill>
            <a:schemeClr val="accent2">
              <a:hueOff val="0"/>
              <a:satOff val="0"/>
              <a:lumOff val="0"/>
            </a:schemeClr>
          </a:solidFill>
          <a:prstDash val="dash"/>
        </a:ln>
      </dgm:spPr>
      <dgm:t>
        <a:bodyPr/>
        <a:lstStyle/>
        <a:p>
          <a:endParaRPr lang="en-GB" sz="100">
            <a:latin typeface="Arial" panose="020B0604020202020204" pitchFamily="34" charset="0"/>
            <a:cs typeface="Arial" panose="020B0604020202020204" pitchFamily="34" charset="0"/>
          </a:endParaRPr>
        </a:p>
      </dgm:t>
    </dgm:pt>
    <dgm:pt modelId="{7A85F858-FEE5-482B-BB60-64B1A39EA05D}" type="sibTrans" cxnId="{C20FDDA5-6920-451F-AAC5-BEBA74AEB85B}">
      <dgm:prSet/>
      <dgm:spPr/>
      <dgm:t>
        <a:bodyPr/>
        <a:lstStyle/>
        <a:p>
          <a:endParaRPr lang="en-GB" sz="1050">
            <a:latin typeface="Arial" panose="020B0604020202020204" pitchFamily="34" charset="0"/>
            <a:cs typeface="Arial" panose="020B0604020202020204" pitchFamily="34" charset="0"/>
          </a:endParaRPr>
        </a:p>
      </dgm:t>
    </dgm:pt>
    <dgm:pt modelId="{172E6AE5-0134-4779-8165-EFF5EB52F991}">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Env</a:t>
          </a:r>
          <a:r>
            <a:rPr lang="en-GB" sz="900" dirty="0">
              <a:latin typeface="Arial" pitchFamily="34" charset="0"/>
              <a:ea typeface="Verdana" pitchFamily="34" charset="0"/>
              <a:cs typeface="Arial" pitchFamily="34" charset="0"/>
            </a:rPr>
            <a:t>. screening</a:t>
          </a:r>
        </a:p>
      </dgm:t>
    </dgm:pt>
    <dgm:pt modelId="{C5E0D87E-1CC1-4A3D-9881-1ED07C493769}" type="parTrans" cxnId="{4ADAC36A-1538-4E79-91A1-63FF6812AE90}">
      <dgm:prSet custT="1"/>
      <dgm:spPr>
        <a:ln>
          <a:solidFill>
            <a:schemeClr val="accent2"/>
          </a:solidFill>
          <a:prstDash val="dash"/>
        </a:ln>
      </dgm:spPr>
      <dgm:t>
        <a:bodyPr/>
        <a:lstStyle/>
        <a:p>
          <a:endParaRPr lang="en-GB" sz="100">
            <a:latin typeface="Arial" panose="020B0604020202020204" pitchFamily="34" charset="0"/>
            <a:cs typeface="Arial" panose="020B0604020202020204" pitchFamily="34" charset="0"/>
          </a:endParaRPr>
        </a:p>
      </dgm:t>
    </dgm:pt>
    <dgm:pt modelId="{2E30D3CB-6DD1-4196-9D7D-556003FAD13E}" type="sibTrans" cxnId="{4ADAC36A-1538-4E79-91A1-63FF6812AE90}">
      <dgm:prSet/>
      <dgm:spPr/>
      <dgm:t>
        <a:bodyPr/>
        <a:lstStyle/>
        <a:p>
          <a:endParaRPr lang="en-GB" sz="1100">
            <a:latin typeface="Arial" panose="020B0604020202020204" pitchFamily="34" charset="0"/>
            <a:cs typeface="Arial" panose="020B0604020202020204" pitchFamily="34" charset="0"/>
          </a:endParaRPr>
        </a:p>
      </dgm:t>
    </dgm:pt>
    <dgm:pt modelId="{D03877C3-1884-4EF4-85EB-8BD069228909}">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Decol</a:t>
          </a:r>
          <a:r>
            <a:rPr lang="en-GB" sz="900" dirty="0">
              <a:latin typeface="Arial" pitchFamily="34" charset="0"/>
              <a:ea typeface="Verdana" pitchFamily="34" charset="0"/>
              <a:cs typeface="Arial" pitchFamily="34" charset="0"/>
            </a:rPr>
            <a:t>.</a:t>
          </a:r>
        </a:p>
      </dgm:t>
    </dgm:pt>
    <dgm:pt modelId="{75C834B3-37A1-4BD1-BF07-2439FF971427}" type="parTrans" cxnId="{C380DB8D-1B6A-4BFD-A275-DF48520A7820}">
      <dgm:prSet custT="1"/>
      <dgm:spPr>
        <a:ln>
          <a:solidFill>
            <a:schemeClr val="accent2"/>
          </a:solidFill>
          <a:prstDash val="dash"/>
        </a:ln>
      </dgm:spPr>
      <dgm:t>
        <a:bodyPr/>
        <a:lstStyle/>
        <a:p>
          <a:endParaRPr lang="en-GB" sz="400">
            <a:latin typeface="Arial" panose="020B0604020202020204" pitchFamily="34" charset="0"/>
            <a:cs typeface="Arial" panose="020B0604020202020204" pitchFamily="34" charset="0"/>
          </a:endParaRPr>
        </a:p>
      </dgm:t>
    </dgm:pt>
    <dgm:pt modelId="{982B13C8-8BB8-4C27-A524-A66EE8D3F6D7}" type="sibTrans" cxnId="{C380DB8D-1B6A-4BFD-A275-DF48520A7820}">
      <dgm:prSet/>
      <dgm:spPr/>
      <dgm:t>
        <a:bodyPr/>
        <a:lstStyle/>
        <a:p>
          <a:endParaRPr lang="en-GB" sz="1100">
            <a:latin typeface="Arial" panose="020B0604020202020204" pitchFamily="34" charset="0"/>
            <a:cs typeface="Arial" panose="020B0604020202020204" pitchFamily="34" charset="0"/>
          </a:endParaRPr>
        </a:p>
      </dgm:t>
    </dgm:pt>
    <dgm:pt modelId="{A49E0152-2DD2-49A2-9CC5-612774D21184}" type="pres">
      <dgm:prSet presAssocID="{4892F491-B09A-45FD-BFEE-CEDFCF7D69CA}" presName="cycle" presStyleCnt="0">
        <dgm:presLayoutVars>
          <dgm:chMax val="1"/>
          <dgm:dir/>
          <dgm:animLvl val="ctr"/>
          <dgm:resizeHandles val="exact"/>
        </dgm:presLayoutVars>
      </dgm:prSet>
      <dgm:spPr/>
    </dgm:pt>
    <dgm:pt modelId="{8D5BE3AC-461A-4E9C-BBE1-0A9BF9DDA728}" type="pres">
      <dgm:prSet presAssocID="{8715AFC6-36CD-4620-973E-32392D175DAD}" presName="centerShape" presStyleLbl="node0" presStyleIdx="0" presStyleCnt="1" custScaleX="111398" custScaleY="111780" custLinFactNeighborX="-13632"/>
      <dgm:spPr/>
    </dgm:pt>
    <dgm:pt modelId="{DB8F51CD-C538-4588-A588-A84B010586D4}" type="pres">
      <dgm:prSet presAssocID="{5C92E9D5-3F9A-48B7-AFFD-FD5BBAF7D360}" presName="Name9" presStyleLbl="parChTrans1D2" presStyleIdx="0" presStyleCnt="11"/>
      <dgm:spPr/>
    </dgm:pt>
    <dgm:pt modelId="{CD16E292-EBF1-4852-8449-B8A883995D41}" type="pres">
      <dgm:prSet presAssocID="{5C92E9D5-3F9A-48B7-AFFD-FD5BBAF7D360}" presName="connTx" presStyleLbl="parChTrans1D2" presStyleIdx="0" presStyleCnt="11"/>
      <dgm:spPr/>
    </dgm:pt>
    <dgm:pt modelId="{AFABF447-E48A-423B-B49F-6EA32EBB3358}" type="pres">
      <dgm:prSet presAssocID="{8272ECC6-BC77-4D6B-8347-8F610F8237FF}" presName="node" presStyleLbl="node1" presStyleIdx="0" presStyleCnt="11" custScaleX="114445" custScaleY="114445" custRadScaleRad="99164" custRadScaleInc="-43776">
        <dgm:presLayoutVars>
          <dgm:bulletEnabled val="1"/>
        </dgm:presLayoutVars>
      </dgm:prSet>
      <dgm:spPr/>
    </dgm:pt>
    <dgm:pt modelId="{6D54B6E2-7739-424F-AD0F-5C0CCB7D7C11}" type="pres">
      <dgm:prSet presAssocID="{5F7567EC-E434-4278-9430-FFCD43F627BD}" presName="Name9" presStyleLbl="parChTrans1D2" presStyleIdx="1" presStyleCnt="11"/>
      <dgm:spPr/>
    </dgm:pt>
    <dgm:pt modelId="{8CC5B607-0528-4753-B71B-C47E55CDE24D}" type="pres">
      <dgm:prSet presAssocID="{5F7567EC-E434-4278-9430-FFCD43F627BD}" presName="connTx" presStyleLbl="parChTrans1D2" presStyleIdx="1" presStyleCnt="11"/>
      <dgm:spPr/>
    </dgm:pt>
    <dgm:pt modelId="{F742DEE1-3A8E-4ACB-8223-B85092990354}" type="pres">
      <dgm:prSet presAssocID="{5E79D641-A8F3-465A-8585-9B054D204568}" presName="node" presStyleLbl="node1" presStyleIdx="1" presStyleCnt="11" custScaleX="114445" custScaleY="114445" custRadScaleRad="74820" custRadScaleInc="-13908">
        <dgm:presLayoutVars>
          <dgm:bulletEnabled val="1"/>
        </dgm:presLayoutVars>
      </dgm:prSet>
      <dgm:spPr/>
    </dgm:pt>
    <dgm:pt modelId="{448BC795-2B71-4D53-89F4-C8C4F00A8740}" type="pres">
      <dgm:prSet presAssocID="{729817D1-DDE8-49A6-89D2-945592EDE396}" presName="Name9" presStyleLbl="parChTrans1D2" presStyleIdx="2" presStyleCnt="11"/>
      <dgm:spPr/>
    </dgm:pt>
    <dgm:pt modelId="{D2C82444-4781-471A-B305-6DC405DAD0AB}" type="pres">
      <dgm:prSet presAssocID="{729817D1-DDE8-49A6-89D2-945592EDE396}" presName="connTx" presStyleLbl="parChTrans1D2" presStyleIdx="2" presStyleCnt="11"/>
      <dgm:spPr/>
    </dgm:pt>
    <dgm:pt modelId="{09E20101-E01D-44D7-A5E2-CBAFA2BAA369}" type="pres">
      <dgm:prSet presAssocID="{2F3D5F60-995D-493A-AB8E-8211A1E937DB}" presName="node" presStyleLbl="node1" presStyleIdx="2" presStyleCnt="11" custScaleX="114445" custScaleY="114445" custRadScaleRad="142223" custRadScaleInc="-30292">
        <dgm:presLayoutVars>
          <dgm:bulletEnabled val="1"/>
        </dgm:presLayoutVars>
      </dgm:prSet>
      <dgm:spPr/>
    </dgm:pt>
    <dgm:pt modelId="{87EBF4B6-5A60-49E3-BAE3-9569A8941223}" type="pres">
      <dgm:prSet presAssocID="{75C834B3-37A1-4BD1-BF07-2439FF971427}" presName="Name9" presStyleLbl="parChTrans1D2" presStyleIdx="3" presStyleCnt="11"/>
      <dgm:spPr/>
    </dgm:pt>
    <dgm:pt modelId="{A9BBBB1D-F357-4DFA-8799-2F40A9DBE6CF}" type="pres">
      <dgm:prSet presAssocID="{75C834B3-37A1-4BD1-BF07-2439FF971427}" presName="connTx" presStyleLbl="parChTrans1D2" presStyleIdx="3" presStyleCnt="11"/>
      <dgm:spPr/>
    </dgm:pt>
    <dgm:pt modelId="{9C0566EF-5437-4189-A58F-D7ED4475F7E6}" type="pres">
      <dgm:prSet presAssocID="{D03877C3-1884-4EF4-85EB-8BD069228909}" presName="node" presStyleLbl="node1" presStyleIdx="3" presStyleCnt="11" custScaleX="114445" custScaleY="114445" custRadScaleRad="135383" custRadScaleInc="-80750">
        <dgm:presLayoutVars>
          <dgm:bulletEnabled val="1"/>
        </dgm:presLayoutVars>
      </dgm:prSet>
      <dgm:spPr/>
    </dgm:pt>
    <dgm:pt modelId="{C7B946FE-59D8-4D12-8C09-BC0537958DAE}" type="pres">
      <dgm:prSet presAssocID="{F7EF704C-7F0C-423B-91C3-C406E2F09E75}" presName="Name9" presStyleLbl="parChTrans1D2" presStyleIdx="4" presStyleCnt="11"/>
      <dgm:spPr/>
    </dgm:pt>
    <dgm:pt modelId="{3E6C9985-DBDD-4EED-8D41-8D7A934D85AD}" type="pres">
      <dgm:prSet presAssocID="{F7EF704C-7F0C-423B-91C3-C406E2F09E75}" presName="connTx" presStyleLbl="parChTrans1D2" presStyleIdx="4" presStyleCnt="11"/>
      <dgm:spPr/>
    </dgm:pt>
    <dgm:pt modelId="{5CAC3CA5-4D4E-4CD5-B029-F343138D5FD6}" type="pres">
      <dgm:prSet presAssocID="{1DC898E1-3483-45BF-B469-9390DAD40BF2}" presName="node" presStyleLbl="node1" presStyleIdx="4" presStyleCnt="11" custScaleX="114445" custScaleY="114445" custRadScaleRad="145875" custRadScaleInc="-129448">
        <dgm:presLayoutVars>
          <dgm:bulletEnabled val="1"/>
        </dgm:presLayoutVars>
      </dgm:prSet>
      <dgm:spPr/>
    </dgm:pt>
    <dgm:pt modelId="{0401F99C-04ED-41B4-8658-7B8E1CC84941}" type="pres">
      <dgm:prSet presAssocID="{DFD433B9-07C6-4B21-B9C4-816FCBFA6608}" presName="Name9" presStyleLbl="parChTrans1D2" presStyleIdx="5" presStyleCnt="11"/>
      <dgm:spPr/>
    </dgm:pt>
    <dgm:pt modelId="{12060A79-2244-4244-AA48-F91B8FBCA874}" type="pres">
      <dgm:prSet presAssocID="{DFD433B9-07C6-4B21-B9C4-816FCBFA6608}" presName="connTx" presStyleLbl="parChTrans1D2" presStyleIdx="5" presStyleCnt="11"/>
      <dgm:spPr/>
    </dgm:pt>
    <dgm:pt modelId="{D9DC1811-6482-4882-BD97-6C1DF4FB7C5E}" type="pres">
      <dgm:prSet presAssocID="{4E0FB591-084E-44E4-982F-B3DB632290BD}" presName="node" presStyleLbl="node1" presStyleIdx="5" presStyleCnt="11" custScaleX="114445" custScaleY="114445" custRadScaleRad="114401" custRadScaleInc="-168872">
        <dgm:presLayoutVars>
          <dgm:bulletEnabled val="1"/>
        </dgm:presLayoutVars>
      </dgm:prSet>
      <dgm:spPr/>
    </dgm:pt>
    <dgm:pt modelId="{94D7B32E-51E5-469E-81C3-B09D2C7CCD65}" type="pres">
      <dgm:prSet presAssocID="{B54B3BDF-AD3C-4C1C-9126-E53081C4B6EE}" presName="Name9" presStyleLbl="parChTrans1D2" presStyleIdx="6" presStyleCnt="11"/>
      <dgm:spPr/>
    </dgm:pt>
    <dgm:pt modelId="{3E22750F-2164-4CC6-96AD-91A0A3D037DD}" type="pres">
      <dgm:prSet presAssocID="{B54B3BDF-AD3C-4C1C-9126-E53081C4B6EE}" presName="connTx" presStyleLbl="parChTrans1D2" presStyleIdx="6" presStyleCnt="11"/>
      <dgm:spPr/>
    </dgm:pt>
    <dgm:pt modelId="{4725C341-6B0C-4ABF-99AD-5931983A12A4}" type="pres">
      <dgm:prSet presAssocID="{30B0427D-F77E-4EBB-9690-E3F339F718ED}" presName="node" presStyleLbl="node1" presStyleIdx="6" presStyleCnt="11" custScaleX="114445" custScaleY="114445" custRadScaleRad="91472" custRadScaleInc="-149899">
        <dgm:presLayoutVars>
          <dgm:bulletEnabled val="1"/>
        </dgm:presLayoutVars>
      </dgm:prSet>
      <dgm:spPr/>
    </dgm:pt>
    <dgm:pt modelId="{3868F5E0-3D5A-4E7C-91D4-012296AD59B3}" type="pres">
      <dgm:prSet presAssocID="{C5E0D87E-1CC1-4A3D-9881-1ED07C493769}" presName="Name9" presStyleLbl="parChTrans1D2" presStyleIdx="7" presStyleCnt="11"/>
      <dgm:spPr/>
    </dgm:pt>
    <dgm:pt modelId="{A532EF75-F26C-471F-ADFF-DDB83451C2E4}" type="pres">
      <dgm:prSet presAssocID="{C5E0D87E-1CC1-4A3D-9881-1ED07C493769}" presName="connTx" presStyleLbl="parChTrans1D2" presStyleIdx="7" presStyleCnt="11"/>
      <dgm:spPr/>
    </dgm:pt>
    <dgm:pt modelId="{C1BA877E-160B-49D7-ACE8-9733322D575C}" type="pres">
      <dgm:prSet presAssocID="{172E6AE5-0134-4779-8165-EFF5EB52F991}" presName="node" presStyleLbl="node1" presStyleIdx="7" presStyleCnt="11" custScaleX="114445" custScaleY="114445" custRadScaleRad="101984" custRadScaleInc="-95428">
        <dgm:presLayoutVars>
          <dgm:bulletEnabled val="1"/>
        </dgm:presLayoutVars>
      </dgm:prSet>
      <dgm:spPr/>
    </dgm:pt>
    <dgm:pt modelId="{421FD191-AC28-4012-8BFC-AAD3D4C0C750}" type="pres">
      <dgm:prSet presAssocID="{B77610A5-4DDC-4EEE-A8DE-B1AC8F25349C}" presName="Name9" presStyleLbl="parChTrans1D2" presStyleIdx="8" presStyleCnt="11"/>
      <dgm:spPr/>
    </dgm:pt>
    <dgm:pt modelId="{E8C2D3D2-ED36-4F0D-8D48-2D57758E38D2}" type="pres">
      <dgm:prSet presAssocID="{B77610A5-4DDC-4EEE-A8DE-B1AC8F25349C}" presName="connTx" presStyleLbl="parChTrans1D2" presStyleIdx="8" presStyleCnt="11"/>
      <dgm:spPr/>
    </dgm:pt>
    <dgm:pt modelId="{D03D7B20-5052-4A55-A9CD-47AAF7D35EA4}" type="pres">
      <dgm:prSet presAssocID="{524186CD-B6C7-431D-81A8-A265F171B424}" presName="node" presStyleLbl="node1" presStyleIdx="8" presStyleCnt="11" custScaleX="114445" custScaleY="114445" custRadScaleRad="102272" custRadScaleInc="-14011">
        <dgm:presLayoutVars>
          <dgm:bulletEnabled val="1"/>
        </dgm:presLayoutVars>
      </dgm:prSet>
      <dgm:spPr/>
    </dgm:pt>
    <dgm:pt modelId="{720E6570-9767-471F-815E-B4D0543DB38A}" type="pres">
      <dgm:prSet presAssocID="{8324FD19-721A-48E6-9B7F-C10C2826DCB1}" presName="Name9" presStyleLbl="parChTrans1D2" presStyleIdx="9" presStyleCnt="11"/>
      <dgm:spPr/>
    </dgm:pt>
    <dgm:pt modelId="{F71B67E4-A572-48AD-8A92-C56BFE8B1B0E}" type="pres">
      <dgm:prSet presAssocID="{8324FD19-721A-48E6-9B7F-C10C2826DCB1}" presName="connTx" presStyleLbl="parChTrans1D2" presStyleIdx="9" presStyleCnt="11"/>
      <dgm:spPr/>
    </dgm:pt>
    <dgm:pt modelId="{B63D901A-D3CC-4C32-BB43-D8907AFB5273}" type="pres">
      <dgm:prSet presAssocID="{CCE1C0B0-DE76-4F28-93F7-6524373D5EF4}" presName="node" presStyleLbl="node1" presStyleIdx="9" presStyleCnt="11" custScaleX="114445" custScaleY="114445" custRadScaleRad="111676" custRadScaleInc="-13839">
        <dgm:presLayoutVars>
          <dgm:bulletEnabled val="1"/>
        </dgm:presLayoutVars>
      </dgm:prSet>
      <dgm:spPr/>
    </dgm:pt>
    <dgm:pt modelId="{23DBB19A-08A9-404C-9A85-907E2DFCBF40}" type="pres">
      <dgm:prSet presAssocID="{295B469E-CAC4-48A0-ADC6-D65C51EAF43B}" presName="Name9" presStyleLbl="parChTrans1D2" presStyleIdx="10" presStyleCnt="11"/>
      <dgm:spPr/>
    </dgm:pt>
    <dgm:pt modelId="{FE2B994C-3F60-4D7A-BA7A-AF7D18DD4163}" type="pres">
      <dgm:prSet presAssocID="{295B469E-CAC4-48A0-ADC6-D65C51EAF43B}" presName="connTx" presStyleLbl="parChTrans1D2" presStyleIdx="10" presStyleCnt="11"/>
      <dgm:spPr/>
    </dgm:pt>
    <dgm:pt modelId="{2E3885CB-49A2-41CF-8BE0-0102112EC607}" type="pres">
      <dgm:prSet presAssocID="{EA6DA222-2801-4BDE-96FC-414C08C9BE4B}" presName="node" presStyleLbl="node1" presStyleIdx="10" presStyleCnt="11" custScaleX="114445" custScaleY="114445" custRadScaleRad="121409" custRadScaleInc="-35504">
        <dgm:presLayoutVars>
          <dgm:bulletEnabled val="1"/>
        </dgm:presLayoutVars>
      </dgm:prSet>
      <dgm:spPr/>
    </dgm:pt>
  </dgm:ptLst>
  <dgm:cxnLst>
    <dgm:cxn modelId="{3DD01000-ED73-4AC7-B652-174091A22FEA}" type="presOf" srcId="{8324FD19-721A-48E6-9B7F-C10C2826DCB1}" destId="{720E6570-9767-471F-815E-B4D0543DB38A}" srcOrd="0" destOrd="0" presId="urn:microsoft.com/office/officeart/2005/8/layout/radial1"/>
    <dgm:cxn modelId="{52FCE300-6639-48C9-A994-B2D963BDA1DF}" type="presOf" srcId="{729817D1-DDE8-49A6-89D2-945592EDE396}" destId="{D2C82444-4781-471A-B305-6DC405DAD0AB}" srcOrd="1" destOrd="0" presId="urn:microsoft.com/office/officeart/2005/8/layout/radial1"/>
    <dgm:cxn modelId="{C0842C06-0D1D-4AB9-AA6D-609359BB7522}" type="presOf" srcId="{B54B3BDF-AD3C-4C1C-9126-E53081C4B6EE}" destId="{3E22750F-2164-4CC6-96AD-91A0A3D037DD}" srcOrd="1" destOrd="0" presId="urn:microsoft.com/office/officeart/2005/8/layout/radial1"/>
    <dgm:cxn modelId="{6C1F5607-555B-4B96-8687-81C7EE3A8B8E}" type="presOf" srcId="{2F3D5F60-995D-493A-AB8E-8211A1E937DB}" destId="{09E20101-E01D-44D7-A5E2-CBAFA2BAA369}" srcOrd="0" destOrd="0" presId="urn:microsoft.com/office/officeart/2005/8/layout/radial1"/>
    <dgm:cxn modelId="{658C310A-B2E9-4BE2-A652-B915C043CCB5}" srcId="{4892F491-B09A-45FD-BFEE-CEDFCF7D69CA}" destId="{8715AFC6-36CD-4620-973E-32392D175DAD}" srcOrd="0" destOrd="0" parTransId="{DB7A71A3-DDBD-48EF-996D-BC3BE3DCD33A}" sibTransId="{3CB9D06F-3ADF-4737-B446-9C0401E1CD74}"/>
    <dgm:cxn modelId="{A6C15010-FAC8-4C88-805F-CBA8C6230987}" srcId="{8715AFC6-36CD-4620-973E-32392D175DAD}" destId="{5E79D641-A8F3-465A-8585-9B054D204568}" srcOrd="1" destOrd="0" parTransId="{5F7567EC-E434-4278-9430-FFCD43F627BD}" sibTransId="{94916EAA-8A3B-4AED-9B45-6599268B9417}"/>
    <dgm:cxn modelId="{E1C94219-517C-4F70-9E25-122617C1FF86}" type="presOf" srcId="{DFD433B9-07C6-4B21-B9C4-816FCBFA6608}" destId="{12060A79-2244-4244-AA48-F91B8FBCA874}" srcOrd="1" destOrd="0" presId="urn:microsoft.com/office/officeart/2005/8/layout/radial1"/>
    <dgm:cxn modelId="{7EEB901B-E3DF-4A92-A7C8-E87A3DE2D3F8}" type="presOf" srcId="{172E6AE5-0134-4779-8165-EFF5EB52F991}" destId="{C1BA877E-160B-49D7-ACE8-9733322D575C}" srcOrd="0" destOrd="0" presId="urn:microsoft.com/office/officeart/2005/8/layout/radial1"/>
    <dgm:cxn modelId="{4DAA0321-9875-4667-906C-A4F3322E8030}" type="presOf" srcId="{5F7567EC-E434-4278-9430-FFCD43F627BD}" destId="{8CC5B607-0528-4753-B71B-C47E55CDE24D}" srcOrd="1" destOrd="0" presId="urn:microsoft.com/office/officeart/2005/8/layout/radial1"/>
    <dgm:cxn modelId="{2DEB0923-658D-400F-8DAB-82C70DA96B45}" type="presOf" srcId="{295B469E-CAC4-48A0-ADC6-D65C51EAF43B}" destId="{FE2B994C-3F60-4D7A-BA7A-AF7D18DD4163}" srcOrd="1" destOrd="0" presId="urn:microsoft.com/office/officeart/2005/8/layout/radial1"/>
    <dgm:cxn modelId="{9465AB26-94A8-43F9-AB1B-51F43D4413A0}" type="presOf" srcId="{DFD433B9-07C6-4B21-B9C4-816FCBFA6608}" destId="{0401F99C-04ED-41B4-8658-7B8E1CC84941}" srcOrd="0" destOrd="0" presId="urn:microsoft.com/office/officeart/2005/8/layout/radial1"/>
    <dgm:cxn modelId="{DC899C2B-CC2A-4513-B317-812873718D24}" type="presOf" srcId="{8715AFC6-36CD-4620-973E-32392D175DAD}" destId="{8D5BE3AC-461A-4E9C-BBE1-0A9BF9DDA728}" srcOrd="0" destOrd="0" presId="urn:microsoft.com/office/officeart/2005/8/layout/radial1"/>
    <dgm:cxn modelId="{EF86872F-CCCE-4D23-9EE6-68501BF6D0F3}" srcId="{8715AFC6-36CD-4620-973E-32392D175DAD}" destId="{8272ECC6-BC77-4D6B-8347-8F610F8237FF}" srcOrd="0" destOrd="0" parTransId="{5C92E9D5-3F9A-48B7-AFFD-FD5BBAF7D360}" sibTransId="{A6864BEE-75DD-42C4-A3AB-ECD657D3DED4}"/>
    <dgm:cxn modelId="{C8AB892F-88CD-4081-AF1D-1AC5C71CAB92}" srcId="{8715AFC6-36CD-4620-973E-32392D175DAD}" destId="{524186CD-B6C7-431D-81A8-A265F171B424}" srcOrd="8" destOrd="0" parTransId="{B77610A5-4DDC-4EEE-A8DE-B1AC8F25349C}" sibTransId="{E366F979-1B1E-475A-8BB8-423F9BB0D2A6}"/>
    <dgm:cxn modelId="{2AEAC930-42BB-455C-9344-3F0D71CF37B4}" type="presOf" srcId="{4892F491-B09A-45FD-BFEE-CEDFCF7D69CA}" destId="{A49E0152-2DD2-49A2-9CC5-612774D21184}" srcOrd="0" destOrd="0" presId="urn:microsoft.com/office/officeart/2005/8/layout/radial1"/>
    <dgm:cxn modelId="{4D29B13A-236F-40CB-86D0-33031F402B59}" type="presOf" srcId="{EA6DA222-2801-4BDE-96FC-414C08C9BE4B}" destId="{2E3885CB-49A2-41CF-8BE0-0102112EC607}" srcOrd="0" destOrd="0" presId="urn:microsoft.com/office/officeart/2005/8/layout/radial1"/>
    <dgm:cxn modelId="{1A4D163B-B34D-4642-B865-1B056D5A2ACA}" type="presOf" srcId="{F7EF704C-7F0C-423B-91C3-C406E2F09E75}" destId="{3E6C9985-DBDD-4EED-8D41-8D7A934D85AD}" srcOrd="1" destOrd="0" presId="urn:microsoft.com/office/officeart/2005/8/layout/radial1"/>
    <dgm:cxn modelId="{9E3D3C61-60D7-4E22-82D2-479709971335}" type="presOf" srcId="{295B469E-CAC4-48A0-ADC6-D65C51EAF43B}" destId="{23DBB19A-08A9-404C-9A85-907E2DFCBF40}" srcOrd="0" destOrd="0" presId="urn:microsoft.com/office/officeart/2005/8/layout/radial1"/>
    <dgm:cxn modelId="{4ADAC36A-1538-4E79-91A1-63FF6812AE90}" srcId="{8715AFC6-36CD-4620-973E-32392D175DAD}" destId="{172E6AE5-0134-4779-8165-EFF5EB52F991}" srcOrd="7" destOrd="0" parTransId="{C5E0D87E-1CC1-4A3D-9881-1ED07C493769}" sibTransId="{2E30D3CB-6DD1-4196-9D7D-556003FAD13E}"/>
    <dgm:cxn modelId="{2DEA5D6D-69AB-4ED6-B535-7693D67DFE6A}" srcId="{8715AFC6-36CD-4620-973E-32392D175DAD}" destId="{1DC898E1-3483-45BF-B469-9390DAD40BF2}" srcOrd="4" destOrd="0" parTransId="{F7EF704C-7F0C-423B-91C3-C406E2F09E75}" sibTransId="{1BA15873-F536-450F-B037-319CE9AD15EE}"/>
    <dgm:cxn modelId="{7414494E-B782-49ED-A909-CEF92AE8B474}" srcId="{8715AFC6-36CD-4620-973E-32392D175DAD}" destId="{4E0FB591-084E-44E4-982F-B3DB632290BD}" srcOrd="5" destOrd="0" parTransId="{DFD433B9-07C6-4B21-B9C4-816FCBFA6608}" sibTransId="{381D4F15-E8C6-441C-9727-40562D2BF115}"/>
    <dgm:cxn modelId="{40344C74-B1FC-410A-9B2C-49F57576403E}" type="presOf" srcId="{C5E0D87E-1CC1-4A3D-9881-1ED07C493769}" destId="{A532EF75-F26C-471F-ADFF-DDB83451C2E4}" srcOrd="1" destOrd="0" presId="urn:microsoft.com/office/officeart/2005/8/layout/radial1"/>
    <dgm:cxn modelId="{76E32F7F-29CC-4489-8E11-FF3E16DB53CA}" type="presOf" srcId="{B77610A5-4DDC-4EEE-A8DE-B1AC8F25349C}" destId="{421FD191-AC28-4012-8BFC-AAD3D4C0C750}" srcOrd="0" destOrd="0" presId="urn:microsoft.com/office/officeart/2005/8/layout/radial1"/>
    <dgm:cxn modelId="{71B0A987-E0D1-4E48-8231-F8A981BD2A7F}" type="presOf" srcId="{1DC898E1-3483-45BF-B469-9390DAD40BF2}" destId="{5CAC3CA5-4D4E-4CD5-B029-F343138D5FD6}" srcOrd="0" destOrd="0" presId="urn:microsoft.com/office/officeart/2005/8/layout/radial1"/>
    <dgm:cxn modelId="{F773D98D-78F7-494C-94A0-E4904B05CA8D}" type="presOf" srcId="{5C92E9D5-3F9A-48B7-AFFD-FD5BBAF7D360}" destId="{CD16E292-EBF1-4852-8449-B8A883995D41}" srcOrd="1" destOrd="0" presId="urn:microsoft.com/office/officeart/2005/8/layout/radial1"/>
    <dgm:cxn modelId="{C380DB8D-1B6A-4BFD-A275-DF48520A7820}" srcId="{8715AFC6-36CD-4620-973E-32392D175DAD}" destId="{D03877C3-1884-4EF4-85EB-8BD069228909}" srcOrd="3" destOrd="0" parTransId="{75C834B3-37A1-4BD1-BF07-2439FF971427}" sibTransId="{982B13C8-8BB8-4C27-A524-A66EE8D3F6D7}"/>
    <dgm:cxn modelId="{70CBC78F-FAE6-4EAC-AE2D-8404B1883CA9}" srcId="{8715AFC6-36CD-4620-973E-32392D175DAD}" destId="{EA6DA222-2801-4BDE-96FC-414C08C9BE4B}" srcOrd="10" destOrd="0" parTransId="{295B469E-CAC4-48A0-ADC6-D65C51EAF43B}" sibTransId="{62D90F40-0E10-4163-ADCA-A0BF8F889187}"/>
    <dgm:cxn modelId="{2127CE91-655B-4046-9318-B3FB88AF4076}" type="presOf" srcId="{5F7567EC-E434-4278-9430-FFCD43F627BD}" destId="{6D54B6E2-7739-424F-AD0F-5C0CCB7D7C11}" srcOrd="0" destOrd="0" presId="urn:microsoft.com/office/officeart/2005/8/layout/radial1"/>
    <dgm:cxn modelId="{7E539797-D4D2-486B-95EE-8F64229CB668}" type="presOf" srcId="{8272ECC6-BC77-4D6B-8347-8F610F8237FF}" destId="{AFABF447-E48A-423B-B49F-6EA32EBB3358}" srcOrd="0" destOrd="0" presId="urn:microsoft.com/office/officeart/2005/8/layout/radial1"/>
    <dgm:cxn modelId="{C44EFF97-7A58-450D-97A0-6D9D9B064425}" type="presOf" srcId="{75C834B3-37A1-4BD1-BF07-2439FF971427}" destId="{87EBF4B6-5A60-49E3-BAE3-9569A8941223}" srcOrd="0" destOrd="0" presId="urn:microsoft.com/office/officeart/2005/8/layout/radial1"/>
    <dgm:cxn modelId="{866C8899-A799-445D-AA91-65A9285DE251}" srcId="{8715AFC6-36CD-4620-973E-32392D175DAD}" destId="{CCE1C0B0-DE76-4F28-93F7-6524373D5EF4}" srcOrd="9" destOrd="0" parTransId="{8324FD19-721A-48E6-9B7F-C10C2826DCB1}" sibTransId="{CDA08381-9A02-453E-B988-6B8DDFBB64CD}"/>
    <dgm:cxn modelId="{574DC79B-C6F1-491D-975A-93098667348F}" type="presOf" srcId="{8324FD19-721A-48E6-9B7F-C10C2826DCB1}" destId="{F71B67E4-A572-48AD-8A92-C56BFE8B1B0E}" srcOrd="1" destOrd="0" presId="urn:microsoft.com/office/officeart/2005/8/layout/radial1"/>
    <dgm:cxn modelId="{0A42759D-187B-4922-BEF5-329AF6EB1230}" type="presOf" srcId="{B77610A5-4DDC-4EEE-A8DE-B1AC8F25349C}" destId="{E8C2D3D2-ED36-4F0D-8D48-2D57758E38D2}" srcOrd="1" destOrd="0" presId="urn:microsoft.com/office/officeart/2005/8/layout/radial1"/>
    <dgm:cxn modelId="{C20FDDA5-6920-451F-AAC5-BEBA74AEB85B}" srcId="{8715AFC6-36CD-4620-973E-32392D175DAD}" destId="{30B0427D-F77E-4EBB-9690-E3F339F718ED}" srcOrd="6" destOrd="0" parTransId="{B54B3BDF-AD3C-4C1C-9126-E53081C4B6EE}" sibTransId="{7A85F858-FEE5-482B-BB60-64B1A39EA05D}"/>
    <dgm:cxn modelId="{0BACCFAC-6F18-47E0-B0AF-814847A820D5}" type="presOf" srcId="{F7EF704C-7F0C-423B-91C3-C406E2F09E75}" destId="{C7B946FE-59D8-4D12-8C09-BC0537958DAE}" srcOrd="0" destOrd="0" presId="urn:microsoft.com/office/officeart/2005/8/layout/radial1"/>
    <dgm:cxn modelId="{893208AE-512E-455A-B69A-2B4B2422AA02}" type="presOf" srcId="{524186CD-B6C7-431D-81A8-A265F171B424}" destId="{D03D7B20-5052-4A55-A9CD-47AAF7D35EA4}" srcOrd="0" destOrd="0" presId="urn:microsoft.com/office/officeart/2005/8/layout/radial1"/>
    <dgm:cxn modelId="{3E39BDBB-DBF2-426D-9939-47E54CEBD191}" srcId="{8715AFC6-36CD-4620-973E-32392D175DAD}" destId="{2F3D5F60-995D-493A-AB8E-8211A1E937DB}" srcOrd="2" destOrd="0" parTransId="{729817D1-DDE8-49A6-89D2-945592EDE396}" sibTransId="{758E6241-CA54-490B-9C78-05E77CDDA755}"/>
    <dgm:cxn modelId="{50A462C3-3433-482C-9662-F84860A8E01A}" type="presOf" srcId="{4E0FB591-084E-44E4-982F-B3DB632290BD}" destId="{D9DC1811-6482-4882-BD97-6C1DF4FB7C5E}" srcOrd="0" destOrd="0" presId="urn:microsoft.com/office/officeart/2005/8/layout/radial1"/>
    <dgm:cxn modelId="{282555CF-E956-4DDA-8B28-5DFC70F59D50}" type="presOf" srcId="{D03877C3-1884-4EF4-85EB-8BD069228909}" destId="{9C0566EF-5437-4189-A58F-D7ED4475F7E6}" srcOrd="0" destOrd="0" presId="urn:microsoft.com/office/officeart/2005/8/layout/radial1"/>
    <dgm:cxn modelId="{77BAF1D3-1A1E-4B56-8AF2-15976B4D77AB}" type="presOf" srcId="{B54B3BDF-AD3C-4C1C-9126-E53081C4B6EE}" destId="{94D7B32E-51E5-469E-81C3-B09D2C7CCD65}" srcOrd="0" destOrd="0" presId="urn:microsoft.com/office/officeart/2005/8/layout/radial1"/>
    <dgm:cxn modelId="{928435DC-6B6C-4FFD-BB94-52F19033261B}" type="presOf" srcId="{729817D1-DDE8-49A6-89D2-945592EDE396}" destId="{448BC795-2B71-4D53-89F4-C8C4F00A8740}" srcOrd="0" destOrd="0" presId="urn:microsoft.com/office/officeart/2005/8/layout/radial1"/>
    <dgm:cxn modelId="{77FA73E0-685E-4F8A-A3C0-B66BD0B913E8}" type="presOf" srcId="{30B0427D-F77E-4EBB-9690-E3F339F718ED}" destId="{4725C341-6B0C-4ABF-99AD-5931983A12A4}" srcOrd="0" destOrd="0" presId="urn:microsoft.com/office/officeart/2005/8/layout/radial1"/>
    <dgm:cxn modelId="{B7345EE3-010D-41FA-9541-5C90B209FAAA}" type="presOf" srcId="{5E79D641-A8F3-465A-8585-9B054D204568}" destId="{F742DEE1-3A8E-4ACB-8223-B85092990354}" srcOrd="0" destOrd="0" presId="urn:microsoft.com/office/officeart/2005/8/layout/radial1"/>
    <dgm:cxn modelId="{EE3BE2E7-6396-4DA3-95DF-3A31B43086EE}" type="presOf" srcId="{C5E0D87E-1CC1-4A3D-9881-1ED07C493769}" destId="{3868F5E0-3D5A-4E7C-91D4-012296AD59B3}" srcOrd="0" destOrd="0" presId="urn:microsoft.com/office/officeart/2005/8/layout/radial1"/>
    <dgm:cxn modelId="{55653CE8-49DA-468D-9880-C6E2031D14F8}" type="presOf" srcId="{75C834B3-37A1-4BD1-BF07-2439FF971427}" destId="{A9BBBB1D-F357-4DFA-8799-2F40A9DBE6CF}" srcOrd="1" destOrd="0" presId="urn:microsoft.com/office/officeart/2005/8/layout/radial1"/>
    <dgm:cxn modelId="{647CA1EF-A4D2-4CC2-920D-9E6553E168CA}" type="presOf" srcId="{5C92E9D5-3F9A-48B7-AFFD-FD5BBAF7D360}" destId="{DB8F51CD-C538-4588-A588-A84B010586D4}" srcOrd="0" destOrd="0" presId="urn:microsoft.com/office/officeart/2005/8/layout/radial1"/>
    <dgm:cxn modelId="{46411CFF-5E8A-467C-822D-6E015426C465}" type="presOf" srcId="{CCE1C0B0-DE76-4F28-93F7-6524373D5EF4}" destId="{B63D901A-D3CC-4C32-BB43-D8907AFB5273}" srcOrd="0" destOrd="0" presId="urn:microsoft.com/office/officeart/2005/8/layout/radial1"/>
    <dgm:cxn modelId="{5401FC00-2575-4256-B837-CAF432A57BC3}" type="presParOf" srcId="{A49E0152-2DD2-49A2-9CC5-612774D21184}" destId="{8D5BE3AC-461A-4E9C-BBE1-0A9BF9DDA728}" srcOrd="0" destOrd="0" presId="urn:microsoft.com/office/officeart/2005/8/layout/radial1"/>
    <dgm:cxn modelId="{E9B36F03-8ADD-4080-98E7-16AD261EB893}" type="presParOf" srcId="{A49E0152-2DD2-49A2-9CC5-612774D21184}" destId="{DB8F51CD-C538-4588-A588-A84B010586D4}" srcOrd="1" destOrd="0" presId="urn:microsoft.com/office/officeart/2005/8/layout/radial1"/>
    <dgm:cxn modelId="{D9F7C000-97BE-4B62-9E0A-09E64BB5678E}" type="presParOf" srcId="{DB8F51CD-C538-4588-A588-A84B010586D4}" destId="{CD16E292-EBF1-4852-8449-B8A883995D41}" srcOrd="0" destOrd="0" presId="urn:microsoft.com/office/officeart/2005/8/layout/radial1"/>
    <dgm:cxn modelId="{9960F78B-061D-4AB3-866F-9AEE09981801}" type="presParOf" srcId="{A49E0152-2DD2-49A2-9CC5-612774D21184}" destId="{AFABF447-E48A-423B-B49F-6EA32EBB3358}" srcOrd="2" destOrd="0" presId="urn:microsoft.com/office/officeart/2005/8/layout/radial1"/>
    <dgm:cxn modelId="{062807F8-F203-473C-B2C7-49080EB21F89}" type="presParOf" srcId="{A49E0152-2DD2-49A2-9CC5-612774D21184}" destId="{6D54B6E2-7739-424F-AD0F-5C0CCB7D7C11}" srcOrd="3" destOrd="0" presId="urn:microsoft.com/office/officeart/2005/8/layout/radial1"/>
    <dgm:cxn modelId="{80789C9E-C77E-4969-BFC0-7FCC5C30D468}" type="presParOf" srcId="{6D54B6E2-7739-424F-AD0F-5C0CCB7D7C11}" destId="{8CC5B607-0528-4753-B71B-C47E55CDE24D}" srcOrd="0" destOrd="0" presId="urn:microsoft.com/office/officeart/2005/8/layout/radial1"/>
    <dgm:cxn modelId="{7A67294A-14B0-4CBC-8F2F-3BCD3B9D9FB2}" type="presParOf" srcId="{A49E0152-2DD2-49A2-9CC5-612774D21184}" destId="{F742DEE1-3A8E-4ACB-8223-B85092990354}" srcOrd="4" destOrd="0" presId="urn:microsoft.com/office/officeart/2005/8/layout/radial1"/>
    <dgm:cxn modelId="{B8B7595A-2E17-4B1C-9E86-0F53D7AB373A}" type="presParOf" srcId="{A49E0152-2DD2-49A2-9CC5-612774D21184}" destId="{448BC795-2B71-4D53-89F4-C8C4F00A8740}" srcOrd="5" destOrd="0" presId="urn:microsoft.com/office/officeart/2005/8/layout/radial1"/>
    <dgm:cxn modelId="{545198E1-29F2-4629-87C4-36774E4C9ADF}" type="presParOf" srcId="{448BC795-2B71-4D53-89F4-C8C4F00A8740}" destId="{D2C82444-4781-471A-B305-6DC405DAD0AB}" srcOrd="0" destOrd="0" presId="urn:microsoft.com/office/officeart/2005/8/layout/radial1"/>
    <dgm:cxn modelId="{8C324DC8-03E7-474A-BB6E-C1D47060C1D1}" type="presParOf" srcId="{A49E0152-2DD2-49A2-9CC5-612774D21184}" destId="{09E20101-E01D-44D7-A5E2-CBAFA2BAA369}" srcOrd="6" destOrd="0" presId="urn:microsoft.com/office/officeart/2005/8/layout/radial1"/>
    <dgm:cxn modelId="{EAC264E6-4FBB-46CE-A924-2FD90F299E13}" type="presParOf" srcId="{A49E0152-2DD2-49A2-9CC5-612774D21184}" destId="{87EBF4B6-5A60-49E3-BAE3-9569A8941223}" srcOrd="7" destOrd="0" presId="urn:microsoft.com/office/officeart/2005/8/layout/radial1"/>
    <dgm:cxn modelId="{013DBBDD-68C7-4C52-B2A1-379F9795BA5C}" type="presParOf" srcId="{87EBF4B6-5A60-49E3-BAE3-9569A8941223}" destId="{A9BBBB1D-F357-4DFA-8799-2F40A9DBE6CF}" srcOrd="0" destOrd="0" presId="urn:microsoft.com/office/officeart/2005/8/layout/radial1"/>
    <dgm:cxn modelId="{6B937ADA-404D-42E2-80E2-EE5FBC9EFA50}" type="presParOf" srcId="{A49E0152-2DD2-49A2-9CC5-612774D21184}" destId="{9C0566EF-5437-4189-A58F-D7ED4475F7E6}" srcOrd="8" destOrd="0" presId="urn:microsoft.com/office/officeart/2005/8/layout/radial1"/>
    <dgm:cxn modelId="{53D87BB3-E1E3-4BA1-B3BD-F3F87E98C715}" type="presParOf" srcId="{A49E0152-2DD2-49A2-9CC5-612774D21184}" destId="{C7B946FE-59D8-4D12-8C09-BC0537958DAE}" srcOrd="9" destOrd="0" presId="urn:microsoft.com/office/officeart/2005/8/layout/radial1"/>
    <dgm:cxn modelId="{AEFFB677-68E9-4375-9BD9-720363402DFA}" type="presParOf" srcId="{C7B946FE-59D8-4D12-8C09-BC0537958DAE}" destId="{3E6C9985-DBDD-4EED-8D41-8D7A934D85AD}" srcOrd="0" destOrd="0" presId="urn:microsoft.com/office/officeart/2005/8/layout/radial1"/>
    <dgm:cxn modelId="{A7EDA8CA-2CBE-4BA2-84F2-757FDF253F92}" type="presParOf" srcId="{A49E0152-2DD2-49A2-9CC5-612774D21184}" destId="{5CAC3CA5-4D4E-4CD5-B029-F343138D5FD6}" srcOrd="10" destOrd="0" presId="urn:microsoft.com/office/officeart/2005/8/layout/radial1"/>
    <dgm:cxn modelId="{6F3C54F3-5BBE-4BFF-BF23-0E467D4B84BB}" type="presParOf" srcId="{A49E0152-2DD2-49A2-9CC5-612774D21184}" destId="{0401F99C-04ED-41B4-8658-7B8E1CC84941}" srcOrd="11" destOrd="0" presId="urn:microsoft.com/office/officeart/2005/8/layout/radial1"/>
    <dgm:cxn modelId="{DE91EB37-8276-4997-A438-C24D2C47636A}" type="presParOf" srcId="{0401F99C-04ED-41B4-8658-7B8E1CC84941}" destId="{12060A79-2244-4244-AA48-F91B8FBCA874}" srcOrd="0" destOrd="0" presId="urn:microsoft.com/office/officeart/2005/8/layout/radial1"/>
    <dgm:cxn modelId="{49AF35BE-44B7-403A-AC64-16B2FD187C75}" type="presParOf" srcId="{A49E0152-2DD2-49A2-9CC5-612774D21184}" destId="{D9DC1811-6482-4882-BD97-6C1DF4FB7C5E}" srcOrd="12" destOrd="0" presId="urn:microsoft.com/office/officeart/2005/8/layout/radial1"/>
    <dgm:cxn modelId="{3FD4738B-B25E-408E-BB4D-533B1205F62F}" type="presParOf" srcId="{A49E0152-2DD2-49A2-9CC5-612774D21184}" destId="{94D7B32E-51E5-469E-81C3-B09D2C7CCD65}" srcOrd="13" destOrd="0" presId="urn:microsoft.com/office/officeart/2005/8/layout/radial1"/>
    <dgm:cxn modelId="{637135A1-9FF1-46F6-B39F-846D837F3DF9}" type="presParOf" srcId="{94D7B32E-51E5-469E-81C3-B09D2C7CCD65}" destId="{3E22750F-2164-4CC6-96AD-91A0A3D037DD}" srcOrd="0" destOrd="0" presId="urn:microsoft.com/office/officeart/2005/8/layout/radial1"/>
    <dgm:cxn modelId="{A54A93B5-AE3B-4EA1-9A32-7850036C1AC8}" type="presParOf" srcId="{A49E0152-2DD2-49A2-9CC5-612774D21184}" destId="{4725C341-6B0C-4ABF-99AD-5931983A12A4}" srcOrd="14" destOrd="0" presId="urn:microsoft.com/office/officeart/2005/8/layout/radial1"/>
    <dgm:cxn modelId="{124B16AC-9C70-4942-AB5D-CDBD6D913E84}" type="presParOf" srcId="{A49E0152-2DD2-49A2-9CC5-612774D21184}" destId="{3868F5E0-3D5A-4E7C-91D4-012296AD59B3}" srcOrd="15" destOrd="0" presId="urn:microsoft.com/office/officeart/2005/8/layout/radial1"/>
    <dgm:cxn modelId="{F67C31B7-5EA0-43C5-83FD-A779CAE6826A}" type="presParOf" srcId="{3868F5E0-3D5A-4E7C-91D4-012296AD59B3}" destId="{A532EF75-F26C-471F-ADFF-DDB83451C2E4}" srcOrd="0" destOrd="0" presId="urn:microsoft.com/office/officeart/2005/8/layout/radial1"/>
    <dgm:cxn modelId="{7C2F4D8B-7E35-478E-A55C-A40CBB7DE4FF}" type="presParOf" srcId="{A49E0152-2DD2-49A2-9CC5-612774D21184}" destId="{C1BA877E-160B-49D7-ACE8-9733322D575C}" srcOrd="16" destOrd="0" presId="urn:microsoft.com/office/officeart/2005/8/layout/radial1"/>
    <dgm:cxn modelId="{2C146FCD-4367-4AEF-A18F-5E1A8CBB5F71}" type="presParOf" srcId="{A49E0152-2DD2-49A2-9CC5-612774D21184}" destId="{421FD191-AC28-4012-8BFC-AAD3D4C0C750}" srcOrd="17" destOrd="0" presId="urn:microsoft.com/office/officeart/2005/8/layout/radial1"/>
    <dgm:cxn modelId="{B3A9219F-48E7-4252-A997-356738F2A86E}" type="presParOf" srcId="{421FD191-AC28-4012-8BFC-AAD3D4C0C750}" destId="{E8C2D3D2-ED36-4F0D-8D48-2D57758E38D2}" srcOrd="0" destOrd="0" presId="urn:microsoft.com/office/officeart/2005/8/layout/radial1"/>
    <dgm:cxn modelId="{3DFB2E02-26CC-4D4B-95BE-258CE9BAD4DE}" type="presParOf" srcId="{A49E0152-2DD2-49A2-9CC5-612774D21184}" destId="{D03D7B20-5052-4A55-A9CD-47AAF7D35EA4}" srcOrd="18" destOrd="0" presId="urn:microsoft.com/office/officeart/2005/8/layout/radial1"/>
    <dgm:cxn modelId="{F6E183BC-1F1C-4551-A3F5-972298C5EC65}" type="presParOf" srcId="{A49E0152-2DD2-49A2-9CC5-612774D21184}" destId="{720E6570-9767-471F-815E-B4D0543DB38A}" srcOrd="19" destOrd="0" presId="urn:microsoft.com/office/officeart/2005/8/layout/radial1"/>
    <dgm:cxn modelId="{5166F130-23D5-4575-86C2-0CA8E6D7D87E}" type="presParOf" srcId="{720E6570-9767-471F-815E-B4D0543DB38A}" destId="{F71B67E4-A572-48AD-8A92-C56BFE8B1B0E}" srcOrd="0" destOrd="0" presId="urn:microsoft.com/office/officeart/2005/8/layout/radial1"/>
    <dgm:cxn modelId="{36D930E8-8DA4-40BA-9D35-4C49624881EB}" type="presParOf" srcId="{A49E0152-2DD2-49A2-9CC5-612774D21184}" destId="{B63D901A-D3CC-4C32-BB43-D8907AFB5273}" srcOrd="20" destOrd="0" presId="urn:microsoft.com/office/officeart/2005/8/layout/radial1"/>
    <dgm:cxn modelId="{AB62FA5D-BEE7-43EC-B1DF-B64702525AC2}" type="presParOf" srcId="{A49E0152-2DD2-49A2-9CC5-612774D21184}" destId="{23DBB19A-08A9-404C-9A85-907E2DFCBF40}" srcOrd="21" destOrd="0" presId="urn:microsoft.com/office/officeart/2005/8/layout/radial1"/>
    <dgm:cxn modelId="{FBBA833B-5988-42BA-87A9-508308FE551E}" type="presParOf" srcId="{23DBB19A-08A9-404C-9A85-907E2DFCBF40}" destId="{FE2B994C-3F60-4D7A-BA7A-AF7D18DD4163}" srcOrd="0" destOrd="0" presId="urn:microsoft.com/office/officeart/2005/8/layout/radial1"/>
    <dgm:cxn modelId="{41724CC1-A618-4299-9067-F36465F70485}" type="presParOf" srcId="{A49E0152-2DD2-49A2-9CC5-612774D21184}" destId="{2E3885CB-49A2-41CF-8BE0-0102112EC607}" srcOrd="22" destOrd="0" presId="urn:microsoft.com/office/officeart/2005/8/layout/radial1"/>
  </dgm:cxnLst>
  <dgm:bg/>
  <dgm:whole>
    <a:ln w="9525" cap="flat" cmpd="sng" algn="ctr">
      <a:noFill/>
      <a:prstDash val="dash"/>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892F491-B09A-45FD-BFEE-CEDFCF7D69CA}" type="doc">
      <dgm:prSet loTypeId="urn:microsoft.com/office/officeart/2005/8/layout/radial1" loCatId="cycle" qsTypeId="urn:microsoft.com/office/officeart/2005/8/quickstyle/3d3" qsCatId="3D" csTypeId="urn:microsoft.com/office/officeart/2005/8/colors/colorful1#1" csCatId="colorful" phldr="1"/>
      <dgm:spPr/>
      <dgm:t>
        <a:bodyPr/>
        <a:lstStyle/>
        <a:p>
          <a:endParaRPr lang="en-GB"/>
        </a:p>
      </dgm:t>
    </dgm:pt>
    <dgm:pt modelId="{8715AFC6-36CD-4620-973E-32392D175DAD}">
      <dgm:prSet phldrT="[Text]" custT="1"/>
      <dgm:spPr>
        <a:solidFill>
          <a:schemeClr val="accent3">
            <a:lumMod val="50000"/>
          </a:schemeClr>
        </a:solidFill>
      </dgm:spPr>
      <dgm:t>
        <a:bodyPr/>
        <a:lstStyle/>
        <a:p>
          <a:r>
            <a:rPr lang="en-GB" sz="1050" b="1" dirty="0">
              <a:latin typeface="Arial" pitchFamily="34" charset="0"/>
              <a:ea typeface="Verdana" pitchFamily="34" charset="0"/>
              <a:cs typeface="Arial" pitchFamily="34" charset="0"/>
            </a:rPr>
            <a:t>Tools</a:t>
          </a:r>
        </a:p>
      </dgm:t>
    </dgm:pt>
    <dgm:pt modelId="{DB7A71A3-DDBD-48EF-996D-BC3BE3DCD33A}" type="parTrans" cxnId="{658C310A-B2E9-4BE2-A652-B915C043CCB5}">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3CB9D06F-3ADF-4737-B446-9C0401E1CD74}" type="sibTrans" cxnId="{658C310A-B2E9-4BE2-A652-B915C043CCB5}">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8272ECC6-BC77-4D6B-8347-8F610F8237FF}">
      <dgm:prSet phldrT="[Text]" custT="1"/>
      <dgm:spPr>
        <a:solidFill>
          <a:schemeClr val="tx1"/>
        </a:solidFill>
        <a:ln w="25400">
          <a:solidFill>
            <a:srgbClr val="FF0000"/>
          </a:solidFill>
        </a:ln>
      </dgm:spPr>
      <dgm:t>
        <a:bodyPr/>
        <a:lstStyle/>
        <a:p>
          <a:r>
            <a:rPr lang="en-GB" sz="900" dirty="0">
              <a:latin typeface="Arial" pitchFamily="34" charset="0"/>
              <a:ea typeface="Verdana" pitchFamily="34" charset="0"/>
              <a:cs typeface="Arial" pitchFamily="34" charset="0"/>
            </a:rPr>
            <a:t>Hand hygiene</a:t>
          </a:r>
        </a:p>
      </dgm:t>
    </dgm:pt>
    <dgm:pt modelId="{5C92E9D5-3F9A-48B7-AFFD-FD5BBAF7D360}" type="parTrans" cxnId="{EF86872F-CCCE-4D23-9EE6-68501BF6D0F3}">
      <dgm:prSet custT="1"/>
      <dgm:spPr/>
      <dgm:t>
        <a:bodyPr/>
        <a:lstStyle/>
        <a:p>
          <a:endParaRPr lang="en-GB" sz="100">
            <a:latin typeface="Arial" pitchFamily="34" charset="0"/>
            <a:ea typeface="Verdana" pitchFamily="34" charset="0"/>
            <a:cs typeface="Arial" pitchFamily="34" charset="0"/>
          </a:endParaRPr>
        </a:p>
      </dgm:t>
    </dgm:pt>
    <dgm:pt modelId="{A6864BEE-75DD-42C4-A3AB-ECD657D3DED4}" type="sibTrans" cxnId="{EF86872F-CCCE-4D23-9EE6-68501BF6D0F3}">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524186CD-B6C7-431D-81A8-A265F171B424}">
      <dgm:prSet phldrT="[Text]" custT="1"/>
      <dgm:spPr>
        <a:solidFill>
          <a:schemeClr val="tx1"/>
        </a:solidFill>
      </dgm:spPr>
      <dgm:t>
        <a:bodyPr/>
        <a:lstStyle/>
        <a:p>
          <a:r>
            <a:rPr lang="en-GB" sz="900" dirty="0">
              <a:latin typeface="Arial" pitchFamily="34" charset="0"/>
              <a:ea typeface="Verdana" pitchFamily="34" charset="0"/>
              <a:cs typeface="Arial" pitchFamily="34" charset="0"/>
            </a:rPr>
            <a:t>Contact precautions</a:t>
          </a:r>
        </a:p>
      </dgm:t>
    </dgm:pt>
    <dgm:pt modelId="{B77610A5-4DDC-4EEE-A8DE-B1AC8F25349C}" type="parTrans" cxnId="{C8AB892F-88CD-4081-AF1D-1AC5C71CAB92}">
      <dgm:prSet custT="1"/>
      <dgm:spPr/>
      <dgm:t>
        <a:bodyPr/>
        <a:lstStyle/>
        <a:p>
          <a:endParaRPr lang="en-GB" sz="100">
            <a:latin typeface="Arial" pitchFamily="34" charset="0"/>
            <a:ea typeface="Verdana" pitchFamily="34" charset="0"/>
            <a:cs typeface="Arial" pitchFamily="34" charset="0"/>
          </a:endParaRPr>
        </a:p>
      </dgm:t>
    </dgm:pt>
    <dgm:pt modelId="{E366F979-1B1E-475A-8BB8-423F9BB0D2A6}" type="sibTrans" cxnId="{C8AB892F-88CD-4081-AF1D-1AC5C71CAB92}">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CCE1C0B0-DE76-4F28-93F7-6524373D5EF4}">
      <dgm:prSet phldrT="[Text]" custT="1"/>
      <dgm:spPr>
        <a:solidFill>
          <a:schemeClr val="tx1"/>
        </a:solidFill>
      </dgm:spPr>
      <dgm:t>
        <a:bodyPr/>
        <a:lstStyle/>
        <a:p>
          <a:r>
            <a:rPr lang="en-GB" sz="900" dirty="0">
              <a:latin typeface="Arial" pitchFamily="34" charset="0"/>
              <a:ea typeface="Verdana" pitchFamily="34" charset="0"/>
              <a:cs typeface="Arial" pitchFamily="34" charset="0"/>
            </a:rPr>
            <a:t>Active screening</a:t>
          </a:r>
        </a:p>
      </dgm:t>
    </dgm:pt>
    <dgm:pt modelId="{8324FD19-721A-48E6-9B7F-C10C2826DCB1}" type="parTrans" cxnId="{866C8899-A799-445D-AA91-65A9285DE251}">
      <dgm:prSet custT="1"/>
      <dgm:spPr/>
      <dgm:t>
        <a:bodyPr/>
        <a:lstStyle/>
        <a:p>
          <a:endParaRPr lang="en-GB" sz="100">
            <a:latin typeface="Arial" pitchFamily="34" charset="0"/>
            <a:ea typeface="Verdana" pitchFamily="34" charset="0"/>
            <a:cs typeface="Arial" pitchFamily="34" charset="0"/>
          </a:endParaRPr>
        </a:p>
      </dgm:t>
    </dgm:pt>
    <dgm:pt modelId="{CDA08381-9A02-453E-B988-6B8DDFBB64CD}" type="sibTrans" cxnId="{866C8899-A799-445D-AA91-65A9285DE251}">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EA6DA222-2801-4BDE-96FC-414C08C9BE4B}">
      <dgm:prSet phldrT="[Text]" custT="1"/>
      <dgm:spPr>
        <a:solidFill>
          <a:schemeClr val="tx1"/>
        </a:solidFill>
      </dgm:spPr>
      <dgm:t>
        <a:bodyPr/>
        <a:lstStyle/>
        <a:p>
          <a:r>
            <a:rPr lang="en-GB" sz="900" dirty="0">
              <a:latin typeface="Arial" pitchFamily="34" charset="0"/>
              <a:ea typeface="Verdana" pitchFamily="34" charset="0"/>
              <a:cs typeface="Arial" pitchFamily="34" charset="0"/>
            </a:rPr>
            <a:t>Antibiotic stewardship</a:t>
          </a:r>
        </a:p>
      </dgm:t>
    </dgm:pt>
    <dgm:pt modelId="{295B469E-CAC4-48A0-ADC6-D65C51EAF43B}" type="parTrans" cxnId="{70CBC78F-FAE6-4EAC-AE2D-8404B1883CA9}">
      <dgm:prSet custT="1"/>
      <dgm:spPr/>
      <dgm:t>
        <a:bodyPr/>
        <a:lstStyle/>
        <a:p>
          <a:endParaRPr lang="en-GB" sz="100">
            <a:latin typeface="Arial" pitchFamily="34" charset="0"/>
            <a:ea typeface="Verdana" pitchFamily="34" charset="0"/>
            <a:cs typeface="Arial" pitchFamily="34" charset="0"/>
          </a:endParaRPr>
        </a:p>
      </dgm:t>
    </dgm:pt>
    <dgm:pt modelId="{62D90F40-0E10-4163-ADCA-A0BF8F889187}" type="sibTrans" cxnId="{70CBC78F-FAE6-4EAC-AE2D-8404B1883CA9}">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5E79D641-A8F3-465A-8585-9B054D204568}">
      <dgm:prSet phldrT="[Text]" custT="1"/>
      <dgm:spPr>
        <a:solidFill>
          <a:schemeClr val="tx1"/>
        </a:solidFill>
      </dgm:spPr>
      <dgm:t>
        <a:bodyPr/>
        <a:lstStyle/>
        <a:p>
          <a:r>
            <a:rPr lang="en-GB" sz="900" dirty="0">
              <a:latin typeface="Arial" pitchFamily="34" charset="0"/>
              <a:ea typeface="Verdana" pitchFamily="34" charset="0"/>
              <a:cs typeface="Arial" pitchFamily="34" charset="0"/>
            </a:rPr>
            <a:t>Cleaning / disinfection</a:t>
          </a:r>
        </a:p>
      </dgm:t>
    </dgm:pt>
    <dgm:pt modelId="{5F7567EC-E434-4278-9430-FFCD43F627BD}" type="parTrans" cxnId="{A6C15010-FAC8-4C88-805F-CBA8C6230987}">
      <dgm:prSet custT="1"/>
      <dgm:spPr/>
      <dgm:t>
        <a:bodyPr/>
        <a:lstStyle/>
        <a:p>
          <a:endParaRPr lang="en-GB" sz="100">
            <a:latin typeface="Arial" pitchFamily="34" charset="0"/>
            <a:ea typeface="Verdana" pitchFamily="34" charset="0"/>
            <a:cs typeface="Arial" pitchFamily="34" charset="0"/>
          </a:endParaRPr>
        </a:p>
      </dgm:t>
    </dgm:pt>
    <dgm:pt modelId="{94916EAA-8A3B-4AED-9B45-6599268B9417}" type="sibTrans" cxnId="{A6C15010-FAC8-4C88-805F-CBA8C6230987}">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1DC898E1-3483-45BF-B469-9390DAD40BF2}">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Cohorting</a:t>
          </a:r>
          <a:r>
            <a:rPr lang="en-GB" sz="900" dirty="0">
              <a:latin typeface="Arial" pitchFamily="34" charset="0"/>
              <a:ea typeface="Verdana" pitchFamily="34" charset="0"/>
              <a:cs typeface="Arial" pitchFamily="34" charset="0"/>
            </a:rPr>
            <a:t> staff / patients</a:t>
          </a:r>
        </a:p>
      </dgm:t>
    </dgm:pt>
    <dgm:pt modelId="{F7EF704C-7F0C-423B-91C3-C406E2F09E75}" type="parTrans" cxnId="{2DEA5D6D-69AB-4ED6-B535-7693D67DFE6A}">
      <dgm:prSet custT="1"/>
      <dgm:spPr>
        <a:ln>
          <a:solidFill>
            <a:schemeClr val="accent2"/>
          </a:solidFill>
          <a:prstDash val="dash"/>
        </a:ln>
      </dgm:spPr>
      <dgm:t>
        <a:bodyPr/>
        <a:lstStyle/>
        <a:p>
          <a:endParaRPr lang="en-GB" sz="200">
            <a:latin typeface="Arial" pitchFamily="34" charset="0"/>
            <a:ea typeface="Verdana" pitchFamily="34" charset="0"/>
            <a:cs typeface="Arial" pitchFamily="34" charset="0"/>
          </a:endParaRPr>
        </a:p>
      </dgm:t>
    </dgm:pt>
    <dgm:pt modelId="{1BA15873-F536-450F-B037-319CE9AD15EE}" type="sibTrans" cxnId="{2DEA5D6D-69AB-4ED6-B535-7693D67DFE6A}">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4E0FB591-084E-44E4-982F-B3DB632290BD}">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Note flagging</a:t>
          </a:r>
        </a:p>
      </dgm:t>
    </dgm:pt>
    <dgm:pt modelId="{DFD433B9-07C6-4B21-B9C4-816FCBFA6608}" type="parTrans" cxnId="{7414494E-B782-49ED-A909-CEF92AE8B474}">
      <dgm:prSet custT="1"/>
      <dgm:spPr>
        <a:ln>
          <a:solidFill>
            <a:schemeClr val="accent2"/>
          </a:solidFill>
          <a:prstDash val="dash"/>
        </a:ln>
      </dgm:spPr>
      <dgm:t>
        <a:bodyPr/>
        <a:lstStyle/>
        <a:p>
          <a:endParaRPr lang="en-GB" sz="100">
            <a:latin typeface="Arial" pitchFamily="34" charset="0"/>
            <a:ea typeface="Verdana" pitchFamily="34" charset="0"/>
            <a:cs typeface="Arial" pitchFamily="34" charset="0"/>
          </a:endParaRPr>
        </a:p>
      </dgm:t>
    </dgm:pt>
    <dgm:pt modelId="{381D4F15-E8C6-441C-9727-40562D2BF115}" type="sibTrans" cxnId="{7414494E-B782-49ED-A909-CEF92AE8B474}">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2F3D5F60-995D-493A-AB8E-8211A1E937DB}">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HCW screening</a:t>
          </a:r>
        </a:p>
      </dgm:t>
    </dgm:pt>
    <dgm:pt modelId="{729817D1-DDE8-49A6-89D2-945592EDE396}" type="parTrans" cxnId="{3E39BDBB-DBF2-426D-9939-47E54CEBD191}">
      <dgm:prSet custT="1"/>
      <dgm:spPr>
        <a:ln>
          <a:solidFill>
            <a:schemeClr val="accent2"/>
          </a:solidFill>
          <a:prstDash val="dash"/>
        </a:ln>
      </dgm:spPr>
      <dgm:t>
        <a:bodyPr/>
        <a:lstStyle/>
        <a:p>
          <a:endParaRPr lang="en-GB" sz="400">
            <a:latin typeface="Arial" panose="020B0604020202020204" pitchFamily="34" charset="0"/>
            <a:cs typeface="Arial" panose="020B0604020202020204" pitchFamily="34" charset="0"/>
          </a:endParaRPr>
        </a:p>
      </dgm:t>
    </dgm:pt>
    <dgm:pt modelId="{758E6241-CA54-490B-9C78-05E77CDDA755}" type="sibTrans" cxnId="{3E39BDBB-DBF2-426D-9939-47E54CEBD191}">
      <dgm:prSet/>
      <dgm:spPr/>
      <dgm:t>
        <a:bodyPr/>
        <a:lstStyle/>
        <a:p>
          <a:endParaRPr lang="en-GB" sz="1050">
            <a:latin typeface="Arial" panose="020B0604020202020204" pitchFamily="34" charset="0"/>
            <a:cs typeface="Arial" panose="020B0604020202020204" pitchFamily="34" charset="0"/>
          </a:endParaRPr>
        </a:p>
      </dgm:t>
    </dgm:pt>
    <dgm:pt modelId="{30B0427D-F77E-4EBB-9690-E3F339F718ED}">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Education</a:t>
          </a:r>
        </a:p>
      </dgm:t>
    </dgm:pt>
    <dgm:pt modelId="{B54B3BDF-AD3C-4C1C-9126-E53081C4B6EE}" type="parTrans" cxnId="{C20FDDA5-6920-451F-AAC5-BEBA74AEB85B}">
      <dgm:prSet custT="1"/>
      <dgm:spPr>
        <a:ln>
          <a:solidFill>
            <a:schemeClr val="accent2">
              <a:hueOff val="0"/>
              <a:satOff val="0"/>
              <a:lumOff val="0"/>
            </a:schemeClr>
          </a:solidFill>
          <a:prstDash val="dash"/>
        </a:ln>
      </dgm:spPr>
      <dgm:t>
        <a:bodyPr/>
        <a:lstStyle/>
        <a:p>
          <a:endParaRPr lang="en-GB" sz="100">
            <a:latin typeface="Arial" panose="020B0604020202020204" pitchFamily="34" charset="0"/>
            <a:cs typeface="Arial" panose="020B0604020202020204" pitchFamily="34" charset="0"/>
          </a:endParaRPr>
        </a:p>
      </dgm:t>
    </dgm:pt>
    <dgm:pt modelId="{7A85F858-FEE5-482B-BB60-64B1A39EA05D}" type="sibTrans" cxnId="{C20FDDA5-6920-451F-AAC5-BEBA74AEB85B}">
      <dgm:prSet/>
      <dgm:spPr/>
      <dgm:t>
        <a:bodyPr/>
        <a:lstStyle/>
        <a:p>
          <a:endParaRPr lang="en-GB" sz="1050">
            <a:latin typeface="Arial" panose="020B0604020202020204" pitchFamily="34" charset="0"/>
            <a:cs typeface="Arial" panose="020B0604020202020204" pitchFamily="34" charset="0"/>
          </a:endParaRPr>
        </a:p>
      </dgm:t>
    </dgm:pt>
    <dgm:pt modelId="{172E6AE5-0134-4779-8165-EFF5EB52F991}">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Env</a:t>
          </a:r>
          <a:r>
            <a:rPr lang="en-GB" sz="900" dirty="0">
              <a:latin typeface="Arial" pitchFamily="34" charset="0"/>
              <a:ea typeface="Verdana" pitchFamily="34" charset="0"/>
              <a:cs typeface="Arial" pitchFamily="34" charset="0"/>
            </a:rPr>
            <a:t>. screening</a:t>
          </a:r>
        </a:p>
      </dgm:t>
    </dgm:pt>
    <dgm:pt modelId="{C5E0D87E-1CC1-4A3D-9881-1ED07C493769}" type="parTrans" cxnId="{4ADAC36A-1538-4E79-91A1-63FF6812AE90}">
      <dgm:prSet custT="1"/>
      <dgm:spPr>
        <a:ln>
          <a:solidFill>
            <a:schemeClr val="accent2"/>
          </a:solidFill>
          <a:prstDash val="dash"/>
        </a:ln>
      </dgm:spPr>
      <dgm:t>
        <a:bodyPr/>
        <a:lstStyle/>
        <a:p>
          <a:endParaRPr lang="en-GB" sz="100">
            <a:latin typeface="Arial" panose="020B0604020202020204" pitchFamily="34" charset="0"/>
            <a:cs typeface="Arial" panose="020B0604020202020204" pitchFamily="34" charset="0"/>
          </a:endParaRPr>
        </a:p>
      </dgm:t>
    </dgm:pt>
    <dgm:pt modelId="{2E30D3CB-6DD1-4196-9D7D-556003FAD13E}" type="sibTrans" cxnId="{4ADAC36A-1538-4E79-91A1-63FF6812AE90}">
      <dgm:prSet/>
      <dgm:spPr/>
      <dgm:t>
        <a:bodyPr/>
        <a:lstStyle/>
        <a:p>
          <a:endParaRPr lang="en-GB" sz="1100">
            <a:latin typeface="Arial" panose="020B0604020202020204" pitchFamily="34" charset="0"/>
            <a:cs typeface="Arial" panose="020B0604020202020204" pitchFamily="34" charset="0"/>
          </a:endParaRPr>
        </a:p>
      </dgm:t>
    </dgm:pt>
    <dgm:pt modelId="{D03877C3-1884-4EF4-85EB-8BD069228909}">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Decol</a:t>
          </a:r>
          <a:r>
            <a:rPr lang="en-GB" sz="900" dirty="0">
              <a:latin typeface="Arial" pitchFamily="34" charset="0"/>
              <a:ea typeface="Verdana" pitchFamily="34" charset="0"/>
              <a:cs typeface="Arial" pitchFamily="34" charset="0"/>
            </a:rPr>
            <a:t>.</a:t>
          </a:r>
        </a:p>
      </dgm:t>
    </dgm:pt>
    <dgm:pt modelId="{75C834B3-37A1-4BD1-BF07-2439FF971427}" type="parTrans" cxnId="{C380DB8D-1B6A-4BFD-A275-DF48520A7820}">
      <dgm:prSet custT="1"/>
      <dgm:spPr>
        <a:ln>
          <a:solidFill>
            <a:schemeClr val="accent2"/>
          </a:solidFill>
          <a:prstDash val="dash"/>
        </a:ln>
      </dgm:spPr>
      <dgm:t>
        <a:bodyPr/>
        <a:lstStyle/>
        <a:p>
          <a:endParaRPr lang="en-GB" sz="400">
            <a:latin typeface="Arial" panose="020B0604020202020204" pitchFamily="34" charset="0"/>
            <a:cs typeface="Arial" panose="020B0604020202020204" pitchFamily="34" charset="0"/>
          </a:endParaRPr>
        </a:p>
      </dgm:t>
    </dgm:pt>
    <dgm:pt modelId="{982B13C8-8BB8-4C27-A524-A66EE8D3F6D7}" type="sibTrans" cxnId="{C380DB8D-1B6A-4BFD-A275-DF48520A7820}">
      <dgm:prSet/>
      <dgm:spPr/>
      <dgm:t>
        <a:bodyPr/>
        <a:lstStyle/>
        <a:p>
          <a:endParaRPr lang="en-GB" sz="1100">
            <a:latin typeface="Arial" panose="020B0604020202020204" pitchFamily="34" charset="0"/>
            <a:cs typeface="Arial" panose="020B0604020202020204" pitchFamily="34" charset="0"/>
          </a:endParaRPr>
        </a:p>
      </dgm:t>
    </dgm:pt>
    <dgm:pt modelId="{A49E0152-2DD2-49A2-9CC5-612774D21184}" type="pres">
      <dgm:prSet presAssocID="{4892F491-B09A-45FD-BFEE-CEDFCF7D69CA}" presName="cycle" presStyleCnt="0">
        <dgm:presLayoutVars>
          <dgm:chMax val="1"/>
          <dgm:dir/>
          <dgm:animLvl val="ctr"/>
          <dgm:resizeHandles val="exact"/>
        </dgm:presLayoutVars>
      </dgm:prSet>
      <dgm:spPr/>
    </dgm:pt>
    <dgm:pt modelId="{8D5BE3AC-461A-4E9C-BBE1-0A9BF9DDA728}" type="pres">
      <dgm:prSet presAssocID="{8715AFC6-36CD-4620-973E-32392D175DAD}" presName="centerShape" presStyleLbl="node0" presStyleIdx="0" presStyleCnt="1" custScaleX="111398" custScaleY="111780" custLinFactNeighborX="-13632"/>
      <dgm:spPr/>
    </dgm:pt>
    <dgm:pt modelId="{DB8F51CD-C538-4588-A588-A84B010586D4}" type="pres">
      <dgm:prSet presAssocID="{5C92E9D5-3F9A-48B7-AFFD-FD5BBAF7D360}" presName="Name9" presStyleLbl="parChTrans1D2" presStyleIdx="0" presStyleCnt="11"/>
      <dgm:spPr/>
    </dgm:pt>
    <dgm:pt modelId="{CD16E292-EBF1-4852-8449-B8A883995D41}" type="pres">
      <dgm:prSet presAssocID="{5C92E9D5-3F9A-48B7-AFFD-FD5BBAF7D360}" presName="connTx" presStyleLbl="parChTrans1D2" presStyleIdx="0" presStyleCnt="11"/>
      <dgm:spPr/>
    </dgm:pt>
    <dgm:pt modelId="{AFABF447-E48A-423B-B49F-6EA32EBB3358}" type="pres">
      <dgm:prSet presAssocID="{8272ECC6-BC77-4D6B-8347-8F610F8237FF}" presName="node" presStyleLbl="node1" presStyleIdx="0" presStyleCnt="11" custScaleX="114445" custScaleY="114445" custRadScaleRad="99164" custRadScaleInc="-43776">
        <dgm:presLayoutVars>
          <dgm:bulletEnabled val="1"/>
        </dgm:presLayoutVars>
      </dgm:prSet>
      <dgm:spPr/>
    </dgm:pt>
    <dgm:pt modelId="{6D54B6E2-7739-424F-AD0F-5C0CCB7D7C11}" type="pres">
      <dgm:prSet presAssocID="{5F7567EC-E434-4278-9430-FFCD43F627BD}" presName="Name9" presStyleLbl="parChTrans1D2" presStyleIdx="1" presStyleCnt="11"/>
      <dgm:spPr/>
    </dgm:pt>
    <dgm:pt modelId="{8CC5B607-0528-4753-B71B-C47E55CDE24D}" type="pres">
      <dgm:prSet presAssocID="{5F7567EC-E434-4278-9430-FFCD43F627BD}" presName="connTx" presStyleLbl="parChTrans1D2" presStyleIdx="1" presStyleCnt="11"/>
      <dgm:spPr/>
    </dgm:pt>
    <dgm:pt modelId="{F742DEE1-3A8E-4ACB-8223-B85092990354}" type="pres">
      <dgm:prSet presAssocID="{5E79D641-A8F3-465A-8585-9B054D204568}" presName="node" presStyleLbl="node1" presStyleIdx="1" presStyleCnt="11" custScaleX="114445" custScaleY="114445" custRadScaleRad="74820" custRadScaleInc="-13908">
        <dgm:presLayoutVars>
          <dgm:bulletEnabled val="1"/>
        </dgm:presLayoutVars>
      </dgm:prSet>
      <dgm:spPr/>
    </dgm:pt>
    <dgm:pt modelId="{448BC795-2B71-4D53-89F4-C8C4F00A8740}" type="pres">
      <dgm:prSet presAssocID="{729817D1-DDE8-49A6-89D2-945592EDE396}" presName="Name9" presStyleLbl="parChTrans1D2" presStyleIdx="2" presStyleCnt="11"/>
      <dgm:spPr/>
    </dgm:pt>
    <dgm:pt modelId="{D2C82444-4781-471A-B305-6DC405DAD0AB}" type="pres">
      <dgm:prSet presAssocID="{729817D1-DDE8-49A6-89D2-945592EDE396}" presName="connTx" presStyleLbl="parChTrans1D2" presStyleIdx="2" presStyleCnt="11"/>
      <dgm:spPr/>
    </dgm:pt>
    <dgm:pt modelId="{09E20101-E01D-44D7-A5E2-CBAFA2BAA369}" type="pres">
      <dgm:prSet presAssocID="{2F3D5F60-995D-493A-AB8E-8211A1E937DB}" presName="node" presStyleLbl="node1" presStyleIdx="2" presStyleCnt="11" custScaleX="114445" custScaleY="114445" custRadScaleRad="142223" custRadScaleInc="-30292">
        <dgm:presLayoutVars>
          <dgm:bulletEnabled val="1"/>
        </dgm:presLayoutVars>
      </dgm:prSet>
      <dgm:spPr/>
    </dgm:pt>
    <dgm:pt modelId="{87EBF4B6-5A60-49E3-BAE3-9569A8941223}" type="pres">
      <dgm:prSet presAssocID="{75C834B3-37A1-4BD1-BF07-2439FF971427}" presName="Name9" presStyleLbl="parChTrans1D2" presStyleIdx="3" presStyleCnt="11"/>
      <dgm:spPr/>
    </dgm:pt>
    <dgm:pt modelId="{A9BBBB1D-F357-4DFA-8799-2F40A9DBE6CF}" type="pres">
      <dgm:prSet presAssocID="{75C834B3-37A1-4BD1-BF07-2439FF971427}" presName="connTx" presStyleLbl="parChTrans1D2" presStyleIdx="3" presStyleCnt="11"/>
      <dgm:spPr/>
    </dgm:pt>
    <dgm:pt modelId="{9C0566EF-5437-4189-A58F-D7ED4475F7E6}" type="pres">
      <dgm:prSet presAssocID="{D03877C3-1884-4EF4-85EB-8BD069228909}" presName="node" presStyleLbl="node1" presStyleIdx="3" presStyleCnt="11" custScaleX="114445" custScaleY="114445" custRadScaleRad="135383" custRadScaleInc="-80750">
        <dgm:presLayoutVars>
          <dgm:bulletEnabled val="1"/>
        </dgm:presLayoutVars>
      </dgm:prSet>
      <dgm:spPr/>
    </dgm:pt>
    <dgm:pt modelId="{C7B946FE-59D8-4D12-8C09-BC0537958DAE}" type="pres">
      <dgm:prSet presAssocID="{F7EF704C-7F0C-423B-91C3-C406E2F09E75}" presName="Name9" presStyleLbl="parChTrans1D2" presStyleIdx="4" presStyleCnt="11"/>
      <dgm:spPr/>
    </dgm:pt>
    <dgm:pt modelId="{3E6C9985-DBDD-4EED-8D41-8D7A934D85AD}" type="pres">
      <dgm:prSet presAssocID="{F7EF704C-7F0C-423B-91C3-C406E2F09E75}" presName="connTx" presStyleLbl="parChTrans1D2" presStyleIdx="4" presStyleCnt="11"/>
      <dgm:spPr/>
    </dgm:pt>
    <dgm:pt modelId="{5CAC3CA5-4D4E-4CD5-B029-F343138D5FD6}" type="pres">
      <dgm:prSet presAssocID="{1DC898E1-3483-45BF-B469-9390DAD40BF2}" presName="node" presStyleLbl="node1" presStyleIdx="4" presStyleCnt="11" custScaleX="114445" custScaleY="114445" custRadScaleRad="145875" custRadScaleInc="-129448">
        <dgm:presLayoutVars>
          <dgm:bulletEnabled val="1"/>
        </dgm:presLayoutVars>
      </dgm:prSet>
      <dgm:spPr/>
    </dgm:pt>
    <dgm:pt modelId="{0401F99C-04ED-41B4-8658-7B8E1CC84941}" type="pres">
      <dgm:prSet presAssocID="{DFD433B9-07C6-4B21-B9C4-816FCBFA6608}" presName="Name9" presStyleLbl="parChTrans1D2" presStyleIdx="5" presStyleCnt="11"/>
      <dgm:spPr/>
    </dgm:pt>
    <dgm:pt modelId="{12060A79-2244-4244-AA48-F91B8FBCA874}" type="pres">
      <dgm:prSet presAssocID="{DFD433B9-07C6-4B21-B9C4-816FCBFA6608}" presName="connTx" presStyleLbl="parChTrans1D2" presStyleIdx="5" presStyleCnt="11"/>
      <dgm:spPr/>
    </dgm:pt>
    <dgm:pt modelId="{D9DC1811-6482-4882-BD97-6C1DF4FB7C5E}" type="pres">
      <dgm:prSet presAssocID="{4E0FB591-084E-44E4-982F-B3DB632290BD}" presName="node" presStyleLbl="node1" presStyleIdx="5" presStyleCnt="11" custScaleX="114445" custScaleY="114445" custRadScaleRad="114401" custRadScaleInc="-168872">
        <dgm:presLayoutVars>
          <dgm:bulletEnabled val="1"/>
        </dgm:presLayoutVars>
      </dgm:prSet>
      <dgm:spPr/>
    </dgm:pt>
    <dgm:pt modelId="{94D7B32E-51E5-469E-81C3-B09D2C7CCD65}" type="pres">
      <dgm:prSet presAssocID="{B54B3BDF-AD3C-4C1C-9126-E53081C4B6EE}" presName="Name9" presStyleLbl="parChTrans1D2" presStyleIdx="6" presStyleCnt="11"/>
      <dgm:spPr/>
    </dgm:pt>
    <dgm:pt modelId="{3E22750F-2164-4CC6-96AD-91A0A3D037DD}" type="pres">
      <dgm:prSet presAssocID="{B54B3BDF-AD3C-4C1C-9126-E53081C4B6EE}" presName="connTx" presStyleLbl="parChTrans1D2" presStyleIdx="6" presStyleCnt="11"/>
      <dgm:spPr/>
    </dgm:pt>
    <dgm:pt modelId="{4725C341-6B0C-4ABF-99AD-5931983A12A4}" type="pres">
      <dgm:prSet presAssocID="{30B0427D-F77E-4EBB-9690-E3F339F718ED}" presName="node" presStyleLbl="node1" presStyleIdx="6" presStyleCnt="11" custScaleX="114445" custScaleY="114445" custRadScaleRad="91472" custRadScaleInc="-149899">
        <dgm:presLayoutVars>
          <dgm:bulletEnabled val="1"/>
        </dgm:presLayoutVars>
      </dgm:prSet>
      <dgm:spPr/>
    </dgm:pt>
    <dgm:pt modelId="{3868F5E0-3D5A-4E7C-91D4-012296AD59B3}" type="pres">
      <dgm:prSet presAssocID="{C5E0D87E-1CC1-4A3D-9881-1ED07C493769}" presName="Name9" presStyleLbl="parChTrans1D2" presStyleIdx="7" presStyleCnt="11"/>
      <dgm:spPr/>
    </dgm:pt>
    <dgm:pt modelId="{A532EF75-F26C-471F-ADFF-DDB83451C2E4}" type="pres">
      <dgm:prSet presAssocID="{C5E0D87E-1CC1-4A3D-9881-1ED07C493769}" presName="connTx" presStyleLbl="parChTrans1D2" presStyleIdx="7" presStyleCnt="11"/>
      <dgm:spPr/>
    </dgm:pt>
    <dgm:pt modelId="{C1BA877E-160B-49D7-ACE8-9733322D575C}" type="pres">
      <dgm:prSet presAssocID="{172E6AE5-0134-4779-8165-EFF5EB52F991}" presName="node" presStyleLbl="node1" presStyleIdx="7" presStyleCnt="11" custScaleX="114445" custScaleY="114445" custRadScaleRad="101984" custRadScaleInc="-95428">
        <dgm:presLayoutVars>
          <dgm:bulletEnabled val="1"/>
        </dgm:presLayoutVars>
      </dgm:prSet>
      <dgm:spPr/>
    </dgm:pt>
    <dgm:pt modelId="{421FD191-AC28-4012-8BFC-AAD3D4C0C750}" type="pres">
      <dgm:prSet presAssocID="{B77610A5-4DDC-4EEE-A8DE-B1AC8F25349C}" presName="Name9" presStyleLbl="parChTrans1D2" presStyleIdx="8" presStyleCnt="11"/>
      <dgm:spPr/>
    </dgm:pt>
    <dgm:pt modelId="{E8C2D3D2-ED36-4F0D-8D48-2D57758E38D2}" type="pres">
      <dgm:prSet presAssocID="{B77610A5-4DDC-4EEE-A8DE-B1AC8F25349C}" presName="connTx" presStyleLbl="parChTrans1D2" presStyleIdx="8" presStyleCnt="11"/>
      <dgm:spPr/>
    </dgm:pt>
    <dgm:pt modelId="{D03D7B20-5052-4A55-A9CD-47AAF7D35EA4}" type="pres">
      <dgm:prSet presAssocID="{524186CD-B6C7-431D-81A8-A265F171B424}" presName="node" presStyleLbl="node1" presStyleIdx="8" presStyleCnt="11" custScaleX="114445" custScaleY="114445" custRadScaleRad="102272" custRadScaleInc="-14011">
        <dgm:presLayoutVars>
          <dgm:bulletEnabled val="1"/>
        </dgm:presLayoutVars>
      </dgm:prSet>
      <dgm:spPr/>
    </dgm:pt>
    <dgm:pt modelId="{720E6570-9767-471F-815E-B4D0543DB38A}" type="pres">
      <dgm:prSet presAssocID="{8324FD19-721A-48E6-9B7F-C10C2826DCB1}" presName="Name9" presStyleLbl="parChTrans1D2" presStyleIdx="9" presStyleCnt="11"/>
      <dgm:spPr/>
    </dgm:pt>
    <dgm:pt modelId="{F71B67E4-A572-48AD-8A92-C56BFE8B1B0E}" type="pres">
      <dgm:prSet presAssocID="{8324FD19-721A-48E6-9B7F-C10C2826DCB1}" presName="connTx" presStyleLbl="parChTrans1D2" presStyleIdx="9" presStyleCnt="11"/>
      <dgm:spPr/>
    </dgm:pt>
    <dgm:pt modelId="{B63D901A-D3CC-4C32-BB43-D8907AFB5273}" type="pres">
      <dgm:prSet presAssocID="{CCE1C0B0-DE76-4F28-93F7-6524373D5EF4}" presName="node" presStyleLbl="node1" presStyleIdx="9" presStyleCnt="11" custScaleX="114445" custScaleY="114445" custRadScaleRad="111676" custRadScaleInc="-13839">
        <dgm:presLayoutVars>
          <dgm:bulletEnabled val="1"/>
        </dgm:presLayoutVars>
      </dgm:prSet>
      <dgm:spPr/>
    </dgm:pt>
    <dgm:pt modelId="{23DBB19A-08A9-404C-9A85-907E2DFCBF40}" type="pres">
      <dgm:prSet presAssocID="{295B469E-CAC4-48A0-ADC6-D65C51EAF43B}" presName="Name9" presStyleLbl="parChTrans1D2" presStyleIdx="10" presStyleCnt="11"/>
      <dgm:spPr/>
    </dgm:pt>
    <dgm:pt modelId="{FE2B994C-3F60-4D7A-BA7A-AF7D18DD4163}" type="pres">
      <dgm:prSet presAssocID="{295B469E-CAC4-48A0-ADC6-D65C51EAF43B}" presName="connTx" presStyleLbl="parChTrans1D2" presStyleIdx="10" presStyleCnt="11"/>
      <dgm:spPr/>
    </dgm:pt>
    <dgm:pt modelId="{2E3885CB-49A2-41CF-8BE0-0102112EC607}" type="pres">
      <dgm:prSet presAssocID="{EA6DA222-2801-4BDE-96FC-414C08C9BE4B}" presName="node" presStyleLbl="node1" presStyleIdx="10" presStyleCnt="11" custScaleX="114445" custScaleY="114445" custRadScaleRad="121409" custRadScaleInc="-35504">
        <dgm:presLayoutVars>
          <dgm:bulletEnabled val="1"/>
        </dgm:presLayoutVars>
      </dgm:prSet>
      <dgm:spPr/>
    </dgm:pt>
  </dgm:ptLst>
  <dgm:cxnLst>
    <dgm:cxn modelId="{D127FD05-85CB-4DF3-822B-3A549BEAD29F}" type="presOf" srcId="{8272ECC6-BC77-4D6B-8347-8F610F8237FF}" destId="{AFABF447-E48A-423B-B49F-6EA32EBB3358}" srcOrd="0" destOrd="0" presId="urn:microsoft.com/office/officeart/2005/8/layout/radial1"/>
    <dgm:cxn modelId="{658C310A-B2E9-4BE2-A652-B915C043CCB5}" srcId="{4892F491-B09A-45FD-BFEE-CEDFCF7D69CA}" destId="{8715AFC6-36CD-4620-973E-32392D175DAD}" srcOrd="0" destOrd="0" parTransId="{DB7A71A3-DDBD-48EF-996D-BC3BE3DCD33A}" sibTransId="{3CB9D06F-3ADF-4737-B446-9C0401E1CD74}"/>
    <dgm:cxn modelId="{A6C15010-FAC8-4C88-805F-CBA8C6230987}" srcId="{8715AFC6-36CD-4620-973E-32392D175DAD}" destId="{5E79D641-A8F3-465A-8585-9B054D204568}" srcOrd="1" destOrd="0" parTransId="{5F7567EC-E434-4278-9430-FFCD43F627BD}" sibTransId="{94916EAA-8A3B-4AED-9B45-6599268B9417}"/>
    <dgm:cxn modelId="{77267410-F0BE-46B0-9D57-DE3842BEE569}" type="presOf" srcId="{2F3D5F60-995D-493A-AB8E-8211A1E937DB}" destId="{09E20101-E01D-44D7-A5E2-CBAFA2BAA369}" srcOrd="0" destOrd="0" presId="urn:microsoft.com/office/officeart/2005/8/layout/radial1"/>
    <dgm:cxn modelId="{D7073112-2E46-43B1-9570-21FDD99EDAF3}" type="presOf" srcId="{5F7567EC-E434-4278-9430-FFCD43F627BD}" destId="{8CC5B607-0528-4753-B71B-C47E55CDE24D}" srcOrd="1" destOrd="0" presId="urn:microsoft.com/office/officeart/2005/8/layout/radial1"/>
    <dgm:cxn modelId="{3D74AB12-57A7-4823-8526-4ABC81AB5804}" type="presOf" srcId="{4892F491-B09A-45FD-BFEE-CEDFCF7D69CA}" destId="{A49E0152-2DD2-49A2-9CC5-612774D21184}" srcOrd="0" destOrd="0" presId="urn:microsoft.com/office/officeart/2005/8/layout/radial1"/>
    <dgm:cxn modelId="{9DEB0014-7343-4BBB-97CC-4BD034666981}" type="presOf" srcId="{EA6DA222-2801-4BDE-96FC-414C08C9BE4B}" destId="{2E3885CB-49A2-41CF-8BE0-0102112EC607}" srcOrd="0" destOrd="0" presId="urn:microsoft.com/office/officeart/2005/8/layout/radial1"/>
    <dgm:cxn modelId="{5E3EA015-458A-4FAD-8976-5194A6EE2C72}" type="presOf" srcId="{729817D1-DDE8-49A6-89D2-945592EDE396}" destId="{448BC795-2B71-4D53-89F4-C8C4F00A8740}" srcOrd="0" destOrd="0" presId="urn:microsoft.com/office/officeart/2005/8/layout/radial1"/>
    <dgm:cxn modelId="{0BF4B81E-A43D-4922-ACFA-C9B63E32DA9A}" type="presOf" srcId="{75C834B3-37A1-4BD1-BF07-2439FF971427}" destId="{87EBF4B6-5A60-49E3-BAE3-9569A8941223}" srcOrd="0" destOrd="0" presId="urn:microsoft.com/office/officeart/2005/8/layout/radial1"/>
    <dgm:cxn modelId="{2C49DC22-FF63-468C-AA15-77EF015C6D67}" type="presOf" srcId="{DFD433B9-07C6-4B21-B9C4-816FCBFA6608}" destId="{0401F99C-04ED-41B4-8658-7B8E1CC84941}" srcOrd="0" destOrd="0" presId="urn:microsoft.com/office/officeart/2005/8/layout/radial1"/>
    <dgm:cxn modelId="{CDCC6528-667E-43A0-A5E7-21BAC0119131}" type="presOf" srcId="{B54B3BDF-AD3C-4C1C-9126-E53081C4B6EE}" destId="{94D7B32E-51E5-469E-81C3-B09D2C7CCD65}" srcOrd="0" destOrd="0" presId="urn:microsoft.com/office/officeart/2005/8/layout/radial1"/>
    <dgm:cxn modelId="{A0B1222B-CD72-44A0-9701-8E0FFC31B318}" type="presOf" srcId="{D03877C3-1884-4EF4-85EB-8BD069228909}" destId="{9C0566EF-5437-4189-A58F-D7ED4475F7E6}" srcOrd="0" destOrd="0" presId="urn:microsoft.com/office/officeart/2005/8/layout/radial1"/>
    <dgm:cxn modelId="{EEA37E2B-035B-4FE0-8460-D63E530721FE}" type="presOf" srcId="{5C92E9D5-3F9A-48B7-AFFD-FD5BBAF7D360}" destId="{DB8F51CD-C538-4588-A588-A84B010586D4}" srcOrd="0" destOrd="0" presId="urn:microsoft.com/office/officeart/2005/8/layout/radial1"/>
    <dgm:cxn modelId="{EF86872F-CCCE-4D23-9EE6-68501BF6D0F3}" srcId="{8715AFC6-36CD-4620-973E-32392D175DAD}" destId="{8272ECC6-BC77-4D6B-8347-8F610F8237FF}" srcOrd="0" destOrd="0" parTransId="{5C92E9D5-3F9A-48B7-AFFD-FD5BBAF7D360}" sibTransId="{A6864BEE-75DD-42C4-A3AB-ECD657D3DED4}"/>
    <dgm:cxn modelId="{C8AB892F-88CD-4081-AF1D-1AC5C71CAB92}" srcId="{8715AFC6-36CD-4620-973E-32392D175DAD}" destId="{524186CD-B6C7-431D-81A8-A265F171B424}" srcOrd="8" destOrd="0" parTransId="{B77610A5-4DDC-4EEE-A8DE-B1AC8F25349C}" sibTransId="{E366F979-1B1E-475A-8BB8-423F9BB0D2A6}"/>
    <dgm:cxn modelId="{F6014C35-AC7B-42BB-B3FF-74C7143E7C40}" type="presOf" srcId="{1DC898E1-3483-45BF-B469-9390DAD40BF2}" destId="{5CAC3CA5-4D4E-4CD5-B029-F343138D5FD6}" srcOrd="0" destOrd="0" presId="urn:microsoft.com/office/officeart/2005/8/layout/radial1"/>
    <dgm:cxn modelId="{53522437-81D5-441A-BFAF-7DE97A4AC084}" type="presOf" srcId="{729817D1-DDE8-49A6-89D2-945592EDE396}" destId="{D2C82444-4781-471A-B305-6DC405DAD0AB}" srcOrd="1" destOrd="0" presId="urn:microsoft.com/office/officeart/2005/8/layout/radial1"/>
    <dgm:cxn modelId="{DE21773B-2857-4E1C-BC9B-AE31681678AE}" type="presOf" srcId="{295B469E-CAC4-48A0-ADC6-D65C51EAF43B}" destId="{23DBB19A-08A9-404C-9A85-907E2DFCBF40}" srcOrd="0" destOrd="0" presId="urn:microsoft.com/office/officeart/2005/8/layout/radial1"/>
    <dgm:cxn modelId="{760AFB42-C727-45B6-80FD-4B70DECC5FBF}" type="presOf" srcId="{172E6AE5-0134-4779-8165-EFF5EB52F991}" destId="{C1BA877E-160B-49D7-ACE8-9733322D575C}" srcOrd="0" destOrd="0" presId="urn:microsoft.com/office/officeart/2005/8/layout/radial1"/>
    <dgm:cxn modelId="{5FFC1269-3CB8-4769-B2B1-F0159D03DA6D}" type="presOf" srcId="{C5E0D87E-1CC1-4A3D-9881-1ED07C493769}" destId="{A532EF75-F26C-471F-ADFF-DDB83451C2E4}" srcOrd="1" destOrd="0" presId="urn:microsoft.com/office/officeart/2005/8/layout/radial1"/>
    <dgm:cxn modelId="{4ADAC36A-1538-4E79-91A1-63FF6812AE90}" srcId="{8715AFC6-36CD-4620-973E-32392D175DAD}" destId="{172E6AE5-0134-4779-8165-EFF5EB52F991}" srcOrd="7" destOrd="0" parTransId="{C5E0D87E-1CC1-4A3D-9881-1ED07C493769}" sibTransId="{2E30D3CB-6DD1-4196-9D7D-556003FAD13E}"/>
    <dgm:cxn modelId="{70C1204B-C28E-43B3-BA93-4C0BA3A15857}" type="presOf" srcId="{30B0427D-F77E-4EBB-9690-E3F339F718ED}" destId="{4725C341-6B0C-4ABF-99AD-5931983A12A4}" srcOrd="0" destOrd="0" presId="urn:microsoft.com/office/officeart/2005/8/layout/radial1"/>
    <dgm:cxn modelId="{1C5C866B-817B-4186-B640-F90E424C8DB6}" type="presOf" srcId="{75C834B3-37A1-4BD1-BF07-2439FF971427}" destId="{A9BBBB1D-F357-4DFA-8799-2F40A9DBE6CF}" srcOrd="1" destOrd="0" presId="urn:microsoft.com/office/officeart/2005/8/layout/radial1"/>
    <dgm:cxn modelId="{2DEA5D6D-69AB-4ED6-B535-7693D67DFE6A}" srcId="{8715AFC6-36CD-4620-973E-32392D175DAD}" destId="{1DC898E1-3483-45BF-B469-9390DAD40BF2}" srcOrd="4" destOrd="0" parTransId="{F7EF704C-7F0C-423B-91C3-C406E2F09E75}" sibTransId="{1BA15873-F536-450F-B037-319CE9AD15EE}"/>
    <dgm:cxn modelId="{FB4E384E-5B1F-4DD7-95EA-6E56BAE79C08}" type="presOf" srcId="{F7EF704C-7F0C-423B-91C3-C406E2F09E75}" destId="{3E6C9985-DBDD-4EED-8D41-8D7A934D85AD}" srcOrd="1" destOrd="0" presId="urn:microsoft.com/office/officeart/2005/8/layout/radial1"/>
    <dgm:cxn modelId="{7414494E-B782-49ED-A909-CEF92AE8B474}" srcId="{8715AFC6-36CD-4620-973E-32392D175DAD}" destId="{4E0FB591-084E-44E4-982F-B3DB632290BD}" srcOrd="5" destOrd="0" parTransId="{DFD433B9-07C6-4B21-B9C4-816FCBFA6608}" sibTransId="{381D4F15-E8C6-441C-9727-40562D2BF115}"/>
    <dgm:cxn modelId="{30ECC955-52CF-4305-A187-B1BBFF0D3EF0}" type="presOf" srcId="{B77610A5-4DDC-4EEE-A8DE-B1AC8F25349C}" destId="{421FD191-AC28-4012-8BFC-AAD3D4C0C750}" srcOrd="0" destOrd="0" presId="urn:microsoft.com/office/officeart/2005/8/layout/radial1"/>
    <dgm:cxn modelId="{FA00087A-62D9-47A8-AF9B-1CF8C09B3341}" type="presOf" srcId="{295B469E-CAC4-48A0-ADC6-D65C51EAF43B}" destId="{FE2B994C-3F60-4D7A-BA7A-AF7D18DD4163}" srcOrd="1" destOrd="0" presId="urn:microsoft.com/office/officeart/2005/8/layout/radial1"/>
    <dgm:cxn modelId="{C380DB8D-1B6A-4BFD-A275-DF48520A7820}" srcId="{8715AFC6-36CD-4620-973E-32392D175DAD}" destId="{D03877C3-1884-4EF4-85EB-8BD069228909}" srcOrd="3" destOrd="0" parTransId="{75C834B3-37A1-4BD1-BF07-2439FF971427}" sibTransId="{982B13C8-8BB8-4C27-A524-A66EE8D3F6D7}"/>
    <dgm:cxn modelId="{70CBC78F-FAE6-4EAC-AE2D-8404B1883CA9}" srcId="{8715AFC6-36CD-4620-973E-32392D175DAD}" destId="{EA6DA222-2801-4BDE-96FC-414C08C9BE4B}" srcOrd="10" destOrd="0" parTransId="{295B469E-CAC4-48A0-ADC6-D65C51EAF43B}" sibTransId="{62D90F40-0E10-4163-ADCA-A0BF8F889187}"/>
    <dgm:cxn modelId="{16E00694-08BE-4FE5-8E4F-420E56B47ACB}" type="presOf" srcId="{4E0FB591-084E-44E4-982F-B3DB632290BD}" destId="{D9DC1811-6482-4882-BD97-6C1DF4FB7C5E}" srcOrd="0" destOrd="0" presId="urn:microsoft.com/office/officeart/2005/8/layout/radial1"/>
    <dgm:cxn modelId="{866C8899-A799-445D-AA91-65A9285DE251}" srcId="{8715AFC6-36CD-4620-973E-32392D175DAD}" destId="{CCE1C0B0-DE76-4F28-93F7-6524373D5EF4}" srcOrd="9" destOrd="0" parTransId="{8324FD19-721A-48E6-9B7F-C10C2826DCB1}" sibTransId="{CDA08381-9A02-453E-B988-6B8DDFBB64CD}"/>
    <dgm:cxn modelId="{C3139A9D-9B05-49BD-8462-22A5840EBDC1}" type="presOf" srcId="{524186CD-B6C7-431D-81A8-A265F171B424}" destId="{D03D7B20-5052-4A55-A9CD-47AAF7D35EA4}" srcOrd="0" destOrd="0" presId="urn:microsoft.com/office/officeart/2005/8/layout/radial1"/>
    <dgm:cxn modelId="{25D3EEA0-5595-46BD-A40E-9C34DD5C3621}" type="presOf" srcId="{8324FD19-721A-48E6-9B7F-C10C2826DCB1}" destId="{720E6570-9767-471F-815E-B4D0543DB38A}" srcOrd="0" destOrd="0" presId="urn:microsoft.com/office/officeart/2005/8/layout/radial1"/>
    <dgm:cxn modelId="{4F4E1BA3-8F45-4A70-95B2-98FB49266181}" type="presOf" srcId="{5F7567EC-E434-4278-9430-FFCD43F627BD}" destId="{6D54B6E2-7739-424F-AD0F-5C0CCB7D7C11}" srcOrd="0" destOrd="0" presId="urn:microsoft.com/office/officeart/2005/8/layout/radial1"/>
    <dgm:cxn modelId="{C20FDDA5-6920-451F-AAC5-BEBA74AEB85B}" srcId="{8715AFC6-36CD-4620-973E-32392D175DAD}" destId="{30B0427D-F77E-4EBB-9690-E3F339F718ED}" srcOrd="6" destOrd="0" parTransId="{B54B3BDF-AD3C-4C1C-9126-E53081C4B6EE}" sibTransId="{7A85F858-FEE5-482B-BB60-64B1A39EA05D}"/>
    <dgm:cxn modelId="{83A892A6-BCD2-4EE0-BC5B-D4943D2747F6}" type="presOf" srcId="{5C92E9D5-3F9A-48B7-AFFD-FD5BBAF7D360}" destId="{CD16E292-EBF1-4852-8449-B8A883995D41}" srcOrd="1" destOrd="0" presId="urn:microsoft.com/office/officeart/2005/8/layout/radial1"/>
    <dgm:cxn modelId="{75F792A8-8677-4BF2-8845-B7F0908F2E2D}" type="presOf" srcId="{C5E0D87E-1CC1-4A3D-9881-1ED07C493769}" destId="{3868F5E0-3D5A-4E7C-91D4-012296AD59B3}" srcOrd="0" destOrd="0" presId="urn:microsoft.com/office/officeart/2005/8/layout/radial1"/>
    <dgm:cxn modelId="{4223ABBA-5470-4962-9B4C-66EAC4C29826}" type="presOf" srcId="{5E79D641-A8F3-465A-8585-9B054D204568}" destId="{F742DEE1-3A8E-4ACB-8223-B85092990354}" srcOrd="0" destOrd="0" presId="urn:microsoft.com/office/officeart/2005/8/layout/radial1"/>
    <dgm:cxn modelId="{3E39BDBB-DBF2-426D-9939-47E54CEBD191}" srcId="{8715AFC6-36CD-4620-973E-32392D175DAD}" destId="{2F3D5F60-995D-493A-AB8E-8211A1E937DB}" srcOrd="2" destOrd="0" parTransId="{729817D1-DDE8-49A6-89D2-945592EDE396}" sibTransId="{758E6241-CA54-490B-9C78-05E77CDDA755}"/>
    <dgm:cxn modelId="{69CE59CE-2C21-4A26-871C-107312199337}" type="presOf" srcId="{F7EF704C-7F0C-423B-91C3-C406E2F09E75}" destId="{C7B946FE-59D8-4D12-8C09-BC0537958DAE}" srcOrd="0" destOrd="0" presId="urn:microsoft.com/office/officeart/2005/8/layout/radial1"/>
    <dgm:cxn modelId="{BDFC6DCF-FAA7-4BE5-8D05-4869DB3E2E9A}" type="presOf" srcId="{DFD433B9-07C6-4B21-B9C4-816FCBFA6608}" destId="{12060A79-2244-4244-AA48-F91B8FBCA874}" srcOrd="1" destOrd="0" presId="urn:microsoft.com/office/officeart/2005/8/layout/radial1"/>
    <dgm:cxn modelId="{B7228FDA-DEB2-44F6-9023-B84514AE7B45}" type="presOf" srcId="{B77610A5-4DDC-4EEE-A8DE-B1AC8F25349C}" destId="{E8C2D3D2-ED36-4F0D-8D48-2D57758E38D2}" srcOrd="1" destOrd="0" presId="urn:microsoft.com/office/officeart/2005/8/layout/radial1"/>
    <dgm:cxn modelId="{6AEFDDE2-2530-4F45-B61D-96A1C54A24A9}" type="presOf" srcId="{8715AFC6-36CD-4620-973E-32392D175DAD}" destId="{8D5BE3AC-461A-4E9C-BBE1-0A9BF9DDA728}" srcOrd="0" destOrd="0" presId="urn:microsoft.com/office/officeart/2005/8/layout/radial1"/>
    <dgm:cxn modelId="{D304B9EF-E68A-4793-9482-5F1A4FBA0A93}" type="presOf" srcId="{CCE1C0B0-DE76-4F28-93F7-6524373D5EF4}" destId="{B63D901A-D3CC-4C32-BB43-D8907AFB5273}" srcOrd="0" destOrd="0" presId="urn:microsoft.com/office/officeart/2005/8/layout/radial1"/>
    <dgm:cxn modelId="{C7DF12FD-CE27-4DD5-8E21-08EEAAFD71D7}" type="presOf" srcId="{8324FD19-721A-48E6-9B7F-C10C2826DCB1}" destId="{F71B67E4-A572-48AD-8A92-C56BFE8B1B0E}" srcOrd="1" destOrd="0" presId="urn:microsoft.com/office/officeart/2005/8/layout/radial1"/>
    <dgm:cxn modelId="{AD2406FF-3DB4-4A83-848B-7A7E060CD1A9}" type="presOf" srcId="{B54B3BDF-AD3C-4C1C-9126-E53081C4B6EE}" destId="{3E22750F-2164-4CC6-96AD-91A0A3D037DD}" srcOrd="1" destOrd="0" presId="urn:microsoft.com/office/officeart/2005/8/layout/radial1"/>
    <dgm:cxn modelId="{9ABB3539-D888-498D-8230-28A1CAEF89AA}" type="presParOf" srcId="{A49E0152-2DD2-49A2-9CC5-612774D21184}" destId="{8D5BE3AC-461A-4E9C-BBE1-0A9BF9DDA728}" srcOrd="0" destOrd="0" presId="urn:microsoft.com/office/officeart/2005/8/layout/radial1"/>
    <dgm:cxn modelId="{06453E11-5738-4E0F-8C8A-AA6DF7F87854}" type="presParOf" srcId="{A49E0152-2DD2-49A2-9CC5-612774D21184}" destId="{DB8F51CD-C538-4588-A588-A84B010586D4}" srcOrd="1" destOrd="0" presId="urn:microsoft.com/office/officeart/2005/8/layout/radial1"/>
    <dgm:cxn modelId="{A7DD2F23-F72B-4359-B84A-7B784F161D73}" type="presParOf" srcId="{DB8F51CD-C538-4588-A588-A84B010586D4}" destId="{CD16E292-EBF1-4852-8449-B8A883995D41}" srcOrd="0" destOrd="0" presId="urn:microsoft.com/office/officeart/2005/8/layout/radial1"/>
    <dgm:cxn modelId="{B462269E-6B2F-4262-BB25-67DDEF4CCAEB}" type="presParOf" srcId="{A49E0152-2DD2-49A2-9CC5-612774D21184}" destId="{AFABF447-E48A-423B-B49F-6EA32EBB3358}" srcOrd="2" destOrd="0" presId="urn:microsoft.com/office/officeart/2005/8/layout/radial1"/>
    <dgm:cxn modelId="{5B6519A4-0D05-4814-9034-E79E0AC3F061}" type="presParOf" srcId="{A49E0152-2DD2-49A2-9CC5-612774D21184}" destId="{6D54B6E2-7739-424F-AD0F-5C0CCB7D7C11}" srcOrd="3" destOrd="0" presId="urn:microsoft.com/office/officeart/2005/8/layout/radial1"/>
    <dgm:cxn modelId="{CD8A4766-09FD-4FAA-B437-AC8062A136C1}" type="presParOf" srcId="{6D54B6E2-7739-424F-AD0F-5C0CCB7D7C11}" destId="{8CC5B607-0528-4753-B71B-C47E55CDE24D}" srcOrd="0" destOrd="0" presId="urn:microsoft.com/office/officeart/2005/8/layout/radial1"/>
    <dgm:cxn modelId="{905DE224-5FFA-4764-80A4-29F353A5C98E}" type="presParOf" srcId="{A49E0152-2DD2-49A2-9CC5-612774D21184}" destId="{F742DEE1-3A8E-4ACB-8223-B85092990354}" srcOrd="4" destOrd="0" presId="urn:microsoft.com/office/officeart/2005/8/layout/radial1"/>
    <dgm:cxn modelId="{FCA69042-3F45-47E0-B944-55D2AFA44FFC}" type="presParOf" srcId="{A49E0152-2DD2-49A2-9CC5-612774D21184}" destId="{448BC795-2B71-4D53-89F4-C8C4F00A8740}" srcOrd="5" destOrd="0" presId="urn:microsoft.com/office/officeart/2005/8/layout/radial1"/>
    <dgm:cxn modelId="{8A78A28D-F349-4243-A41E-FE33AA79C616}" type="presParOf" srcId="{448BC795-2B71-4D53-89F4-C8C4F00A8740}" destId="{D2C82444-4781-471A-B305-6DC405DAD0AB}" srcOrd="0" destOrd="0" presId="urn:microsoft.com/office/officeart/2005/8/layout/radial1"/>
    <dgm:cxn modelId="{A3BBD783-7A0B-4D61-8007-4BB50C958380}" type="presParOf" srcId="{A49E0152-2DD2-49A2-9CC5-612774D21184}" destId="{09E20101-E01D-44D7-A5E2-CBAFA2BAA369}" srcOrd="6" destOrd="0" presId="urn:microsoft.com/office/officeart/2005/8/layout/radial1"/>
    <dgm:cxn modelId="{773B51D0-D957-4C45-9D30-9F9E81CCC8E0}" type="presParOf" srcId="{A49E0152-2DD2-49A2-9CC5-612774D21184}" destId="{87EBF4B6-5A60-49E3-BAE3-9569A8941223}" srcOrd="7" destOrd="0" presId="urn:microsoft.com/office/officeart/2005/8/layout/radial1"/>
    <dgm:cxn modelId="{EC84413C-1D15-41D9-8DF5-120D15527D1C}" type="presParOf" srcId="{87EBF4B6-5A60-49E3-BAE3-9569A8941223}" destId="{A9BBBB1D-F357-4DFA-8799-2F40A9DBE6CF}" srcOrd="0" destOrd="0" presId="urn:microsoft.com/office/officeart/2005/8/layout/radial1"/>
    <dgm:cxn modelId="{1EDC9DC8-B340-4D36-8BD0-72BD542C5417}" type="presParOf" srcId="{A49E0152-2DD2-49A2-9CC5-612774D21184}" destId="{9C0566EF-5437-4189-A58F-D7ED4475F7E6}" srcOrd="8" destOrd="0" presId="urn:microsoft.com/office/officeart/2005/8/layout/radial1"/>
    <dgm:cxn modelId="{BA5DA864-5052-42A2-BEAD-EF5544638D8E}" type="presParOf" srcId="{A49E0152-2DD2-49A2-9CC5-612774D21184}" destId="{C7B946FE-59D8-4D12-8C09-BC0537958DAE}" srcOrd="9" destOrd="0" presId="urn:microsoft.com/office/officeart/2005/8/layout/radial1"/>
    <dgm:cxn modelId="{1B355A8D-2BB1-4A18-808A-63E5A890DC20}" type="presParOf" srcId="{C7B946FE-59D8-4D12-8C09-BC0537958DAE}" destId="{3E6C9985-DBDD-4EED-8D41-8D7A934D85AD}" srcOrd="0" destOrd="0" presId="urn:microsoft.com/office/officeart/2005/8/layout/radial1"/>
    <dgm:cxn modelId="{A471B361-17C4-401C-B031-79CBC2059E8E}" type="presParOf" srcId="{A49E0152-2DD2-49A2-9CC5-612774D21184}" destId="{5CAC3CA5-4D4E-4CD5-B029-F343138D5FD6}" srcOrd="10" destOrd="0" presId="urn:microsoft.com/office/officeart/2005/8/layout/radial1"/>
    <dgm:cxn modelId="{EA268D54-574D-4CA3-B419-42135DAC7120}" type="presParOf" srcId="{A49E0152-2DD2-49A2-9CC5-612774D21184}" destId="{0401F99C-04ED-41B4-8658-7B8E1CC84941}" srcOrd="11" destOrd="0" presId="urn:microsoft.com/office/officeart/2005/8/layout/radial1"/>
    <dgm:cxn modelId="{8508BD81-17BB-4244-A425-CAD5FBF955CA}" type="presParOf" srcId="{0401F99C-04ED-41B4-8658-7B8E1CC84941}" destId="{12060A79-2244-4244-AA48-F91B8FBCA874}" srcOrd="0" destOrd="0" presId="urn:microsoft.com/office/officeart/2005/8/layout/radial1"/>
    <dgm:cxn modelId="{E2DFFF7F-0074-4A17-9E20-104F1D0EB71C}" type="presParOf" srcId="{A49E0152-2DD2-49A2-9CC5-612774D21184}" destId="{D9DC1811-6482-4882-BD97-6C1DF4FB7C5E}" srcOrd="12" destOrd="0" presId="urn:microsoft.com/office/officeart/2005/8/layout/radial1"/>
    <dgm:cxn modelId="{D021E6DC-C6AA-4D5F-A629-181AE8D52879}" type="presParOf" srcId="{A49E0152-2DD2-49A2-9CC5-612774D21184}" destId="{94D7B32E-51E5-469E-81C3-B09D2C7CCD65}" srcOrd="13" destOrd="0" presId="urn:microsoft.com/office/officeart/2005/8/layout/radial1"/>
    <dgm:cxn modelId="{476FE98F-8D54-4944-8DA6-332324232E61}" type="presParOf" srcId="{94D7B32E-51E5-469E-81C3-B09D2C7CCD65}" destId="{3E22750F-2164-4CC6-96AD-91A0A3D037DD}" srcOrd="0" destOrd="0" presId="urn:microsoft.com/office/officeart/2005/8/layout/radial1"/>
    <dgm:cxn modelId="{097DDECC-73C8-42BD-A221-D1D71A1A9786}" type="presParOf" srcId="{A49E0152-2DD2-49A2-9CC5-612774D21184}" destId="{4725C341-6B0C-4ABF-99AD-5931983A12A4}" srcOrd="14" destOrd="0" presId="urn:microsoft.com/office/officeart/2005/8/layout/radial1"/>
    <dgm:cxn modelId="{B4CE5283-08E2-4541-B95E-7AA0DA63854C}" type="presParOf" srcId="{A49E0152-2DD2-49A2-9CC5-612774D21184}" destId="{3868F5E0-3D5A-4E7C-91D4-012296AD59B3}" srcOrd="15" destOrd="0" presId="urn:microsoft.com/office/officeart/2005/8/layout/radial1"/>
    <dgm:cxn modelId="{274860D1-03DE-4C98-84CB-0C676F5BB14F}" type="presParOf" srcId="{3868F5E0-3D5A-4E7C-91D4-012296AD59B3}" destId="{A532EF75-F26C-471F-ADFF-DDB83451C2E4}" srcOrd="0" destOrd="0" presId="urn:microsoft.com/office/officeart/2005/8/layout/radial1"/>
    <dgm:cxn modelId="{2386D823-E0B0-49A3-B3E7-E7CEDE2343BC}" type="presParOf" srcId="{A49E0152-2DD2-49A2-9CC5-612774D21184}" destId="{C1BA877E-160B-49D7-ACE8-9733322D575C}" srcOrd="16" destOrd="0" presId="urn:microsoft.com/office/officeart/2005/8/layout/radial1"/>
    <dgm:cxn modelId="{590FB2D4-9978-42A0-B41B-CC8EA952072B}" type="presParOf" srcId="{A49E0152-2DD2-49A2-9CC5-612774D21184}" destId="{421FD191-AC28-4012-8BFC-AAD3D4C0C750}" srcOrd="17" destOrd="0" presId="urn:microsoft.com/office/officeart/2005/8/layout/radial1"/>
    <dgm:cxn modelId="{583EFCD5-B627-4BBE-AE5D-3FB5834055AF}" type="presParOf" srcId="{421FD191-AC28-4012-8BFC-AAD3D4C0C750}" destId="{E8C2D3D2-ED36-4F0D-8D48-2D57758E38D2}" srcOrd="0" destOrd="0" presId="urn:microsoft.com/office/officeart/2005/8/layout/radial1"/>
    <dgm:cxn modelId="{FF29D959-036F-432F-B627-0B01D84C8EE3}" type="presParOf" srcId="{A49E0152-2DD2-49A2-9CC5-612774D21184}" destId="{D03D7B20-5052-4A55-A9CD-47AAF7D35EA4}" srcOrd="18" destOrd="0" presId="urn:microsoft.com/office/officeart/2005/8/layout/radial1"/>
    <dgm:cxn modelId="{B0B4F7EE-8200-4F2F-8F1E-8FF995949910}" type="presParOf" srcId="{A49E0152-2DD2-49A2-9CC5-612774D21184}" destId="{720E6570-9767-471F-815E-B4D0543DB38A}" srcOrd="19" destOrd="0" presId="urn:microsoft.com/office/officeart/2005/8/layout/radial1"/>
    <dgm:cxn modelId="{28B16278-47F8-4FAE-A1A5-45BE6D7F5BB9}" type="presParOf" srcId="{720E6570-9767-471F-815E-B4D0543DB38A}" destId="{F71B67E4-A572-48AD-8A92-C56BFE8B1B0E}" srcOrd="0" destOrd="0" presId="urn:microsoft.com/office/officeart/2005/8/layout/radial1"/>
    <dgm:cxn modelId="{3727F677-9D84-4FD2-BB67-7E401ECC290D}" type="presParOf" srcId="{A49E0152-2DD2-49A2-9CC5-612774D21184}" destId="{B63D901A-D3CC-4C32-BB43-D8907AFB5273}" srcOrd="20" destOrd="0" presId="urn:microsoft.com/office/officeart/2005/8/layout/radial1"/>
    <dgm:cxn modelId="{33D7ED34-D8F2-4C92-BC47-761DA5293F6C}" type="presParOf" srcId="{A49E0152-2DD2-49A2-9CC5-612774D21184}" destId="{23DBB19A-08A9-404C-9A85-907E2DFCBF40}" srcOrd="21" destOrd="0" presId="urn:microsoft.com/office/officeart/2005/8/layout/radial1"/>
    <dgm:cxn modelId="{E29955A3-9A04-4F26-A16A-2E651470CC7C}" type="presParOf" srcId="{23DBB19A-08A9-404C-9A85-907E2DFCBF40}" destId="{FE2B994C-3F60-4D7A-BA7A-AF7D18DD4163}" srcOrd="0" destOrd="0" presId="urn:microsoft.com/office/officeart/2005/8/layout/radial1"/>
    <dgm:cxn modelId="{7998D414-C7F0-442E-A985-BDD688BAD147}" type="presParOf" srcId="{A49E0152-2DD2-49A2-9CC5-612774D21184}" destId="{2E3885CB-49A2-41CF-8BE0-0102112EC607}" srcOrd="22" destOrd="0" presId="urn:microsoft.com/office/officeart/2005/8/layout/radial1"/>
  </dgm:cxnLst>
  <dgm:bg/>
  <dgm:whole>
    <a:ln w="9525" cap="flat" cmpd="sng" algn="ctr">
      <a:noFill/>
      <a:prstDash val="dash"/>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892F491-B09A-45FD-BFEE-CEDFCF7D69CA}" type="doc">
      <dgm:prSet loTypeId="urn:microsoft.com/office/officeart/2005/8/layout/radial1" loCatId="cycle" qsTypeId="urn:microsoft.com/office/officeart/2005/8/quickstyle/3d3" qsCatId="3D" csTypeId="urn:microsoft.com/office/officeart/2005/8/colors/colorful1#1" csCatId="colorful" phldr="1"/>
      <dgm:spPr/>
      <dgm:t>
        <a:bodyPr/>
        <a:lstStyle/>
        <a:p>
          <a:endParaRPr lang="en-GB"/>
        </a:p>
      </dgm:t>
    </dgm:pt>
    <dgm:pt modelId="{8715AFC6-36CD-4620-973E-32392D175DAD}">
      <dgm:prSet phldrT="[Text]" custT="1"/>
      <dgm:spPr>
        <a:solidFill>
          <a:schemeClr val="accent3">
            <a:lumMod val="50000"/>
          </a:schemeClr>
        </a:solidFill>
      </dgm:spPr>
      <dgm:t>
        <a:bodyPr/>
        <a:lstStyle/>
        <a:p>
          <a:r>
            <a:rPr lang="en-GB" sz="1050" b="1" dirty="0">
              <a:latin typeface="Arial" pitchFamily="34" charset="0"/>
              <a:ea typeface="Verdana" pitchFamily="34" charset="0"/>
              <a:cs typeface="Arial" pitchFamily="34" charset="0"/>
            </a:rPr>
            <a:t>Tools</a:t>
          </a:r>
        </a:p>
      </dgm:t>
    </dgm:pt>
    <dgm:pt modelId="{DB7A71A3-DDBD-48EF-996D-BC3BE3DCD33A}" type="parTrans" cxnId="{658C310A-B2E9-4BE2-A652-B915C043CCB5}">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3CB9D06F-3ADF-4737-B446-9C0401E1CD74}" type="sibTrans" cxnId="{658C310A-B2E9-4BE2-A652-B915C043CCB5}">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8272ECC6-BC77-4D6B-8347-8F610F8237FF}">
      <dgm:prSet phldrT="[Text]" custT="1"/>
      <dgm:spPr>
        <a:solidFill>
          <a:schemeClr val="tx1"/>
        </a:solidFill>
      </dgm:spPr>
      <dgm:t>
        <a:bodyPr/>
        <a:lstStyle/>
        <a:p>
          <a:r>
            <a:rPr lang="en-GB" sz="900" dirty="0">
              <a:latin typeface="Arial" pitchFamily="34" charset="0"/>
              <a:ea typeface="Verdana" pitchFamily="34" charset="0"/>
              <a:cs typeface="Arial" pitchFamily="34" charset="0"/>
            </a:rPr>
            <a:t>Hand hygiene</a:t>
          </a:r>
        </a:p>
      </dgm:t>
    </dgm:pt>
    <dgm:pt modelId="{5C92E9D5-3F9A-48B7-AFFD-FD5BBAF7D360}" type="parTrans" cxnId="{EF86872F-CCCE-4D23-9EE6-68501BF6D0F3}">
      <dgm:prSet custT="1"/>
      <dgm:spPr/>
      <dgm:t>
        <a:bodyPr/>
        <a:lstStyle/>
        <a:p>
          <a:endParaRPr lang="en-GB" sz="100">
            <a:latin typeface="Arial" pitchFamily="34" charset="0"/>
            <a:ea typeface="Verdana" pitchFamily="34" charset="0"/>
            <a:cs typeface="Arial" pitchFamily="34" charset="0"/>
          </a:endParaRPr>
        </a:p>
      </dgm:t>
    </dgm:pt>
    <dgm:pt modelId="{A6864BEE-75DD-42C4-A3AB-ECD657D3DED4}" type="sibTrans" cxnId="{EF86872F-CCCE-4D23-9EE6-68501BF6D0F3}">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524186CD-B6C7-431D-81A8-A265F171B424}">
      <dgm:prSet phldrT="[Text]" custT="1"/>
      <dgm:spPr>
        <a:solidFill>
          <a:schemeClr val="tx1"/>
        </a:solidFill>
      </dgm:spPr>
      <dgm:t>
        <a:bodyPr/>
        <a:lstStyle/>
        <a:p>
          <a:r>
            <a:rPr lang="en-GB" sz="900" dirty="0">
              <a:latin typeface="Arial" pitchFamily="34" charset="0"/>
              <a:ea typeface="Verdana" pitchFamily="34" charset="0"/>
              <a:cs typeface="Arial" pitchFamily="34" charset="0"/>
            </a:rPr>
            <a:t>Contact precautions</a:t>
          </a:r>
        </a:p>
      </dgm:t>
    </dgm:pt>
    <dgm:pt modelId="{B77610A5-4DDC-4EEE-A8DE-B1AC8F25349C}" type="parTrans" cxnId="{C8AB892F-88CD-4081-AF1D-1AC5C71CAB92}">
      <dgm:prSet custT="1"/>
      <dgm:spPr/>
      <dgm:t>
        <a:bodyPr/>
        <a:lstStyle/>
        <a:p>
          <a:endParaRPr lang="en-GB" sz="100">
            <a:latin typeface="Arial" pitchFamily="34" charset="0"/>
            <a:ea typeface="Verdana" pitchFamily="34" charset="0"/>
            <a:cs typeface="Arial" pitchFamily="34" charset="0"/>
          </a:endParaRPr>
        </a:p>
      </dgm:t>
    </dgm:pt>
    <dgm:pt modelId="{E366F979-1B1E-475A-8BB8-423F9BB0D2A6}" type="sibTrans" cxnId="{C8AB892F-88CD-4081-AF1D-1AC5C71CAB92}">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CCE1C0B0-DE76-4F28-93F7-6524373D5EF4}">
      <dgm:prSet phldrT="[Text]" custT="1"/>
      <dgm:spPr>
        <a:solidFill>
          <a:schemeClr val="tx1"/>
        </a:solidFill>
      </dgm:spPr>
      <dgm:t>
        <a:bodyPr/>
        <a:lstStyle/>
        <a:p>
          <a:r>
            <a:rPr lang="en-GB" sz="900" dirty="0">
              <a:latin typeface="Arial" pitchFamily="34" charset="0"/>
              <a:ea typeface="Verdana" pitchFamily="34" charset="0"/>
              <a:cs typeface="Arial" pitchFamily="34" charset="0"/>
            </a:rPr>
            <a:t>Active screening</a:t>
          </a:r>
        </a:p>
      </dgm:t>
    </dgm:pt>
    <dgm:pt modelId="{8324FD19-721A-48E6-9B7F-C10C2826DCB1}" type="parTrans" cxnId="{866C8899-A799-445D-AA91-65A9285DE251}">
      <dgm:prSet custT="1"/>
      <dgm:spPr/>
      <dgm:t>
        <a:bodyPr/>
        <a:lstStyle/>
        <a:p>
          <a:endParaRPr lang="en-GB" sz="100">
            <a:latin typeface="Arial" pitchFamily="34" charset="0"/>
            <a:ea typeface="Verdana" pitchFamily="34" charset="0"/>
            <a:cs typeface="Arial" pitchFamily="34" charset="0"/>
          </a:endParaRPr>
        </a:p>
      </dgm:t>
    </dgm:pt>
    <dgm:pt modelId="{CDA08381-9A02-453E-B988-6B8DDFBB64CD}" type="sibTrans" cxnId="{866C8899-A799-445D-AA91-65A9285DE251}">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EA6DA222-2801-4BDE-96FC-414C08C9BE4B}">
      <dgm:prSet phldrT="[Text]" custT="1"/>
      <dgm:spPr>
        <a:solidFill>
          <a:schemeClr val="tx1"/>
        </a:solidFill>
      </dgm:spPr>
      <dgm:t>
        <a:bodyPr/>
        <a:lstStyle/>
        <a:p>
          <a:r>
            <a:rPr lang="en-GB" sz="900" dirty="0">
              <a:latin typeface="Arial" pitchFamily="34" charset="0"/>
              <a:ea typeface="Verdana" pitchFamily="34" charset="0"/>
              <a:cs typeface="Arial" pitchFamily="34" charset="0"/>
            </a:rPr>
            <a:t>Antibiotic stewardship</a:t>
          </a:r>
        </a:p>
      </dgm:t>
    </dgm:pt>
    <dgm:pt modelId="{295B469E-CAC4-48A0-ADC6-D65C51EAF43B}" type="parTrans" cxnId="{70CBC78F-FAE6-4EAC-AE2D-8404B1883CA9}">
      <dgm:prSet custT="1"/>
      <dgm:spPr/>
      <dgm:t>
        <a:bodyPr/>
        <a:lstStyle/>
        <a:p>
          <a:endParaRPr lang="en-GB" sz="100">
            <a:latin typeface="Arial" pitchFamily="34" charset="0"/>
            <a:ea typeface="Verdana" pitchFamily="34" charset="0"/>
            <a:cs typeface="Arial" pitchFamily="34" charset="0"/>
          </a:endParaRPr>
        </a:p>
      </dgm:t>
    </dgm:pt>
    <dgm:pt modelId="{62D90F40-0E10-4163-ADCA-A0BF8F889187}" type="sibTrans" cxnId="{70CBC78F-FAE6-4EAC-AE2D-8404B1883CA9}">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5E79D641-A8F3-465A-8585-9B054D204568}">
      <dgm:prSet phldrT="[Text]" custT="1"/>
      <dgm:spPr>
        <a:solidFill>
          <a:schemeClr val="tx1"/>
        </a:solidFill>
        <a:ln w="25400">
          <a:solidFill>
            <a:srgbClr val="FF0000"/>
          </a:solidFill>
        </a:ln>
      </dgm:spPr>
      <dgm:t>
        <a:bodyPr/>
        <a:lstStyle/>
        <a:p>
          <a:r>
            <a:rPr lang="en-GB" sz="900" dirty="0">
              <a:latin typeface="Arial" pitchFamily="34" charset="0"/>
              <a:ea typeface="Verdana" pitchFamily="34" charset="0"/>
              <a:cs typeface="Arial" pitchFamily="34" charset="0"/>
            </a:rPr>
            <a:t>Cleaning / disinfection</a:t>
          </a:r>
        </a:p>
      </dgm:t>
    </dgm:pt>
    <dgm:pt modelId="{5F7567EC-E434-4278-9430-FFCD43F627BD}" type="parTrans" cxnId="{A6C15010-FAC8-4C88-805F-CBA8C6230987}">
      <dgm:prSet custT="1"/>
      <dgm:spPr/>
      <dgm:t>
        <a:bodyPr/>
        <a:lstStyle/>
        <a:p>
          <a:endParaRPr lang="en-GB" sz="100">
            <a:latin typeface="Arial" pitchFamily="34" charset="0"/>
            <a:ea typeface="Verdana" pitchFamily="34" charset="0"/>
            <a:cs typeface="Arial" pitchFamily="34" charset="0"/>
          </a:endParaRPr>
        </a:p>
      </dgm:t>
    </dgm:pt>
    <dgm:pt modelId="{94916EAA-8A3B-4AED-9B45-6599268B9417}" type="sibTrans" cxnId="{A6C15010-FAC8-4C88-805F-CBA8C6230987}">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1DC898E1-3483-45BF-B469-9390DAD40BF2}">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Cohorting</a:t>
          </a:r>
          <a:r>
            <a:rPr lang="en-GB" sz="900" dirty="0">
              <a:latin typeface="Arial" pitchFamily="34" charset="0"/>
              <a:ea typeface="Verdana" pitchFamily="34" charset="0"/>
              <a:cs typeface="Arial" pitchFamily="34" charset="0"/>
            </a:rPr>
            <a:t> staff / patients</a:t>
          </a:r>
        </a:p>
      </dgm:t>
    </dgm:pt>
    <dgm:pt modelId="{F7EF704C-7F0C-423B-91C3-C406E2F09E75}" type="parTrans" cxnId="{2DEA5D6D-69AB-4ED6-B535-7693D67DFE6A}">
      <dgm:prSet custT="1"/>
      <dgm:spPr>
        <a:ln>
          <a:solidFill>
            <a:schemeClr val="accent2"/>
          </a:solidFill>
          <a:prstDash val="dash"/>
        </a:ln>
      </dgm:spPr>
      <dgm:t>
        <a:bodyPr/>
        <a:lstStyle/>
        <a:p>
          <a:endParaRPr lang="en-GB" sz="200">
            <a:latin typeface="Arial" pitchFamily="34" charset="0"/>
            <a:ea typeface="Verdana" pitchFamily="34" charset="0"/>
            <a:cs typeface="Arial" pitchFamily="34" charset="0"/>
          </a:endParaRPr>
        </a:p>
      </dgm:t>
    </dgm:pt>
    <dgm:pt modelId="{1BA15873-F536-450F-B037-319CE9AD15EE}" type="sibTrans" cxnId="{2DEA5D6D-69AB-4ED6-B535-7693D67DFE6A}">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4E0FB591-084E-44E4-982F-B3DB632290BD}">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Note flagging</a:t>
          </a:r>
        </a:p>
      </dgm:t>
    </dgm:pt>
    <dgm:pt modelId="{DFD433B9-07C6-4B21-B9C4-816FCBFA6608}" type="parTrans" cxnId="{7414494E-B782-49ED-A909-CEF92AE8B474}">
      <dgm:prSet custT="1"/>
      <dgm:spPr>
        <a:ln>
          <a:solidFill>
            <a:schemeClr val="accent2"/>
          </a:solidFill>
          <a:prstDash val="dash"/>
        </a:ln>
      </dgm:spPr>
      <dgm:t>
        <a:bodyPr/>
        <a:lstStyle/>
        <a:p>
          <a:endParaRPr lang="en-GB" sz="100">
            <a:latin typeface="Arial" pitchFamily="34" charset="0"/>
            <a:ea typeface="Verdana" pitchFamily="34" charset="0"/>
            <a:cs typeface="Arial" pitchFamily="34" charset="0"/>
          </a:endParaRPr>
        </a:p>
      </dgm:t>
    </dgm:pt>
    <dgm:pt modelId="{381D4F15-E8C6-441C-9727-40562D2BF115}" type="sibTrans" cxnId="{7414494E-B782-49ED-A909-CEF92AE8B474}">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2F3D5F60-995D-493A-AB8E-8211A1E937DB}">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HCW screening</a:t>
          </a:r>
        </a:p>
      </dgm:t>
    </dgm:pt>
    <dgm:pt modelId="{729817D1-DDE8-49A6-89D2-945592EDE396}" type="parTrans" cxnId="{3E39BDBB-DBF2-426D-9939-47E54CEBD191}">
      <dgm:prSet custT="1"/>
      <dgm:spPr>
        <a:ln>
          <a:solidFill>
            <a:schemeClr val="accent2"/>
          </a:solidFill>
          <a:prstDash val="dash"/>
        </a:ln>
      </dgm:spPr>
      <dgm:t>
        <a:bodyPr/>
        <a:lstStyle/>
        <a:p>
          <a:endParaRPr lang="en-GB" sz="400">
            <a:latin typeface="Arial" panose="020B0604020202020204" pitchFamily="34" charset="0"/>
            <a:cs typeface="Arial" panose="020B0604020202020204" pitchFamily="34" charset="0"/>
          </a:endParaRPr>
        </a:p>
      </dgm:t>
    </dgm:pt>
    <dgm:pt modelId="{758E6241-CA54-490B-9C78-05E77CDDA755}" type="sibTrans" cxnId="{3E39BDBB-DBF2-426D-9939-47E54CEBD191}">
      <dgm:prSet/>
      <dgm:spPr/>
      <dgm:t>
        <a:bodyPr/>
        <a:lstStyle/>
        <a:p>
          <a:endParaRPr lang="en-GB" sz="1050">
            <a:latin typeface="Arial" panose="020B0604020202020204" pitchFamily="34" charset="0"/>
            <a:cs typeface="Arial" panose="020B0604020202020204" pitchFamily="34" charset="0"/>
          </a:endParaRPr>
        </a:p>
      </dgm:t>
    </dgm:pt>
    <dgm:pt modelId="{30B0427D-F77E-4EBB-9690-E3F339F718ED}">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Education</a:t>
          </a:r>
        </a:p>
      </dgm:t>
    </dgm:pt>
    <dgm:pt modelId="{B54B3BDF-AD3C-4C1C-9126-E53081C4B6EE}" type="parTrans" cxnId="{C20FDDA5-6920-451F-AAC5-BEBA74AEB85B}">
      <dgm:prSet custT="1"/>
      <dgm:spPr>
        <a:ln>
          <a:solidFill>
            <a:schemeClr val="accent2">
              <a:hueOff val="0"/>
              <a:satOff val="0"/>
              <a:lumOff val="0"/>
            </a:schemeClr>
          </a:solidFill>
          <a:prstDash val="dash"/>
        </a:ln>
      </dgm:spPr>
      <dgm:t>
        <a:bodyPr/>
        <a:lstStyle/>
        <a:p>
          <a:endParaRPr lang="en-GB" sz="100">
            <a:latin typeface="Arial" panose="020B0604020202020204" pitchFamily="34" charset="0"/>
            <a:cs typeface="Arial" panose="020B0604020202020204" pitchFamily="34" charset="0"/>
          </a:endParaRPr>
        </a:p>
      </dgm:t>
    </dgm:pt>
    <dgm:pt modelId="{7A85F858-FEE5-482B-BB60-64B1A39EA05D}" type="sibTrans" cxnId="{C20FDDA5-6920-451F-AAC5-BEBA74AEB85B}">
      <dgm:prSet/>
      <dgm:spPr/>
      <dgm:t>
        <a:bodyPr/>
        <a:lstStyle/>
        <a:p>
          <a:endParaRPr lang="en-GB" sz="1050">
            <a:latin typeface="Arial" panose="020B0604020202020204" pitchFamily="34" charset="0"/>
            <a:cs typeface="Arial" panose="020B0604020202020204" pitchFamily="34" charset="0"/>
          </a:endParaRPr>
        </a:p>
      </dgm:t>
    </dgm:pt>
    <dgm:pt modelId="{172E6AE5-0134-4779-8165-EFF5EB52F991}">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Env</a:t>
          </a:r>
          <a:r>
            <a:rPr lang="en-GB" sz="900" dirty="0">
              <a:latin typeface="Arial" pitchFamily="34" charset="0"/>
              <a:ea typeface="Verdana" pitchFamily="34" charset="0"/>
              <a:cs typeface="Arial" pitchFamily="34" charset="0"/>
            </a:rPr>
            <a:t>. screening</a:t>
          </a:r>
        </a:p>
      </dgm:t>
    </dgm:pt>
    <dgm:pt modelId="{C5E0D87E-1CC1-4A3D-9881-1ED07C493769}" type="parTrans" cxnId="{4ADAC36A-1538-4E79-91A1-63FF6812AE90}">
      <dgm:prSet custT="1"/>
      <dgm:spPr>
        <a:ln>
          <a:solidFill>
            <a:schemeClr val="accent2"/>
          </a:solidFill>
          <a:prstDash val="dash"/>
        </a:ln>
      </dgm:spPr>
      <dgm:t>
        <a:bodyPr/>
        <a:lstStyle/>
        <a:p>
          <a:endParaRPr lang="en-GB" sz="100">
            <a:latin typeface="Arial" panose="020B0604020202020204" pitchFamily="34" charset="0"/>
            <a:cs typeface="Arial" panose="020B0604020202020204" pitchFamily="34" charset="0"/>
          </a:endParaRPr>
        </a:p>
      </dgm:t>
    </dgm:pt>
    <dgm:pt modelId="{2E30D3CB-6DD1-4196-9D7D-556003FAD13E}" type="sibTrans" cxnId="{4ADAC36A-1538-4E79-91A1-63FF6812AE90}">
      <dgm:prSet/>
      <dgm:spPr/>
      <dgm:t>
        <a:bodyPr/>
        <a:lstStyle/>
        <a:p>
          <a:endParaRPr lang="en-GB" sz="1100">
            <a:latin typeface="Arial" panose="020B0604020202020204" pitchFamily="34" charset="0"/>
            <a:cs typeface="Arial" panose="020B0604020202020204" pitchFamily="34" charset="0"/>
          </a:endParaRPr>
        </a:p>
      </dgm:t>
    </dgm:pt>
    <dgm:pt modelId="{D03877C3-1884-4EF4-85EB-8BD069228909}">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Decol</a:t>
          </a:r>
          <a:r>
            <a:rPr lang="en-GB" sz="900" dirty="0">
              <a:latin typeface="Arial" pitchFamily="34" charset="0"/>
              <a:ea typeface="Verdana" pitchFamily="34" charset="0"/>
              <a:cs typeface="Arial" pitchFamily="34" charset="0"/>
            </a:rPr>
            <a:t>.</a:t>
          </a:r>
        </a:p>
      </dgm:t>
    </dgm:pt>
    <dgm:pt modelId="{75C834B3-37A1-4BD1-BF07-2439FF971427}" type="parTrans" cxnId="{C380DB8D-1B6A-4BFD-A275-DF48520A7820}">
      <dgm:prSet custT="1"/>
      <dgm:spPr>
        <a:ln>
          <a:solidFill>
            <a:schemeClr val="accent2"/>
          </a:solidFill>
          <a:prstDash val="dash"/>
        </a:ln>
      </dgm:spPr>
      <dgm:t>
        <a:bodyPr/>
        <a:lstStyle/>
        <a:p>
          <a:endParaRPr lang="en-GB" sz="400">
            <a:latin typeface="Arial" panose="020B0604020202020204" pitchFamily="34" charset="0"/>
            <a:cs typeface="Arial" panose="020B0604020202020204" pitchFamily="34" charset="0"/>
          </a:endParaRPr>
        </a:p>
      </dgm:t>
    </dgm:pt>
    <dgm:pt modelId="{982B13C8-8BB8-4C27-A524-A66EE8D3F6D7}" type="sibTrans" cxnId="{C380DB8D-1B6A-4BFD-A275-DF48520A7820}">
      <dgm:prSet/>
      <dgm:spPr/>
      <dgm:t>
        <a:bodyPr/>
        <a:lstStyle/>
        <a:p>
          <a:endParaRPr lang="en-GB" sz="1100">
            <a:latin typeface="Arial" panose="020B0604020202020204" pitchFamily="34" charset="0"/>
            <a:cs typeface="Arial" panose="020B0604020202020204" pitchFamily="34" charset="0"/>
          </a:endParaRPr>
        </a:p>
      </dgm:t>
    </dgm:pt>
    <dgm:pt modelId="{A49E0152-2DD2-49A2-9CC5-612774D21184}" type="pres">
      <dgm:prSet presAssocID="{4892F491-B09A-45FD-BFEE-CEDFCF7D69CA}" presName="cycle" presStyleCnt="0">
        <dgm:presLayoutVars>
          <dgm:chMax val="1"/>
          <dgm:dir/>
          <dgm:animLvl val="ctr"/>
          <dgm:resizeHandles val="exact"/>
        </dgm:presLayoutVars>
      </dgm:prSet>
      <dgm:spPr/>
    </dgm:pt>
    <dgm:pt modelId="{8D5BE3AC-461A-4E9C-BBE1-0A9BF9DDA728}" type="pres">
      <dgm:prSet presAssocID="{8715AFC6-36CD-4620-973E-32392D175DAD}" presName="centerShape" presStyleLbl="node0" presStyleIdx="0" presStyleCnt="1" custScaleX="111398" custScaleY="111780" custLinFactNeighborX="-13632"/>
      <dgm:spPr/>
    </dgm:pt>
    <dgm:pt modelId="{DB8F51CD-C538-4588-A588-A84B010586D4}" type="pres">
      <dgm:prSet presAssocID="{5C92E9D5-3F9A-48B7-AFFD-FD5BBAF7D360}" presName="Name9" presStyleLbl="parChTrans1D2" presStyleIdx="0" presStyleCnt="11"/>
      <dgm:spPr/>
    </dgm:pt>
    <dgm:pt modelId="{CD16E292-EBF1-4852-8449-B8A883995D41}" type="pres">
      <dgm:prSet presAssocID="{5C92E9D5-3F9A-48B7-AFFD-FD5BBAF7D360}" presName="connTx" presStyleLbl="parChTrans1D2" presStyleIdx="0" presStyleCnt="11"/>
      <dgm:spPr/>
    </dgm:pt>
    <dgm:pt modelId="{AFABF447-E48A-423B-B49F-6EA32EBB3358}" type="pres">
      <dgm:prSet presAssocID="{8272ECC6-BC77-4D6B-8347-8F610F8237FF}" presName="node" presStyleLbl="node1" presStyleIdx="0" presStyleCnt="11" custScaleX="114445" custScaleY="114445" custRadScaleRad="99164" custRadScaleInc="-43776">
        <dgm:presLayoutVars>
          <dgm:bulletEnabled val="1"/>
        </dgm:presLayoutVars>
      </dgm:prSet>
      <dgm:spPr/>
    </dgm:pt>
    <dgm:pt modelId="{6D54B6E2-7739-424F-AD0F-5C0CCB7D7C11}" type="pres">
      <dgm:prSet presAssocID="{5F7567EC-E434-4278-9430-FFCD43F627BD}" presName="Name9" presStyleLbl="parChTrans1D2" presStyleIdx="1" presStyleCnt="11"/>
      <dgm:spPr/>
    </dgm:pt>
    <dgm:pt modelId="{8CC5B607-0528-4753-B71B-C47E55CDE24D}" type="pres">
      <dgm:prSet presAssocID="{5F7567EC-E434-4278-9430-FFCD43F627BD}" presName="connTx" presStyleLbl="parChTrans1D2" presStyleIdx="1" presStyleCnt="11"/>
      <dgm:spPr/>
    </dgm:pt>
    <dgm:pt modelId="{F742DEE1-3A8E-4ACB-8223-B85092990354}" type="pres">
      <dgm:prSet presAssocID="{5E79D641-A8F3-465A-8585-9B054D204568}" presName="node" presStyleLbl="node1" presStyleIdx="1" presStyleCnt="11" custScaleX="114445" custScaleY="114445" custRadScaleRad="74820" custRadScaleInc="-13908">
        <dgm:presLayoutVars>
          <dgm:bulletEnabled val="1"/>
        </dgm:presLayoutVars>
      </dgm:prSet>
      <dgm:spPr/>
    </dgm:pt>
    <dgm:pt modelId="{448BC795-2B71-4D53-89F4-C8C4F00A8740}" type="pres">
      <dgm:prSet presAssocID="{729817D1-DDE8-49A6-89D2-945592EDE396}" presName="Name9" presStyleLbl="parChTrans1D2" presStyleIdx="2" presStyleCnt="11"/>
      <dgm:spPr/>
    </dgm:pt>
    <dgm:pt modelId="{D2C82444-4781-471A-B305-6DC405DAD0AB}" type="pres">
      <dgm:prSet presAssocID="{729817D1-DDE8-49A6-89D2-945592EDE396}" presName="connTx" presStyleLbl="parChTrans1D2" presStyleIdx="2" presStyleCnt="11"/>
      <dgm:spPr/>
    </dgm:pt>
    <dgm:pt modelId="{09E20101-E01D-44D7-A5E2-CBAFA2BAA369}" type="pres">
      <dgm:prSet presAssocID="{2F3D5F60-995D-493A-AB8E-8211A1E937DB}" presName="node" presStyleLbl="node1" presStyleIdx="2" presStyleCnt="11" custScaleX="114445" custScaleY="114445" custRadScaleRad="142223" custRadScaleInc="-30292">
        <dgm:presLayoutVars>
          <dgm:bulletEnabled val="1"/>
        </dgm:presLayoutVars>
      </dgm:prSet>
      <dgm:spPr/>
    </dgm:pt>
    <dgm:pt modelId="{87EBF4B6-5A60-49E3-BAE3-9569A8941223}" type="pres">
      <dgm:prSet presAssocID="{75C834B3-37A1-4BD1-BF07-2439FF971427}" presName="Name9" presStyleLbl="parChTrans1D2" presStyleIdx="3" presStyleCnt="11"/>
      <dgm:spPr/>
    </dgm:pt>
    <dgm:pt modelId="{A9BBBB1D-F357-4DFA-8799-2F40A9DBE6CF}" type="pres">
      <dgm:prSet presAssocID="{75C834B3-37A1-4BD1-BF07-2439FF971427}" presName="connTx" presStyleLbl="parChTrans1D2" presStyleIdx="3" presStyleCnt="11"/>
      <dgm:spPr/>
    </dgm:pt>
    <dgm:pt modelId="{9C0566EF-5437-4189-A58F-D7ED4475F7E6}" type="pres">
      <dgm:prSet presAssocID="{D03877C3-1884-4EF4-85EB-8BD069228909}" presName="node" presStyleLbl="node1" presStyleIdx="3" presStyleCnt="11" custScaleX="114445" custScaleY="114445" custRadScaleRad="135383" custRadScaleInc="-80750">
        <dgm:presLayoutVars>
          <dgm:bulletEnabled val="1"/>
        </dgm:presLayoutVars>
      </dgm:prSet>
      <dgm:spPr/>
    </dgm:pt>
    <dgm:pt modelId="{C7B946FE-59D8-4D12-8C09-BC0537958DAE}" type="pres">
      <dgm:prSet presAssocID="{F7EF704C-7F0C-423B-91C3-C406E2F09E75}" presName="Name9" presStyleLbl="parChTrans1D2" presStyleIdx="4" presStyleCnt="11"/>
      <dgm:spPr/>
    </dgm:pt>
    <dgm:pt modelId="{3E6C9985-DBDD-4EED-8D41-8D7A934D85AD}" type="pres">
      <dgm:prSet presAssocID="{F7EF704C-7F0C-423B-91C3-C406E2F09E75}" presName="connTx" presStyleLbl="parChTrans1D2" presStyleIdx="4" presStyleCnt="11"/>
      <dgm:spPr/>
    </dgm:pt>
    <dgm:pt modelId="{5CAC3CA5-4D4E-4CD5-B029-F343138D5FD6}" type="pres">
      <dgm:prSet presAssocID="{1DC898E1-3483-45BF-B469-9390DAD40BF2}" presName="node" presStyleLbl="node1" presStyleIdx="4" presStyleCnt="11" custScaleX="114445" custScaleY="114445" custRadScaleRad="145875" custRadScaleInc="-129448">
        <dgm:presLayoutVars>
          <dgm:bulletEnabled val="1"/>
        </dgm:presLayoutVars>
      </dgm:prSet>
      <dgm:spPr/>
    </dgm:pt>
    <dgm:pt modelId="{0401F99C-04ED-41B4-8658-7B8E1CC84941}" type="pres">
      <dgm:prSet presAssocID="{DFD433B9-07C6-4B21-B9C4-816FCBFA6608}" presName="Name9" presStyleLbl="parChTrans1D2" presStyleIdx="5" presStyleCnt="11"/>
      <dgm:spPr/>
    </dgm:pt>
    <dgm:pt modelId="{12060A79-2244-4244-AA48-F91B8FBCA874}" type="pres">
      <dgm:prSet presAssocID="{DFD433B9-07C6-4B21-B9C4-816FCBFA6608}" presName="connTx" presStyleLbl="parChTrans1D2" presStyleIdx="5" presStyleCnt="11"/>
      <dgm:spPr/>
    </dgm:pt>
    <dgm:pt modelId="{D9DC1811-6482-4882-BD97-6C1DF4FB7C5E}" type="pres">
      <dgm:prSet presAssocID="{4E0FB591-084E-44E4-982F-B3DB632290BD}" presName="node" presStyleLbl="node1" presStyleIdx="5" presStyleCnt="11" custScaleX="114445" custScaleY="114445" custRadScaleRad="114401" custRadScaleInc="-168872">
        <dgm:presLayoutVars>
          <dgm:bulletEnabled val="1"/>
        </dgm:presLayoutVars>
      </dgm:prSet>
      <dgm:spPr/>
    </dgm:pt>
    <dgm:pt modelId="{94D7B32E-51E5-469E-81C3-B09D2C7CCD65}" type="pres">
      <dgm:prSet presAssocID="{B54B3BDF-AD3C-4C1C-9126-E53081C4B6EE}" presName="Name9" presStyleLbl="parChTrans1D2" presStyleIdx="6" presStyleCnt="11"/>
      <dgm:spPr/>
    </dgm:pt>
    <dgm:pt modelId="{3E22750F-2164-4CC6-96AD-91A0A3D037DD}" type="pres">
      <dgm:prSet presAssocID="{B54B3BDF-AD3C-4C1C-9126-E53081C4B6EE}" presName="connTx" presStyleLbl="parChTrans1D2" presStyleIdx="6" presStyleCnt="11"/>
      <dgm:spPr/>
    </dgm:pt>
    <dgm:pt modelId="{4725C341-6B0C-4ABF-99AD-5931983A12A4}" type="pres">
      <dgm:prSet presAssocID="{30B0427D-F77E-4EBB-9690-E3F339F718ED}" presName="node" presStyleLbl="node1" presStyleIdx="6" presStyleCnt="11" custScaleX="114445" custScaleY="114445" custRadScaleRad="91472" custRadScaleInc="-149899">
        <dgm:presLayoutVars>
          <dgm:bulletEnabled val="1"/>
        </dgm:presLayoutVars>
      </dgm:prSet>
      <dgm:spPr/>
    </dgm:pt>
    <dgm:pt modelId="{3868F5E0-3D5A-4E7C-91D4-012296AD59B3}" type="pres">
      <dgm:prSet presAssocID="{C5E0D87E-1CC1-4A3D-9881-1ED07C493769}" presName="Name9" presStyleLbl="parChTrans1D2" presStyleIdx="7" presStyleCnt="11"/>
      <dgm:spPr/>
    </dgm:pt>
    <dgm:pt modelId="{A532EF75-F26C-471F-ADFF-DDB83451C2E4}" type="pres">
      <dgm:prSet presAssocID="{C5E0D87E-1CC1-4A3D-9881-1ED07C493769}" presName="connTx" presStyleLbl="parChTrans1D2" presStyleIdx="7" presStyleCnt="11"/>
      <dgm:spPr/>
    </dgm:pt>
    <dgm:pt modelId="{C1BA877E-160B-49D7-ACE8-9733322D575C}" type="pres">
      <dgm:prSet presAssocID="{172E6AE5-0134-4779-8165-EFF5EB52F991}" presName="node" presStyleLbl="node1" presStyleIdx="7" presStyleCnt="11" custScaleX="114445" custScaleY="114445" custRadScaleRad="101984" custRadScaleInc="-95428">
        <dgm:presLayoutVars>
          <dgm:bulletEnabled val="1"/>
        </dgm:presLayoutVars>
      </dgm:prSet>
      <dgm:spPr/>
    </dgm:pt>
    <dgm:pt modelId="{421FD191-AC28-4012-8BFC-AAD3D4C0C750}" type="pres">
      <dgm:prSet presAssocID="{B77610A5-4DDC-4EEE-A8DE-B1AC8F25349C}" presName="Name9" presStyleLbl="parChTrans1D2" presStyleIdx="8" presStyleCnt="11"/>
      <dgm:spPr/>
    </dgm:pt>
    <dgm:pt modelId="{E8C2D3D2-ED36-4F0D-8D48-2D57758E38D2}" type="pres">
      <dgm:prSet presAssocID="{B77610A5-4DDC-4EEE-A8DE-B1AC8F25349C}" presName="connTx" presStyleLbl="parChTrans1D2" presStyleIdx="8" presStyleCnt="11"/>
      <dgm:spPr/>
    </dgm:pt>
    <dgm:pt modelId="{D03D7B20-5052-4A55-A9CD-47AAF7D35EA4}" type="pres">
      <dgm:prSet presAssocID="{524186CD-B6C7-431D-81A8-A265F171B424}" presName="node" presStyleLbl="node1" presStyleIdx="8" presStyleCnt="11" custScaleX="114445" custScaleY="114445" custRadScaleRad="102272" custRadScaleInc="-14011">
        <dgm:presLayoutVars>
          <dgm:bulletEnabled val="1"/>
        </dgm:presLayoutVars>
      </dgm:prSet>
      <dgm:spPr/>
    </dgm:pt>
    <dgm:pt modelId="{720E6570-9767-471F-815E-B4D0543DB38A}" type="pres">
      <dgm:prSet presAssocID="{8324FD19-721A-48E6-9B7F-C10C2826DCB1}" presName="Name9" presStyleLbl="parChTrans1D2" presStyleIdx="9" presStyleCnt="11"/>
      <dgm:spPr/>
    </dgm:pt>
    <dgm:pt modelId="{F71B67E4-A572-48AD-8A92-C56BFE8B1B0E}" type="pres">
      <dgm:prSet presAssocID="{8324FD19-721A-48E6-9B7F-C10C2826DCB1}" presName="connTx" presStyleLbl="parChTrans1D2" presStyleIdx="9" presStyleCnt="11"/>
      <dgm:spPr/>
    </dgm:pt>
    <dgm:pt modelId="{B63D901A-D3CC-4C32-BB43-D8907AFB5273}" type="pres">
      <dgm:prSet presAssocID="{CCE1C0B0-DE76-4F28-93F7-6524373D5EF4}" presName="node" presStyleLbl="node1" presStyleIdx="9" presStyleCnt="11" custScaleX="114445" custScaleY="114445" custRadScaleRad="111676" custRadScaleInc="-13839">
        <dgm:presLayoutVars>
          <dgm:bulletEnabled val="1"/>
        </dgm:presLayoutVars>
      </dgm:prSet>
      <dgm:spPr/>
    </dgm:pt>
    <dgm:pt modelId="{23DBB19A-08A9-404C-9A85-907E2DFCBF40}" type="pres">
      <dgm:prSet presAssocID="{295B469E-CAC4-48A0-ADC6-D65C51EAF43B}" presName="Name9" presStyleLbl="parChTrans1D2" presStyleIdx="10" presStyleCnt="11"/>
      <dgm:spPr/>
    </dgm:pt>
    <dgm:pt modelId="{FE2B994C-3F60-4D7A-BA7A-AF7D18DD4163}" type="pres">
      <dgm:prSet presAssocID="{295B469E-CAC4-48A0-ADC6-D65C51EAF43B}" presName="connTx" presStyleLbl="parChTrans1D2" presStyleIdx="10" presStyleCnt="11"/>
      <dgm:spPr/>
    </dgm:pt>
    <dgm:pt modelId="{2E3885CB-49A2-41CF-8BE0-0102112EC607}" type="pres">
      <dgm:prSet presAssocID="{EA6DA222-2801-4BDE-96FC-414C08C9BE4B}" presName="node" presStyleLbl="node1" presStyleIdx="10" presStyleCnt="11" custScaleX="114445" custScaleY="114445" custRadScaleRad="121409" custRadScaleInc="-35504">
        <dgm:presLayoutVars>
          <dgm:bulletEnabled val="1"/>
        </dgm:presLayoutVars>
      </dgm:prSet>
      <dgm:spPr/>
    </dgm:pt>
  </dgm:ptLst>
  <dgm:cxnLst>
    <dgm:cxn modelId="{658C310A-B2E9-4BE2-A652-B915C043CCB5}" srcId="{4892F491-B09A-45FD-BFEE-CEDFCF7D69CA}" destId="{8715AFC6-36CD-4620-973E-32392D175DAD}" srcOrd="0" destOrd="0" parTransId="{DB7A71A3-DDBD-48EF-996D-BC3BE3DCD33A}" sibTransId="{3CB9D06F-3ADF-4737-B446-9C0401E1CD74}"/>
    <dgm:cxn modelId="{A6C15010-FAC8-4C88-805F-CBA8C6230987}" srcId="{8715AFC6-36CD-4620-973E-32392D175DAD}" destId="{5E79D641-A8F3-465A-8585-9B054D204568}" srcOrd="1" destOrd="0" parTransId="{5F7567EC-E434-4278-9430-FFCD43F627BD}" sibTransId="{94916EAA-8A3B-4AED-9B45-6599268B9417}"/>
    <dgm:cxn modelId="{C6BAF116-29D2-4956-A0DB-B11D3B5B5BF7}" type="presOf" srcId="{4892F491-B09A-45FD-BFEE-CEDFCF7D69CA}" destId="{A49E0152-2DD2-49A2-9CC5-612774D21184}" srcOrd="0" destOrd="0" presId="urn:microsoft.com/office/officeart/2005/8/layout/radial1"/>
    <dgm:cxn modelId="{92C1411D-3261-412C-BE7F-5992D4A8C412}" type="presOf" srcId="{4E0FB591-084E-44E4-982F-B3DB632290BD}" destId="{D9DC1811-6482-4882-BD97-6C1DF4FB7C5E}" srcOrd="0" destOrd="0" presId="urn:microsoft.com/office/officeart/2005/8/layout/radial1"/>
    <dgm:cxn modelId="{C1995D22-1AFD-461A-8599-CA4112541336}" type="presOf" srcId="{C5E0D87E-1CC1-4A3D-9881-1ED07C493769}" destId="{A532EF75-F26C-471F-ADFF-DDB83451C2E4}" srcOrd="1" destOrd="0" presId="urn:microsoft.com/office/officeart/2005/8/layout/radial1"/>
    <dgm:cxn modelId="{D12DEB2A-9387-42FC-B244-201065F8DF4F}" type="presOf" srcId="{8324FD19-721A-48E6-9B7F-C10C2826DCB1}" destId="{720E6570-9767-471F-815E-B4D0543DB38A}" srcOrd="0" destOrd="0" presId="urn:microsoft.com/office/officeart/2005/8/layout/radial1"/>
    <dgm:cxn modelId="{EF86872F-CCCE-4D23-9EE6-68501BF6D0F3}" srcId="{8715AFC6-36CD-4620-973E-32392D175DAD}" destId="{8272ECC6-BC77-4D6B-8347-8F610F8237FF}" srcOrd="0" destOrd="0" parTransId="{5C92E9D5-3F9A-48B7-AFFD-FD5BBAF7D360}" sibTransId="{A6864BEE-75DD-42C4-A3AB-ECD657D3DED4}"/>
    <dgm:cxn modelId="{C8AB892F-88CD-4081-AF1D-1AC5C71CAB92}" srcId="{8715AFC6-36CD-4620-973E-32392D175DAD}" destId="{524186CD-B6C7-431D-81A8-A265F171B424}" srcOrd="8" destOrd="0" parTransId="{B77610A5-4DDC-4EEE-A8DE-B1AC8F25349C}" sibTransId="{E366F979-1B1E-475A-8BB8-423F9BB0D2A6}"/>
    <dgm:cxn modelId="{C241B135-C276-45A3-9B92-55D031003DC5}" type="presOf" srcId="{F7EF704C-7F0C-423B-91C3-C406E2F09E75}" destId="{3E6C9985-DBDD-4EED-8D41-8D7A934D85AD}" srcOrd="1" destOrd="0" presId="urn:microsoft.com/office/officeart/2005/8/layout/radial1"/>
    <dgm:cxn modelId="{9ACB9341-1F3C-4714-831D-3DC49DAC9EFC}" type="presOf" srcId="{CCE1C0B0-DE76-4F28-93F7-6524373D5EF4}" destId="{B63D901A-D3CC-4C32-BB43-D8907AFB5273}" srcOrd="0" destOrd="0" presId="urn:microsoft.com/office/officeart/2005/8/layout/radial1"/>
    <dgm:cxn modelId="{F1645B44-3B07-401D-A207-3845E0EB9211}" type="presOf" srcId="{EA6DA222-2801-4BDE-96FC-414C08C9BE4B}" destId="{2E3885CB-49A2-41CF-8BE0-0102112EC607}" srcOrd="0" destOrd="0" presId="urn:microsoft.com/office/officeart/2005/8/layout/radial1"/>
    <dgm:cxn modelId="{CF96F566-969A-49AA-9D04-552CA13DF271}" type="presOf" srcId="{295B469E-CAC4-48A0-ADC6-D65C51EAF43B}" destId="{FE2B994C-3F60-4D7A-BA7A-AF7D18DD4163}" srcOrd="1" destOrd="0" presId="urn:microsoft.com/office/officeart/2005/8/layout/radial1"/>
    <dgm:cxn modelId="{FB0D6347-499F-4849-92E5-FB4C1D8575C7}" type="presOf" srcId="{B54B3BDF-AD3C-4C1C-9126-E53081C4B6EE}" destId="{3E22750F-2164-4CC6-96AD-91A0A3D037DD}" srcOrd="1" destOrd="0" presId="urn:microsoft.com/office/officeart/2005/8/layout/radial1"/>
    <dgm:cxn modelId="{25B31249-CB4E-42C6-BD76-08CAA17558B1}" type="presOf" srcId="{5E79D641-A8F3-465A-8585-9B054D204568}" destId="{F742DEE1-3A8E-4ACB-8223-B85092990354}" srcOrd="0" destOrd="0" presId="urn:microsoft.com/office/officeart/2005/8/layout/radial1"/>
    <dgm:cxn modelId="{367A6D49-94F8-49E5-A089-92F300AE60DE}" type="presOf" srcId="{524186CD-B6C7-431D-81A8-A265F171B424}" destId="{D03D7B20-5052-4A55-A9CD-47AAF7D35EA4}" srcOrd="0" destOrd="0" presId="urn:microsoft.com/office/officeart/2005/8/layout/radial1"/>
    <dgm:cxn modelId="{4ADAC36A-1538-4E79-91A1-63FF6812AE90}" srcId="{8715AFC6-36CD-4620-973E-32392D175DAD}" destId="{172E6AE5-0134-4779-8165-EFF5EB52F991}" srcOrd="7" destOrd="0" parTransId="{C5E0D87E-1CC1-4A3D-9881-1ED07C493769}" sibTransId="{2E30D3CB-6DD1-4196-9D7D-556003FAD13E}"/>
    <dgm:cxn modelId="{A5A4D44A-F69B-4DC6-928B-717E7C37C0C4}" type="presOf" srcId="{729817D1-DDE8-49A6-89D2-945592EDE396}" destId="{D2C82444-4781-471A-B305-6DC405DAD0AB}" srcOrd="1" destOrd="0" presId="urn:microsoft.com/office/officeart/2005/8/layout/radial1"/>
    <dgm:cxn modelId="{92B9C24C-E750-48AD-986F-1532708B808B}" type="presOf" srcId="{1DC898E1-3483-45BF-B469-9390DAD40BF2}" destId="{5CAC3CA5-4D4E-4CD5-B029-F343138D5FD6}" srcOrd="0" destOrd="0" presId="urn:microsoft.com/office/officeart/2005/8/layout/radial1"/>
    <dgm:cxn modelId="{2DEA5D6D-69AB-4ED6-B535-7693D67DFE6A}" srcId="{8715AFC6-36CD-4620-973E-32392D175DAD}" destId="{1DC898E1-3483-45BF-B469-9390DAD40BF2}" srcOrd="4" destOrd="0" parTransId="{F7EF704C-7F0C-423B-91C3-C406E2F09E75}" sibTransId="{1BA15873-F536-450F-B037-319CE9AD15EE}"/>
    <dgm:cxn modelId="{7414494E-B782-49ED-A909-CEF92AE8B474}" srcId="{8715AFC6-36CD-4620-973E-32392D175DAD}" destId="{4E0FB591-084E-44E4-982F-B3DB632290BD}" srcOrd="5" destOrd="0" parTransId="{DFD433B9-07C6-4B21-B9C4-816FCBFA6608}" sibTransId="{381D4F15-E8C6-441C-9727-40562D2BF115}"/>
    <dgm:cxn modelId="{E0C2DB4F-9255-4CE5-AC56-4889CBCFE862}" type="presOf" srcId="{DFD433B9-07C6-4B21-B9C4-816FCBFA6608}" destId="{0401F99C-04ED-41B4-8658-7B8E1CC84941}" srcOrd="0" destOrd="0" presId="urn:microsoft.com/office/officeart/2005/8/layout/radial1"/>
    <dgm:cxn modelId="{63F44E74-CA50-4820-A2F1-D834CB7EB7D3}" type="presOf" srcId="{30B0427D-F77E-4EBB-9690-E3F339F718ED}" destId="{4725C341-6B0C-4ABF-99AD-5931983A12A4}" srcOrd="0" destOrd="0" presId="urn:microsoft.com/office/officeart/2005/8/layout/radial1"/>
    <dgm:cxn modelId="{68442180-AAC3-4848-BD85-3ED5570AA2E3}" type="presOf" srcId="{F7EF704C-7F0C-423B-91C3-C406E2F09E75}" destId="{C7B946FE-59D8-4D12-8C09-BC0537958DAE}" srcOrd="0" destOrd="0" presId="urn:microsoft.com/office/officeart/2005/8/layout/radial1"/>
    <dgm:cxn modelId="{EBA8EA80-E150-4483-9461-2BEB3BF6C38B}" type="presOf" srcId="{75C834B3-37A1-4BD1-BF07-2439FF971427}" destId="{A9BBBB1D-F357-4DFA-8799-2F40A9DBE6CF}" srcOrd="1" destOrd="0" presId="urn:microsoft.com/office/officeart/2005/8/layout/radial1"/>
    <dgm:cxn modelId="{DC92D683-68DC-42EE-9072-44981021CC0B}" type="presOf" srcId="{B77610A5-4DDC-4EEE-A8DE-B1AC8F25349C}" destId="{E8C2D3D2-ED36-4F0D-8D48-2D57758E38D2}" srcOrd="1" destOrd="0" presId="urn:microsoft.com/office/officeart/2005/8/layout/radial1"/>
    <dgm:cxn modelId="{C8D66A8B-1B74-41C2-87D4-21FACAF453FE}" type="presOf" srcId="{729817D1-DDE8-49A6-89D2-945592EDE396}" destId="{448BC795-2B71-4D53-89F4-C8C4F00A8740}" srcOrd="0" destOrd="0" presId="urn:microsoft.com/office/officeart/2005/8/layout/radial1"/>
    <dgm:cxn modelId="{C380DB8D-1B6A-4BFD-A275-DF48520A7820}" srcId="{8715AFC6-36CD-4620-973E-32392D175DAD}" destId="{D03877C3-1884-4EF4-85EB-8BD069228909}" srcOrd="3" destOrd="0" parTransId="{75C834B3-37A1-4BD1-BF07-2439FF971427}" sibTransId="{982B13C8-8BB8-4C27-A524-A66EE8D3F6D7}"/>
    <dgm:cxn modelId="{70CBC78F-FAE6-4EAC-AE2D-8404B1883CA9}" srcId="{8715AFC6-36CD-4620-973E-32392D175DAD}" destId="{EA6DA222-2801-4BDE-96FC-414C08C9BE4B}" srcOrd="10" destOrd="0" parTransId="{295B469E-CAC4-48A0-ADC6-D65C51EAF43B}" sibTransId="{62D90F40-0E10-4163-ADCA-A0BF8F889187}"/>
    <dgm:cxn modelId="{866C8899-A799-445D-AA91-65A9285DE251}" srcId="{8715AFC6-36CD-4620-973E-32392D175DAD}" destId="{CCE1C0B0-DE76-4F28-93F7-6524373D5EF4}" srcOrd="9" destOrd="0" parTransId="{8324FD19-721A-48E6-9B7F-C10C2826DCB1}" sibTransId="{CDA08381-9A02-453E-B988-6B8DDFBB64CD}"/>
    <dgm:cxn modelId="{8D8DAD9C-C48F-403B-9AD5-036C75744F12}" type="presOf" srcId="{8272ECC6-BC77-4D6B-8347-8F610F8237FF}" destId="{AFABF447-E48A-423B-B49F-6EA32EBB3358}" srcOrd="0" destOrd="0" presId="urn:microsoft.com/office/officeart/2005/8/layout/radial1"/>
    <dgm:cxn modelId="{C20FDDA5-6920-451F-AAC5-BEBA74AEB85B}" srcId="{8715AFC6-36CD-4620-973E-32392D175DAD}" destId="{30B0427D-F77E-4EBB-9690-E3F339F718ED}" srcOrd="6" destOrd="0" parTransId="{B54B3BDF-AD3C-4C1C-9126-E53081C4B6EE}" sibTransId="{7A85F858-FEE5-482B-BB60-64B1A39EA05D}"/>
    <dgm:cxn modelId="{CC623EA7-EFB0-4FB8-973C-8F3465BB546A}" type="presOf" srcId="{C5E0D87E-1CC1-4A3D-9881-1ED07C493769}" destId="{3868F5E0-3D5A-4E7C-91D4-012296AD59B3}" srcOrd="0" destOrd="0" presId="urn:microsoft.com/office/officeart/2005/8/layout/radial1"/>
    <dgm:cxn modelId="{472777A8-4496-45A7-97D2-929219028DB9}" type="presOf" srcId="{D03877C3-1884-4EF4-85EB-8BD069228909}" destId="{9C0566EF-5437-4189-A58F-D7ED4475F7E6}" srcOrd="0" destOrd="0" presId="urn:microsoft.com/office/officeart/2005/8/layout/radial1"/>
    <dgm:cxn modelId="{3E39BDBB-DBF2-426D-9939-47E54CEBD191}" srcId="{8715AFC6-36CD-4620-973E-32392D175DAD}" destId="{2F3D5F60-995D-493A-AB8E-8211A1E937DB}" srcOrd="2" destOrd="0" parTransId="{729817D1-DDE8-49A6-89D2-945592EDE396}" sibTransId="{758E6241-CA54-490B-9C78-05E77CDDA755}"/>
    <dgm:cxn modelId="{8DE68CBC-EEA5-4031-9FDB-99550F23FBDD}" type="presOf" srcId="{B54B3BDF-AD3C-4C1C-9126-E53081C4B6EE}" destId="{94D7B32E-51E5-469E-81C3-B09D2C7CCD65}" srcOrd="0" destOrd="0" presId="urn:microsoft.com/office/officeart/2005/8/layout/radial1"/>
    <dgm:cxn modelId="{520EECC0-123E-48D0-9752-8AE38014D5CC}" type="presOf" srcId="{DFD433B9-07C6-4B21-B9C4-816FCBFA6608}" destId="{12060A79-2244-4244-AA48-F91B8FBCA874}" srcOrd="1" destOrd="0" presId="urn:microsoft.com/office/officeart/2005/8/layout/radial1"/>
    <dgm:cxn modelId="{0FDE79C9-8866-445B-A5CD-CC764EBDF502}" type="presOf" srcId="{5C92E9D5-3F9A-48B7-AFFD-FD5BBAF7D360}" destId="{CD16E292-EBF1-4852-8449-B8A883995D41}" srcOrd="1" destOrd="0" presId="urn:microsoft.com/office/officeart/2005/8/layout/radial1"/>
    <dgm:cxn modelId="{FE1980D2-7584-4D08-B0E0-0C03F36A9886}" type="presOf" srcId="{295B469E-CAC4-48A0-ADC6-D65C51EAF43B}" destId="{23DBB19A-08A9-404C-9A85-907E2DFCBF40}" srcOrd="0" destOrd="0" presId="urn:microsoft.com/office/officeart/2005/8/layout/radial1"/>
    <dgm:cxn modelId="{B12C87D4-1C5B-47EE-A68C-AAFD69A5151B}" type="presOf" srcId="{8324FD19-721A-48E6-9B7F-C10C2826DCB1}" destId="{F71B67E4-A572-48AD-8A92-C56BFE8B1B0E}" srcOrd="1" destOrd="0" presId="urn:microsoft.com/office/officeart/2005/8/layout/radial1"/>
    <dgm:cxn modelId="{142AA0D6-B6E8-41B5-AFFF-BDE22B7EF6A9}" type="presOf" srcId="{5F7567EC-E434-4278-9430-FFCD43F627BD}" destId="{6D54B6E2-7739-424F-AD0F-5C0CCB7D7C11}" srcOrd="0" destOrd="0" presId="urn:microsoft.com/office/officeart/2005/8/layout/radial1"/>
    <dgm:cxn modelId="{02A42CDC-50C1-4E69-9B93-0DA0C87B70B3}" type="presOf" srcId="{5F7567EC-E434-4278-9430-FFCD43F627BD}" destId="{8CC5B607-0528-4753-B71B-C47E55CDE24D}" srcOrd="1" destOrd="0" presId="urn:microsoft.com/office/officeart/2005/8/layout/radial1"/>
    <dgm:cxn modelId="{7AA812E0-C149-4E27-8C62-76C78FA4659D}" type="presOf" srcId="{5C92E9D5-3F9A-48B7-AFFD-FD5BBAF7D360}" destId="{DB8F51CD-C538-4588-A588-A84B010586D4}" srcOrd="0" destOrd="0" presId="urn:microsoft.com/office/officeart/2005/8/layout/radial1"/>
    <dgm:cxn modelId="{8CB7B9E3-696F-4651-989A-F3DD9138A4AF}" type="presOf" srcId="{B77610A5-4DDC-4EEE-A8DE-B1AC8F25349C}" destId="{421FD191-AC28-4012-8BFC-AAD3D4C0C750}" srcOrd="0" destOrd="0" presId="urn:microsoft.com/office/officeart/2005/8/layout/radial1"/>
    <dgm:cxn modelId="{0B14B5E9-37B4-4B59-BEF6-1CBBA80317A1}" type="presOf" srcId="{8715AFC6-36CD-4620-973E-32392D175DAD}" destId="{8D5BE3AC-461A-4E9C-BBE1-0A9BF9DDA728}" srcOrd="0" destOrd="0" presId="urn:microsoft.com/office/officeart/2005/8/layout/radial1"/>
    <dgm:cxn modelId="{7D5344F5-1B91-4C38-BBB7-890FDD71846B}" type="presOf" srcId="{172E6AE5-0134-4779-8165-EFF5EB52F991}" destId="{C1BA877E-160B-49D7-ACE8-9733322D575C}" srcOrd="0" destOrd="0" presId="urn:microsoft.com/office/officeart/2005/8/layout/radial1"/>
    <dgm:cxn modelId="{8BC29DF6-6FEE-410B-BABC-909E9B943238}" type="presOf" srcId="{75C834B3-37A1-4BD1-BF07-2439FF971427}" destId="{87EBF4B6-5A60-49E3-BAE3-9569A8941223}" srcOrd="0" destOrd="0" presId="urn:microsoft.com/office/officeart/2005/8/layout/radial1"/>
    <dgm:cxn modelId="{0F3E27F7-06D4-4A8F-B86F-187D2F9F61A2}" type="presOf" srcId="{2F3D5F60-995D-493A-AB8E-8211A1E937DB}" destId="{09E20101-E01D-44D7-A5E2-CBAFA2BAA369}" srcOrd="0" destOrd="0" presId="urn:microsoft.com/office/officeart/2005/8/layout/radial1"/>
    <dgm:cxn modelId="{109AAA51-FC46-473B-A93A-23D374B55CC0}" type="presParOf" srcId="{A49E0152-2DD2-49A2-9CC5-612774D21184}" destId="{8D5BE3AC-461A-4E9C-BBE1-0A9BF9DDA728}" srcOrd="0" destOrd="0" presId="urn:microsoft.com/office/officeart/2005/8/layout/radial1"/>
    <dgm:cxn modelId="{73C0EA3C-C3BC-4A92-A57E-5578FC2AEE79}" type="presParOf" srcId="{A49E0152-2DD2-49A2-9CC5-612774D21184}" destId="{DB8F51CD-C538-4588-A588-A84B010586D4}" srcOrd="1" destOrd="0" presId="urn:microsoft.com/office/officeart/2005/8/layout/radial1"/>
    <dgm:cxn modelId="{A4383440-6243-4F35-A95A-A85F3D9DCA1F}" type="presParOf" srcId="{DB8F51CD-C538-4588-A588-A84B010586D4}" destId="{CD16E292-EBF1-4852-8449-B8A883995D41}" srcOrd="0" destOrd="0" presId="urn:microsoft.com/office/officeart/2005/8/layout/radial1"/>
    <dgm:cxn modelId="{EC8DADFE-A8F1-4479-BDA9-71DA7EF76D84}" type="presParOf" srcId="{A49E0152-2DD2-49A2-9CC5-612774D21184}" destId="{AFABF447-E48A-423B-B49F-6EA32EBB3358}" srcOrd="2" destOrd="0" presId="urn:microsoft.com/office/officeart/2005/8/layout/radial1"/>
    <dgm:cxn modelId="{1FD70001-23B9-4023-AA3F-862665EB3B7A}" type="presParOf" srcId="{A49E0152-2DD2-49A2-9CC5-612774D21184}" destId="{6D54B6E2-7739-424F-AD0F-5C0CCB7D7C11}" srcOrd="3" destOrd="0" presId="urn:microsoft.com/office/officeart/2005/8/layout/radial1"/>
    <dgm:cxn modelId="{D713ED44-2636-4562-AC88-5E4BA67E337A}" type="presParOf" srcId="{6D54B6E2-7739-424F-AD0F-5C0CCB7D7C11}" destId="{8CC5B607-0528-4753-B71B-C47E55CDE24D}" srcOrd="0" destOrd="0" presId="urn:microsoft.com/office/officeart/2005/8/layout/radial1"/>
    <dgm:cxn modelId="{B34BD426-AD26-4B2F-9B28-4D538B0ECDF7}" type="presParOf" srcId="{A49E0152-2DD2-49A2-9CC5-612774D21184}" destId="{F742DEE1-3A8E-4ACB-8223-B85092990354}" srcOrd="4" destOrd="0" presId="urn:microsoft.com/office/officeart/2005/8/layout/radial1"/>
    <dgm:cxn modelId="{5D25A730-E07D-48EE-ABBF-EE10FFDB4A85}" type="presParOf" srcId="{A49E0152-2DD2-49A2-9CC5-612774D21184}" destId="{448BC795-2B71-4D53-89F4-C8C4F00A8740}" srcOrd="5" destOrd="0" presId="urn:microsoft.com/office/officeart/2005/8/layout/radial1"/>
    <dgm:cxn modelId="{C9CC643D-9E43-4352-A113-FEB1095728CD}" type="presParOf" srcId="{448BC795-2B71-4D53-89F4-C8C4F00A8740}" destId="{D2C82444-4781-471A-B305-6DC405DAD0AB}" srcOrd="0" destOrd="0" presId="urn:microsoft.com/office/officeart/2005/8/layout/radial1"/>
    <dgm:cxn modelId="{ECEFBECA-94B3-4FA2-A665-E332B93694AB}" type="presParOf" srcId="{A49E0152-2DD2-49A2-9CC5-612774D21184}" destId="{09E20101-E01D-44D7-A5E2-CBAFA2BAA369}" srcOrd="6" destOrd="0" presId="urn:microsoft.com/office/officeart/2005/8/layout/radial1"/>
    <dgm:cxn modelId="{C09B4576-DE9C-43C7-9D6F-6E39C2F8AAA0}" type="presParOf" srcId="{A49E0152-2DD2-49A2-9CC5-612774D21184}" destId="{87EBF4B6-5A60-49E3-BAE3-9569A8941223}" srcOrd="7" destOrd="0" presId="urn:microsoft.com/office/officeart/2005/8/layout/radial1"/>
    <dgm:cxn modelId="{AA5C43B6-0D68-49E8-814C-BAE67C646988}" type="presParOf" srcId="{87EBF4B6-5A60-49E3-BAE3-9569A8941223}" destId="{A9BBBB1D-F357-4DFA-8799-2F40A9DBE6CF}" srcOrd="0" destOrd="0" presId="urn:microsoft.com/office/officeart/2005/8/layout/radial1"/>
    <dgm:cxn modelId="{4B28D2CF-6FBA-4094-A056-3AFD23C9FD26}" type="presParOf" srcId="{A49E0152-2DD2-49A2-9CC5-612774D21184}" destId="{9C0566EF-5437-4189-A58F-D7ED4475F7E6}" srcOrd="8" destOrd="0" presId="urn:microsoft.com/office/officeart/2005/8/layout/radial1"/>
    <dgm:cxn modelId="{581C80B1-874F-4309-8694-040723F6073F}" type="presParOf" srcId="{A49E0152-2DD2-49A2-9CC5-612774D21184}" destId="{C7B946FE-59D8-4D12-8C09-BC0537958DAE}" srcOrd="9" destOrd="0" presId="urn:microsoft.com/office/officeart/2005/8/layout/radial1"/>
    <dgm:cxn modelId="{16CF8315-6132-4F74-AD5D-14A72C6E32DB}" type="presParOf" srcId="{C7B946FE-59D8-4D12-8C09-BC0537958DAE}" destId="{3E6C9985-DBDD-4EED-8D41-8D7A934D85AD}" srcOrd="0" destOrd="0" presId="urn:microsoft.com/office/officeart/2005/8/layout/radial1"/>
    <dgm:cxn modelId="{2ED392DC-0553-4C41-A388-8C8775B3BB8E}" type="presParOf" srcId="{A49E0152-2DD2-49A2-9CC5-612774D21184}" destId="{5CAC3CA5-4D4E-4CD5-B029-F343138D5FD6}" srcOrd="10" destOrd="0" presId="urn:microsoft.com/office/officeart/2005/8/layout/radial1"/>
    <dgm:cxn modelId="{61989D46-8A03-4C08-A279-2499AC8D3496}" type="presParOf" srcId="{A49E0152-2DD2-49A2-9CC5-612774D21184}" destId="{0401F99C-04ED-41B4-8658-7B8E1CC84941}" srcOrd="11" destOrd="0" presId="urn:microsoft.com/office/officeart/2005/8/layout/radial1"/>
    <dgm:cxn modelId="{761946CE-7341-499C-8128-3997F7B0C0DC}" type="presParOf" srcId="{0401F99C-04ED-41B4-8658-7B8E1CC84941}" destId="{12060A79-2244-4244-AA48-F91B8FBCA874}" srcOrd="0" destOrd="0" presId="urn:microsoft.com/office/officeart/2005/8/layout/radial1"/>
    <dgm:cxn modelId="{E8C85C95-07B6-4075-8F43-B596A69476F2}" type="presParOf" srcId="{A49E0152-2DD2-49A2-9CC5-612774D21184}" destId="{D9DC1811-6482-4882-BD97-6C1DF4FB7C5E}" srcOrd="12" destOrd="0" presId="urn:microsoft.com/office/officeart/2005/8/layout/radial1"/>
    <dgm:cxn modelId="{8205E45E-4347-40E3-A3F9-B0211C1AB1A1}" type="presParOf" srcId="{A49E0152-2DD2-49A2-9CC5-612774D21184}" destId="{94D7B32E-51E5-469E-81C3-B09D2C7CCD65}" srcOrd="13" destOrd="0" presId="urn:microsoft.com/office/officeart/2005/8/layout/radial1"/>
    <dgm:cxn modelId="{01E29826-8311-4396-A35B-FC3ACD172F88}" type="presParOf" srcId="{94D7B32E-51E5-469E-81C3-B09D2C7CCD65}" destId="{3E22750F-2164-4CC6-96AD-91A0A3D037DD}" srcOrd="0" destOrd="0" presId="urn:microsoft.com/office/officeart/2005/8/layout/radial1"/>
    <dgm:cxn modelId="{32799E1D-B4ED-4DAA-BC60-D2E1276DCFDF}" type="presParOf" srcId="{A49E0152-2DD2-49A2-9CC5-612774D21184}" destId="{4725C341-6B0C-4ABF-99AD-5931983A12A4}" srcOrd="14" destOrd="0" presId="urn:microsoft.com/office/officeart/2005/8/layout/radial1"/>
    <dgm:cxn modelId="{E7A9B948-1D49-4481-96B5-EBA1DE716A1A}" type="presParOf" srcId="{A49E0152-2DD2-49A2-9CC5-612774D21184}" destId="{3868F5E0-3D5A-4E7C-91D4-012296AD59B3}" srcOrd="15" destOrd="0" presId="urn:microsoft.com/office/officeart/2005/8/layout/radial1"/>
    <dgm:cxn modelId="{0C02A814-253C-4E4F-AFCA-D3413814EBEC}" type="presParOf" srcId="{3868F5E0-3D5A-4E7C-91D4-012296AD59B3}" destId="{A532EF75-F26C-471F-ADFF-DDB83451C2E4}" srcOrd="0" destOrd="0" presId="urn:microsoft.com/office/officeart/2005/8/layout/radial1"/>
    <dgm:cxn modelId="{A5FE999B-1E8A-4F13-9F75-D2651CC07DEB}" type="presParOf" srcId="{A49E0152-2DD2-49A2-9CC5-612774D21184}" destId="{C1BA877E-160B-49D7-ACE8-9733322D575C}" srcOrd="16" destOrd="0" presId="urn:microsoft.com/office/officeart/2005/8/layout/radial1"/>
    <dgm:cxn modelId="{15A9CC7C-21D7-4C84-82B3-EA90255662A3}" type="presParOf" srcId="{A49E0152-2DD2-49A2-9CC5-612774D21184}" destId="{421FD191-AC28-4012-8BFC-AAD3D4C0C750}" srcOrd="17" destOrd="0" presId="urn:microsoft.com/office/officeart/2005/8/layout/radial1"/>
    <dgm:cxn modelId="{5F5A0F5D-1EA9-48D1-8514-9432F595A628}" type="presParOf" srcId="{421FD191-AC28-4012-8BFC-AAD3D4C0C750}" destId="{E8C2D3D2-ED36-4F0D-8D48-2D57758E38D2}" srcOrd="0" destOrd="0" presId="urn:microsoft.com/office/officeart/2005/8/layout/radial1"/>
    <dgm:cxn modelId="{F3DC8AAF-8F03-45A7-8392-F14D055F7E2E}" type="presParOf" srcId="{A49E0152-2DD2-49A2-9CC5-612774D21184}" destId="{D03D7B20-5052-4A55-A9CD-47AAF7D35EA4}" srcOrd="18" destOrd="0" presId="urn:microsoft.com/office/officeart/2005/8/layout/radial1"/>
    <dgm:cxn modelId="{277F55E4-E1B5-4B33-AE37-E0E73D96F0CE}" type="presParOf" srcId="{A49E0152-2DD2-49A2-9CC5-612774D21184}" destId="{720E6570-9767-471F-815E-B4D0543DB38A}" srcOrd="19" destOrd="0" presId="urn:microsoft.com/office/officeart/2005/8/layout/radial1"/>
    <dgm:cxn modelId="{169049F0-E792-4DA5-B4BC-6EF001A2F540}" type="presParOf" srcId="{720E6570-9767-471F-815E-B4D0543DB38A}" destId="{F71B67E4-A572-48AD-8A92-C56BFE8B1B0E}" srcOrd="0" destOrd="0" presId="urn:microsoft.com/office/officeart/2005/8/layout/radial1"/>
    <dgm:cxn modelId="{07206A19-E68C-44FC-B82E-93475C13CD90}" type="presParOf" srcId="{A49E0152-2DD2-49A2-9CC5-612774D21184}" destId="{B63D901A-D3CC-4C32-BB43-D8907AFB5273}" srcOrd="20" destOrd="0" presId="urn:microsoft.com/office/officeart/2005/8/layout/radial1"/>
    <dgm:cxn modelId="{FAB27638-9937-46AA-ADCA-F0C828B4DAE7}" type="presParOf" srcId="{A49E0152-2DD2-49A2-9CC5-612774D21184}" destId="{23DBB19A-08A9-404C-9A85-907E2DFCBF40}" srcOrd="21" destOrd="0" presId="urn:microsoft.com/office/officeart/2005/8/layout/radial1"/>
    <dgm:cxn modelId="{FF95B6E9-8719-41E5-8BEE-608F1B80A0B4}" type="presParOf" srcId="{23DBB19A-08A9-404C-9A85-907E2DFCBF40}" destId="{FE2B994C-3F60-4D7A-BA7A-AF7D18DD4163}" srcOrd="0" destOrd="0" presId="urn:microsoft.com/office/officeart/2005/8/layout/radial1"/>
    <dgm:cxn modelId="{3D93FE01-D559-4C0B-A1F3-3AE9FA64E68E}" type="presParOf" srcId="{A49E0152-2DD2-49A2-9CC5-612774D21184}" destId="{2E3885CB-49A2-41CF-8BE0-0102112EC607}" srcOrd="22" destOrd="0" presId="urn:microsoft.com/office/officeart/2005/8/layout/radial1"/>
  </dgm:cxnLst>
  <dgm:bg/>
  <dgm:whole>
    <a:ln w="9525" cap="flat" cmpd="sng" algn="ctr">
      <a:noFill/>
      <a:prstDash val="dash"/>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892F491-B09A-45FD-BFEE-CEDFCF7D69CA}" type="doc">
      <dgm:prSet loTypeId="urn:microsoft.com/office/officeart/2005/8/layout/radial1" loCatId="cycle" qsTypeId="urn:microsoft.com/office/officeart/2005/8/quickstyle/3d3" qsCatId="3D" csTypeId="urn:microsoft.com/office/officeart/2005/8/colors/colorful1#1" csCatId="colorful" phldr="1"/>
      <dgm:spPr/>
      <dgm:t>
        <a:bodyPr/>
        <a:lstStyle/>
        <a:p>
          <a:endParaRPr lang="en-GB"/>
        </a:p>
      </dgm:t>
    </dgm:pt>
    <dgm:pt modelId="{8715AFC6-36CD-4620-973E-32392D175DAD}">
      <dgm:prSet phldrT="[Text]" custT="1"/>
      <dgm:spPr>
        <a:solidFill>
          <a:schemeClr val="accent3">
            <a:lumMod val="50000"/>
          </a:schemeClr>
        </a:solidFill>
      </dgm:spPr>
      <dgm:t>
        <a:bodyPr/>
        <a:lstStyle/>
        <a:p>
          <a:r>
            <a:rPr lang="en-GB" sz="1050" b="1" dirty="0">
              <a:latin typeface="Arial" pitchFamily="34" charset="0"/>
              <a:ea typeface="Verdana" pitchFamily="34" charset="0"/>
              <a:cs typeface="Arial" pitchFamily="34" charset="0"/>
            </a:rPr>
            <a:t>Tools</a:t>
          </a:r>
        </a:p>
      </dgm:t>
    </dgm:pt>
    <dgm:pt modelId="{DB7A71A3-DDBD-48EF-996D-BC3BE3DCD33A}" type="parTrans" cxnId="{658C310A-B2E9-4BE2-A652-B915C043CCB5}">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3CB9D06F-3ADF-4737-B446-9C0401E1CD74}" type="sibTrans" cxnId="{658C310A-B2E9-4BE2-A652-B915C043CCB5}">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8272ECC6-BC77-4D6B-8347-8F610F8237FF}">
      <dgm:prSet phldrT="[Text]" custT="1"/>
      <dgm:spPr>
        <a:solidFill>
          <a:schemeClr val="tx1"/>
        </a:solidFill>
      </dgm:spPr>
      <dgm:t>
        <a:bodyPr/>
        <a:lstStyle/>
        <a:p>
          <a:r>
            <a:rPr lang="en-GB" sz="900" dirty="0">
              <a:latin typeface="Arial" pitchFamily="34" charset="0"/>
              <a:ea typeface="Verdana" pitchFamily="34" charset="0"/>
              <a:cs typeface="Arial" pitchFamily="34" charset="0"/>
            </a:rPr>
            <a:t>Hand hygiene</a:t>
          </a:r>
        </a:p>
      </dgm:t>
    </dgm:pt>
    <dgm:pt modelId="{5C92E9D5-3F9A-48B7-AFFD-FD5BBAF7D360}" type="parTrans" cxnId="{EF86872F-CCCE-4D23-9EE6-68501BF6D0F3}">
      <dgm:prSet custT="1"/>
      <dgm:spPr/>
      <dgm:t>
        <a:bodyPr/>
        <a:lstStyle/>
        <a:p>
          <a:endParaRPr lang="en-GB" sz="100">
            <a:latin typeface="Arial" pitchFamily="34" charset="0"/>
            <a:ea typeface="Verdana" pitchFamily="34" charset="0"/>
            <a:cs typeface="Arial" pitchFamily="34" charset="0"/>
          </a:endParaRPr>
        </a:p>
      </dgm:t>
    </dgm:pt>
    <dgm:pt modelId="{A6864BEE-75DD-42C4-A3AB-ECD657D3DED4}" type="sibTrans" cxnId="{EF86872F-CCCE-4D23-9EE6-68501BF6D0F3}">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524186CD-B6C7-431D-81A8-A265F171B424}">
      <dgm:prSet phldrT="[Text]" custT="1"/>
      <dgm:spPr>
        <a:solidFill>
          <a:schemeClr val="tx1"/>
        </a:solidFill>
      </dgm:spPr>
      <dgm:t>
        <a:bodyPr/>
        <a:lstStyle/>
        <a:p>
          <a:r>
            <a:rPr lang="en-GB" sz="900" dirty="0">
              <a:latin typeface="Arial" pitchFamily="34" charset="0"/>
              <a:ea typeface="Verdana" pitchFamily="34" charset="0"/>
              <a:cs typeface="Arial" pitchFamily="34" charset="0"/>
            </a:rPr>
            <a:t>Contact precautions</a:t>
          </a:r>
        </a:p>
      </dgm:t>
    </dgm:pt>
    <dgm:pt modelId="{B77610A5-4DDC-4EEE-A8DE-B1AC8F25349C}" type="parTrans" cxnId="{C8AB892F-88CD-4081-AF1D-1AC5C71CAB92}">
      <dgm:prSet custT="1"/>
      <dgm:spPr/>
      <dgm:t>
        <a:bodyPr/>
        <a:lstStyle/>
        <a:p>
          <a:endParaRPr lang="en-GB" sz="100">
            <a:latin typeface="Arial" pitchFamily="34" charset="0"/>
            <a:ea typeface="Verdana" pitchFamily="34" charset="0"/>
            <a:cs typeface="Arial" pitchFamily="34" charset="0"/>
          </a:endParaRPr>
        </a:p>
      </dgm:t>
    </dgm:pt>
    <dgm:pt modelId="{E366F979-1B1E-475A-8BB8-423F9BB0D2A6}" type="sibTrans" cxnId="{C8AB892F-88CD-4081-AF1D-1AC5C71CAB92}">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CCE1C0B0-DE76-4F28-93F7-6524373D5EF4}">
      <dgm:prSet phldrT="[Text]" custT="1"/>
      <dgm:spPr>
        <a:solidFill>
          <a:schemeClr val="tx1"/>
        </a:solidFill>
      </dgm:spPr>
      <dgm:t>
        <a:bodyPr/>
        <a:lstStyle/>
        <a:p>
          <a:r>
            <a:rPr lang="en-GB" sz="900" dirty="0">
              <a:latin typeface="Arial" pitchFamily="34" charset="0"/>
              <a:ea typeface="Verdana" pitchFamily="34" charset="0"/>
              <a:cs typeface="Arial" pitchFamily="34" charset="0"/>
            </a:rPr>
            <a:t>Active screening</a:t>
          </a:r>
        </a:p>
      </dgm:t>
    </dgm:pt>
    <dgm:pt modelId="{8324FD19-721A-48E6-9B7F-C10C2826DCB1}" type="parTrans" cxnId="{866C8899-A799-445D-AA91-65A9285DE251}">
      <dgm:prSet custT="1"/>
      <dgm:spPr/>
      <dgm:t>
        <a:bodyPr/>
        <a:lstStyle/>
        <a:p>
          <a:endParaRPr lang="en-GB" sz="100">
            <a:latin typeface="Arial" pitchFamily="34" charset="0"/>
            <a:ea typeface="Verdana" pitchFamily="34" charset="0"/>
            <a:cs typeface="Arial" pitchFamily="34" charset="0"/>
          </a:endParaRPr>
        </a:p>
      </dgm:t>
    </dgm:pt>
    <dgm:pt modelId="{CDA08381-9A02-453E-B988-6B8DDFBB64CD}" type="sibTrans" cxnId="{866C8899-A799-445D-AA91-65A9285DE251}">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EA6DA222-2801-4BDE-96FC-414C08C9BE4B}">
      <dgm:prSet phldrT="[Text]" custT="1"/>
      <dgm:spPr>
        <a:solidFill>
          <a:schemeClr val="tx1"/>
        </a:solidFill>
        <a:ln w="25400">
          <a:solidFill>
            <a:srgbClr val="FF0000"/>
          </a:solidFill>
        </a:ln>
      </dgm:spPr>
      <dgm:t>
        <a:bodyPr/>
        <a:lstStyle/>
        <a:p>
          <a:r>
            <a:rPr lang="en-GB" sz="900" dirty="0">
              <a:latin typeface="Arial" pitchFamily="34" charset="0"/>
              <a:ea typeface="Verdana" pitchFamily="34" charset="0"/>
              <a:cs typeface="Arial" pitchFamily="34" charset="0"/>
            </a:rPr>
            <a:t>Antibiotic stewardship</a:t>
          </a:r>
        </a:p>
      </dgm:t>
    </dgm:pt>
    <dgm:pt modelId="{295B469E-CAC4-48A0-ADC6-D65C51EAF43B}" type="parTrans" cxnId="{70CBC78F-FAE6-4EAC-AE2D-8404B1883CA9}">
      <dgm:prSet custT="1"/>
      <dgm:spPr/>
      <dgm:t>
        <a:bodyPr/>
        <a:lstStyle/>
        <a:p>
          <a:endParaRPr lang="en-GB" sz="100">
            <a:latin typeface="Arial" pitchFamily="34" charset="0"/>
            <a:ea typeface="Verdana" pitchFamily="34" charset="0"/>
            <a:cs typeface="Arial" pitchFamily="34" charset="0"/>
          </a:endParaRPr>
        </a:p>
      </dgm:t>
    </dgm:pt>
    <dgm:pt modelId="{62D90F40-0E10-4163-ADCA-A0BF8F889187}" type="sibTrans" cxnId="{70CBC78F-FAE6-4EAC-AE2D-8404B1883CA9}">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5E79D641-A8F3-465A-8585-9B054D204568}">
      <dgm:prSet phldrT="[Text]" custT="1"/>
      <dgm:spPr>
        <a:solidFill>
          <a:schemeClr val="tx1"/>
        </a:solidFill>
      </dgm:spPr>
      <dgm:t>
        <a:bodyPr/>
        <a:lstStyle/>
        <a:p>
          <a:r>
            <a:rPr lang="en-GB" sz="900" dirty="0">
              <a:latin typeface="Arial" pitchFamily="34" charset="0"/>
              <a:ea typeface="Verdana" pitchFamily="34" charset="0"/>
              <a:cs typeface="Arial" pitchFamily="34" charset="0"/>
            </a:rPr>
            <a:t>Cleaning / disinfection</a:t>
          </a:r>
        </a:p>
      </dgm:t>
    </dgm:pt>
    <dgm:pt modelId="{5F7567EC-E434-4278-9430-FFCD43F627BD}" type="parTrans" cxnId="{A6C15010-FAC8-4C88-805F-CBA8C6230987}">
      <dgm:prSet custT="1"/>
      <dgm:spPr/>
      <dgm:t>
        <a:bodyPr/>
        <a:lstStyle/>
        <a:p>
          <a:endParaRPr lang="en-GB" sz="100">
            <a:latin typeface="Arial" pitchFamily="34" charset="0"/>
            <a:ea typeface="Verdana" pitchFamily="34" charset="0"/>
            <a:cs typeface="Arial" pitchFamily="34" charset="0"/>
          </a:endParaRPr>
        </a:p>
      </dgm:t>
    </dgm:pt>
    <dgm:pt modelId="{94916EAA-8A3B-4AED-9B45-6599268B9417}" type="sibTrans" cxnId="{A6C15010-FAC8-4C88-805F-CBA8C6230987}">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1DC898E1-3483-45BF-B469-9390DAD40BF2}">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Cohorting</a:t>
          </a:r>
          <a:r>
            <a:rPr lang="en-GB" sz="900" dirty="0">
              <a:latin typeface="Arial" pitchFamily="34" charset="0"/>
              <a:ea typeface="Verdana" pitchFamily="34" charset="0"/>
              <a:cs typeface="Arial" pitchFamily="34" charset="0"/>
            </a:rPr>
            <a:t> staff / patients</a:t>
          </a:r>
        </a:p>
      </dgm:t>
    </dgm:pt>
    <dgm:pt modelId="{F7EF704C-7F0C-423B-91C3-C406E2F09E75}" type="parTrans" cxnId="{2DEA5D6D-69AB-4ED6-B535-7693D67DFE6A}">
      <dgm:prSet custT="1"/>
      <dgm:spPr>
        <a:ln>
          <a:solidFill>
            <a:schemeClr val="accent2"/>
          </a:solidFill>
          <a:prstDash val="dash"/>
        </a:ln>
      </dgm:spPr>
      <dgm:t>
        <a:bodyPr/>
        <a:lstStyle/>
        <a:p>
          <a:endParaRPr lang="en-GB" sz="200">
            <a:latin typeface="Arial" pitchFamily="34" charset="0"/>
            <a:ea typeface="Verdana" pitchFamily="34" charset="0"/>
            <a:cs typeface="Arial" pitchFamily="34" charset="0"/>
          </a:endParaRPr>
        </a:p>
      </dgm:t>
    </dgm:pt>
    <dgm:pt modelId="{1BA15873-F536-450F-B037-319CE9AD15EE}" type="sibTrans" cxnId="{2DEA5D6D-69AB-4ED6-B535-7693D67DFE6A}">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4E0FB591-084E-44E4-982F-B3DB632290BD}">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Note flagging</a:t>
          </a:r>
        </a:p>
      </dgm:t>
    </dgm:pt>
    <dgm:pt modelId="{DFD433B9-07C6-4B21-B9C4-816FCBFA6608}" type="parTrans" cxnId="{7414494E-B782-49ED-A909-CEF92AE8B474}">
      <dgm:prSet custT="1"/>
      <dgm:spPr>
        <a:ln>
          <a:solidFill>
            <a:schemeClr val="accent2"/>
          </a:solidFill>
          <a:prstDash val="dash"/>
        </a:ln>
      </dgm:spPr>
      <dgm:t>
        <a:bodyPr/>
        <a:lstStyle/>
        <a:p>
          <a:endParaRPr lang="en-GB" sz="100">
            <a:latin typeface="Arial" pitchFamily="34" charset="0"/>
            <a:ea typeface="Verdana" pitchFamily="34" charset="0"/>
            <a:cs typeface="Arial" pitchFamily="34" charset="0"/>
          </a:endParaRPr>
        </a:p>
      </dgm:t>
    </dgm:pt>
    <dgm:pt modelId="{381D4F15-E8C6-441C-9727-40562D2BF115}" type="sibTrans" cxnId="{7414494E-B782-49ED-A909-CEF92AE8B474}">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2F3D5F60-995D-493A-AB8E-8211A1E937DB}">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HCW screening</a:t>
          </a:r>
        </a:p>
      </dgm:t>
    </dgm:pt>
    <dgm:pt modelId="{729817D1-DDE8-49A6-89D2-945592EDE396}" type="parTrans" cxnId="{3E39BDBB-DBF2-426D-9939-47E54CEBD191}">
      <dgm:prSet custT="1"/>
      <dgm:spPr>
        <a:ln>
          <a:solidFill>
            <a:schemeClr val="accent2"/>
          </a:solidFill>
          <a:prstDash val="dash"/>
        </a:ln>
      </dgm:spPr>
      <dgm:t>
        <a:bodyPr/>
        <a:lstStyle/>
        <a:p>
          <a:endParaRPr lang="en-GB" sz="400">
            <a:latin typeface="Arial" panose="020B0604020202020204" pitchFamily="34" charset="0"/>
            <a:cs typeface="Arial" panose="020B0604020202020204" pitchFamily="34" charset="0"/>
          </a:endParaRPr>
        </a:p>
      </dgm:t>
    </dgm:pt>
    <dgm:pt modelId="{758E6241-CA54-490B-9C78-05E77CDDA755}" type="sibTrans" cxnId="{3E39BDBB-DBF2-426D-9939-47E54CEBD191}">
      <dgm:prSet/>
      <dgm:spPr/>
      <dgm:t>
        <a:bodyPr/>
        <a:lstStyle/>
        <a:p>
          <a:endParaRPr lang="en-GB" sz="1050">
            <a:latin typeface="Arial" panose="020B0604020202020204" pitchFamily="34" charset="0"/>
            <a:cs typeface="Arial" panose="020B0604020202020204" pitchFamily="34" charset="0"/>
          </a:endParaRPr>
        </a:p>
      </dgm:t>
    </dgm:pt>
    <dgm:pt modelId="{30B0427D-F77E-4EBB-9690-E3F339F718ED}">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Education</a:t>
          </a:r>
        </a:p>
      </dgm:t>
    </dgm:pt>
    <dgm:pt modelId="{B54B3BDF-AD3C-4C1C-9126-E53081C4B6EE}" type="parTrans" cxnId="{C20FDDA5-6920-451F-AAC5-BEBA74AEB85B}">
      <dgm:prSet custT="1"/>
      <dgm:spPr>
        <a:ln>
          <a:solidFill>
            <a:schemeClr val="accent2">
              <a:hueOff val="0"/>
              <a:satOff val="0"/>
              <a:lumOff val="0"/>
            </a:schemeClr>
          </a:solidFill>
          <a:prstDash val="dash"/>
        </a:ln>
      </dgm:spPr>
      <dgm:t>
        <a:bodyPr/>
        <a:lstStyle/>
        <a:p>
          <a:endParaRPr lang="en-GB" sz="100">
            <a:latin typeface="Arial" panose="020B0604020202020204" pitchFamily="34" charset="0"/>
            <a:cs typeface="Arial" panose="020B0604020202020204" pitchFamily="34" charset="0"/>
          </a:endParaRPr>
        </a:p>
      </dgm:t>
    </dgm:pt>
    <dgm:pt modelId="{7A85F858-FEE5-482B-BB60-64B1A39EA05D}" type="sibTrans" cxnId="{C20FDDA5-6920-451F-AAC5-BEBA74AEB85B}">
      <dgm:prSet/>
      <dgm:spPr/>
      <dgm:t>
        <a:bodyPr/>
        <a:lstStyle/>
        <a:p>
          <a:endParaRPr lang="en-GB" sz="1050">
            <a:latin typeface="Arial" panose="020B0604020202020204" pitchFamily="34" charset="0"/>
            <a:cs typeface="Arial" panose="020B0604020202020204" pitchFamily="34" charset="0"/>
          </a:endParaRPr>
        </a:p>
      </dgm:t>
    </dgm:pt>
    <dgm:pt modelId="{172E6AE5-0134-4779-8165-EFF5EB52F991}">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Env</a:t>
          </a:r>
          <a:r>
            <a:rPr lang="en-GB" sz="900" dirty="0">
              <a:latin typeface="Arial" pitchFamily="34" charset="0"/>
              <a:ea typeface="Verdana" pitchFamily="34" charset="0"/>
              <a:cs typeface="Arial" pitchFamily="34" charset="0"/>
            </a:rPr>
            <a:t>. screening</a:t>
          </a:r>
        </a:p>
      </dgm:t>
    </dgm:pt>
    <dgm:pt modelId="{C5E0D87E-1CC1-4A3D-9881-1ED07C493769}" type="parTrans" cxnId="{4ADAC36A-1538-4E79-91A1-63FF6812AE90}">
      <dgm:prSet custT="1"/>
      <dgm:spPr>
        <a:ln>
          <a:solidFill>
            <a:schemeClr val="accent2"/>
          </a:solidFill>
          <a:prstDash val="dash"/>
        </a:ln>
      </dgm:spPr>
      <dgm:t>
        <a:bodyPr/>
        <a:lstStyle/>
        <a:p>
          <a:endParaRPr lang="en-GB" sz="100">
            <a:latin typeface="Arial" panose="020B0604020202020204" pitchFamily="34" charset="0"/>
            <a:cs typeface="Arial" panose="020B0604020202020204" pitchFamily="34" charset="0"/>
          </a:endParaRPr>
        </a:p>
      </dgm:t>
    </dgm:pt>
    <dgm:pt modelId="{2E30D3CB-6DD1-4196-9D7D-556003FAD13E}" type="sibTrans" cxnId="{4ADAC36A-1538-4E79-91A1-63FF6812AE90}">
      <dgm:prSet/>
      <dgm:spPr/>
      <dgm:t>
        <a:bodyPr/>
        <a:lstStyle/>
        <a:p>
          <a:endParaRPr lang="en-GB" sz="1100">
            <a:latin typeface="Arial" panose="020B0604020202020204" pitchFamily="34" charset="0"/>
            <a:cs typeface="Arial" panose="020B0604020202020204" pitchFamily="34" charset="0"/>
          </a:endParaRPr>
        </a:p>
      </dgm:t>
    </dgm:pt>
    <dgm:pt modelId="{D03877C3-1884-4EF4-85EB-8BD069228909}">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Decol</a:t>
          </a:r>
          <a:r>
            <a:rPr lang="en-GB" sz="900" dirty="0">
              <a:latin typeface="Arial" pitchFamily="34" charset="0"/>
              <a:ea typeface="Verdana" pitchFamily="34" charset="0"/>
              <a:cs typeface="Arial" pitchFamily="34" charset="0"/>
            </a:rPr>
            <a:t>.</a:t>
          </a:r>
        </a:p>
      </dgm:t>
    </dgm:pt>
    <dgm:pt modelId="{75C834B3-37A1-4BD1-BF07-2439FF971427}" type="parTrans" cxnId="{C380DB8D-1B6A-4BFD-A275-DF48520A7820}">
      <dgm:prSet custT="1"/>
      <dgm:spPr>
        <a:ln>
          <a:solidFill>
            <a:schemeClr val="accent2"/>
          </a:solidFill>
          <a:prstDash val="dash"/>
        </a:ln>
      </dgm:spPr>
      <dgm:t>
        <a:bodyPr/>
        <a:lstStyle/>
        <a:p>
          <a:endParaRPr lang="en-GB" sz="400">
            <a:latin typeface="Arial" panose="020B0604020202020204" pitchFamily="34" charset="0"/>
            <a:cs typeface="Arial" panose="020B0604020202020204" pitchFamily="34" charset="0"/>
          </a:endParaRPr>
        </a:p>
      </dgm:t>
    </dgm:pt>
    <dgm:pt modelId="{982B13C8-8BB8-4C27-A524-A66EE8D3F6D7}" type="sibTrans" cxnId="{C380DB8D-1B6A-4BFD-A275-DF48520A7820}">
      <dgm:prSet/>
      <dgm:spPr/>
      <dgm:t>
        <a:bodyPr/>
        <a:lstStyle/>
        <a:p>
          <a:endParaRPr lang="en-GB" sz="1100">
            <a:latin typeface="Arial" panose="020B0604020202020204" pitchFamily="34" charset="0"/>
            <a:cs typeface="Arial" panose="020B0604020202020204" pitchFamily="34" charset="0"/>
          </a:endParaRPr>
        </a:p>
      </dgm:t>
    </dgm:pt>
    <dgm:pt modelId="{A49E0152-2DD2-49A2-9CC5-612774D21184}" type="pres">
      <dgm:prSet presAssocID="{4892F491-B09A-45FD-BFEE-CEDFCF7D69CA}" presName="cycle" presStyleCnt="0">
        <dgm:presLayoutVars>
          <dgm:chMax val="1"/>
          <dgm:dir/>
          <dgm:animLvl val="ctr"/>
          <dgm:resizeHandles val="exact"/>
        </dgm:presLayoutVars>
      </dgm:prSet>
      <dgm:spPr/>
    </dgm:pt>
    <dgm:pt modelId="{8D5BE3AC-461A-4E9C-BBE1-0A9BF9DDA728}" type="pres">
      <dgm:prSet presAssocID="{8715AFC6-36CD-4620-973E-32392D175DAD}" presName="centerShape" presStyleLbl="node0" presStyleIdx="0" presStyleCnt="1" custScaleX="111398" custScaleY="111780" custLinFactNeighborX="-13632"/>
      <dgm:spPr/>
    </dgm:pt>
    <dgm:pt modelId="{DB8F51CD-C538-4588-A588-A84B010586D4}" type="pres">
      <dgm:prSet presAssocID="{5C92E9D5-3F9A-48B7-AFFD-FD5BBAF7D360}" presName="Name9" presStyleLbl="parChTrans1D2" presStyleIdx="0" presStyleCnt="11"/>
      <dgm:spPr/>
    </dgm:pt>
    <dgm:pt modelId="{CD16E292-EBF1-4852-8449-B8A883995D41}" type="pres">
      <dgm:prSet presAssocID="{5C92E9D5-3F9A-48B7-AFFD-FD5BBAF7D360}" presName="connTx" presStyleLbl="parChTrans1D2" presStyleIdx="0" presStyleCnt="11"/>
      <dgm:spPr/>
    </dgm:pt>
    <dgm:pt modelId="{AFABF447-E48A-423B-B49F-6EA32EBB3358}" type="pres">
      <dgm:prSet presAssocID="{8272ECC6-BC77-4D6B-8347-8F610F8237FF}" presName="node" presStyleLbl="node1" presStyleIdx="0" presStyleCnt="11" custScaleX="114445" custScaleY="114445" custRadScaleRad="99164" custRadScaleInc="-43776">
        <dgm:presLayoutVars>
          <dgm:bulletEnabled val="1"/>
        </dgm:presLayoutVars>
      </dgm:prSet>
      <dgm:spPr/>
    </dgm:pt>
    <dgm:pt modelId="{6D54B6E2-7739-424F-AD0F-5C0CCB7D7C11}" type="pres">
      <dgm:prSet presAssocID="{5F7567EC-E434-4278-9430-FFCD43F627BD}" presName="Name9" presStyleLbl="parChTrans1D2" presStyleIdx="1" presStyleCnt="11"/>
      <dgm:spPr/>
    </dgm:pt>
    <dgm:pt modelId="{8CC5B607-0528-4753-B71B-C47E55CDE24D}" type="pres">
      <dgm:prSet presAssocID="{5F7567EC-E434-4278-9430-FFCD43F627BD}" presName="connTx" presStyleLbl="parChTrans1D2" presStyleIdx="1" presStyleCnt="11"/>
      <dgm:spPr/>
    </dgm:pt>
    <dgm:pt modelId="{F742DEE1-3A8E-4ACB-8223-B85092990354}" type="pres">
      <dgm:prSet presAssocID="{5E79D641-A8F3-465A-8585-9B054D204568}" presName="node" presStyleLbl="node1" presStyleIdx="1" presStyleCnt="11" custScaleX="114445" custScaleY="114445" custRadScaleRad="74820" custRadScaleInc="-13908">
        <dgm:presLayoutVars>
          <dgm:bulletEnabled val="1"/>
        </dgm:presLayoutVars>
      </dgm:prSet>
      <dgm:spPr/>
    </dgm:pt>
    <dgm:pt modelId="{448BC795-2B71-4D53-89F4-C8C4F00A8740}" type="pres">
      <dgm:prSet presAssocID="{729817D1-DDE8-49A6-89D2-945592EDE396}" presName="Name9" presStyleLbl="parChTrans1D2" presStyleIdx="2" presStyleCnt="11"/>
      <dgm:spPr/>
    </dgm:pt>
    <dgm:pt modelId="{D2C82444-4781-471A-B305-6DC405DAD0AB}" type="pres">
      <dgm:prSet presAssocID="{729817D1-DDE8-49A6-89D2-945592EDE396}" presName="connTx" presStyleLbl="parChTrans1D2" presStyleIdx="2" presStyleCnt="11"/>
      <dgm:spPr/>
    </dgm:pt>
    <dgm:pt modelId="{09E20101-E01D-44D7-A5E2-CBAFA2BAA369}" type="pres">
      <dgm:prSet presAssocID="{2F3D5F60-995D-493A-AB8E-8211A1E937DB}" presName="node" presStyleLbl="node1" presStyleIdx="2" presStyleCnt="11" custScaleX="114445" custScaleY="114445" custRadScaleRad="142223" custRadScaleInc="-30292">
        <dgm:presLayoutVars>
          <dgm:bulletEnabled val="1"/>
        </dgm:presLayoutVars>
      </dgm:prSet>
      <dgm:spPr/>
    </dgm:pt>
    <dgm:pt modelId="{87EBF4B6-5A60-49E3-BAE3-9569A8941223}" type="pres">
      <dgm:prSet presAssocID="{75C834B3-37A1-4BD1-BF07-2439FF971427}" presName="Name9" presStyleLbl="parChTrans1D2" presStyleIdx="3" presStyleCnt="11"/>
      <dgm:spPr/>
    </dgm:pt>
    <dgm:pt modelId="{A9BBBB1D-F357-4DFA-8799-2F40A9DBE6CF}" type="pres">
      <dgm:prSet presAssocID="{75C834B3-37A1-4BD1-BF07-2439FF971427}" presName="connTx" presStyleLbl="parChTrans1D2" presStyleIdx="3" presStyleCnt="11"/>
      <dgm:spPr/>
    </dgm:pt>
    <dgm:pt modelId="{9C0566EF-5437-4189-A58F-D7ED4475F7E6}" type="pres">
      <dgm:prSet presAssocID="{D03877C3-1884-4EF4-85EB-8BD069228909}" presName="node" presStyleLbl="node1" presStyleIdx="3" presStyleCnt="11" custScaleX="114445" custScaleY="114445" custRadScaleRad="135383" custRadScaleInc="-80750">
        <dgm:presLayoutVars>
          <dgm:bulletEnabled val="1"/>
        </dgm:presLayoutVars>
      </dgm:prSet>
      <dgm:spPr/>
    </dgm:pt>
    <dgm:pt modelId="{C7B946FE-59D8-4D12-8C09-BC0537958DAE}" type="pres">
      <dgm:prSet presAssocID="{F7EF704C-7F0C-423B-91C3-C406E2F09E75}" presName="Name9" presStyleLbl="parChTrans1D2" presStyleIdx="4" presStyleCnt="11"/>
      <dgm:spPr/>
    </dgm:pt>
    <dgm:pt modelId="{3E6C9985-DBDD-4EED-8D41-8D7A934D85AD}" type="pres">
      <dgm:prSet presAssocID="{F7EF704C-7F0C-423B-91C3-C406E2F09E75}" presName="connTx" presStyleLbl="parChTrans1D2" presStyleIdx="4" presStyleCnt="11"/>
      <dgm:spPr/>
    </dgm:pt>
    <dgm:pt modelId="{5CAC3CA5-4D4E-4CD5-B029-F343138D5FD6}" type="pres">
      <dgm:prSet presAssocID="{1DC898E1-3483-45BF-B469-9390DAD40BF2}" presName="node" presStyleLbl="node1" presStyleIdx="4" presStyleCnt="11" custScaleX="114445" custScaleY="114445" custRadScaleRad="145875" custRadScaleInc="-129448">
        <dgm:presLayoutVars>
          <dgm:bulletEnabled val="1"/>
        </dgm:presLayoutVars>
      </dgm:prSet>
      <dgm:spPr/>
    </dgm:pt>
    <dgm:pt modelId="{0401F99C-04ED-41B4-8658-7B8E1CC84941}" type="pres">
      <dgm:prSet presAssocID="{DFD433B9-07C6-4B21-B9C4-816FCBFA6608}" presName="Name9" presStyleLbl="parChTrans1D2" presStyleIdx="5" presStyleCnt="11"/>
      <dgm:spPr/>
    </dgm:pt>
    <dgm:pt modelId="{12060A79-2244-4244-AA48-F91B8FBCA874}" type="pres">
      <dgm:prSet presAssocID="{DFD433B9-07C6-4B21-B9C4-816FCBFA6608}" presName="connTx" presStyleLbl="parChTrans1D2" presStyleIdx="5" presStyleCnt="11"/>
      <dgm:spPr/>
    </dgm:pt>
    <dgm:pt modelId="{D9DC1811-6482-4882-BD97-6C1DF4FB7C5E}" type="pres">
      <dgm:prSet presAssocID="{4E0FB591-084E-44E4-982F-B3DB632290BD}" presName="node" presStyleLbl="node1" presStyleIdx="5" presStyleCnt="11" custScaleX="114445" custScaleY="114445" custRadScaleRad="114401" custRadScaleInc="-168872">
        <dgm:presLayoutVars>
          <dgm:bulletEnabled val="1"/>
        </dgm:presLayoutVars>
      </dgm:prSet>
      <dgm:spPr/>
    </dgm:pt>
    <dgm:pt modelId="{94D7B32E-51E5-469E-81C3-B09D2C7CCD65}" type="pres">
      <dgm:prSet presAssocID="{B54B3BDF-AD3C-4C1C-9126-E53081C4B6EE}" presName="Name9" presStyleLbl="parChTrans1D2" presStyleIdx="6" presStyleCnt="11"/>
      <dgm:spPr/>
    </dgm:pt>
    <dgm:pt modelId="{3E22750F-2164-4CC6-96AD-91A0A3D037DD}" type="pres">
      <dgm:prSet presAssocID="{B54B3BDF-AD3C-4C1C-9126-E53081C4B6EE}" presName="connTx" presStyleLbl="parChTrans1D2" presStyleIdx="6" presStyleCnt="11"/>
      <dgm:spPr/>
    </dgm:pt>
    <dgm:pt modelId="{4725C341-6B0C-4ABF-99AD-5931983A12A4}" type="pres">
      <dgm:prSet presAssocID="{30B0427D-F77E-4EBB-9690-E3F339F718ED}" presName="node" presStyleLbl="node1" presStyleIdx="6" presStyleCnt="11" custScaleX="114445" custScaleY="114445" custRadScaleRad="91472" custRadScaleInc="-149899">
        <dgm:presLayoutVars>
          <dgm:bulletEnabled val="1"/>
        </dgm:presLayoutVars>
      </dgm:prSet>
      <dgm:spPr/>
    </dgm:pt>
    <dgm:pt modelId="{3868F5E0-3D5A-4E7C-91D4-012296AD59B3}" type="pres">
      <dgm:prSet presAssocID="{C5E0D87E-1CC1-4A3D-9881-1ED07C493769}" presName="Name9" presStyleLbl="parChTrans1D2" presStyleIdx="7" presStyleCnt="11"/>
      <dgm:spPr/>
    </dgm:pt>
    <dgm:pt modelId="{A532EF75-F26C-471F-ADFF-DDB83451C2E4}" type="pres">
      <dgm:prSet presAssocID="{C5E0D87E-1CC1-4A3D-9881-1ED07C493769}" presName="connTx" presStyleLbl="parChTrans1D2" presStyleIdx="7" presStyleCnt="11"/>
      <dgm:spPr/>
    </dgm:pt>
    <dgm:pt modelId="{C1BA877E-160B-49D7-ACE8-9733322D575C}" type="pres">
      <dgm:prSet presAssocID="{172E6AE5-0134-4779-8165-EFF5EB52F991}" presName="node" presStyleLbl="node1" presStyleIdx="7" presStyleCnt="11" custScaleX="114445" custScaleY="114445" custRadScaleRad="101984" custRadScaleInc="-95428">
        <dgm:presLayoutVars>
          <dgm:bulletEnabled val="1"/>
        </dgm:presLayoutVars>
      </dgm:prSet>
      <dgm:spPr/>
    </dgm:pt>
    <dgm:pt modelId="{421FD191-AC28-4012-8BFC-AAD3D4C0C750}" type="pres">
      <dgm:prSet presAssocID="{B77610A5-4DDC-4EEE-A8DE-B1AC8F25349C}" presName="Name9" presStyleLbl="parChTrans1D2" presStyleIdx="8" presStyleCnt="11"/>
      <dgm:spPr/>
    </dgm:pt>
    <dgm:pt modelId="{E8C2D3D2-ED36-4F0D-8D48-2D57758E38D2}" type="pres">
      <dgm:prSet presAssocID="{B77610A5-4DDC-4EEE-A8DE-B1AC8F25349C}" presName="connTx" presStyleLbl="parChTrans1D2" presStyleIdx="8" presStyleCnt="11"/>
      <dgm:spPr/>
    </dgm:pt>
    <dgm:pt modelId="{D03D7B20-5052-4A55-A9CD-47AAF7D35EA4}" type="pres">
      <dgm:prSet presAssocID="{524186CD-B6C7-431D-81A8-A265F171B424}" presName="node" presStyleLbl="node1" presStyleIdx="8" presStyleCnt="11" custScaleX="114445" custScaleY="114445" custRadScaleRad="102272" custRadScaleInc="-14011">
        <dgm:presLayoutVars>
          <dgm:bulletEnabled val="1"/>
        </dgm:presLayoutVars>
      </dgm:prSet>
      <dgm:spPr/>
    </dgm:pt>
    <dgm:pt modelId="{720E6570-9767-471F-815E-B4D0543DB38A}" type="pres">
      <dgm:prSet presAssocID="{8324FD19-721A-48E6-9B7F-C10C2826DCB1}" presName="Name9" presStyleLbl="parChTrans1D2" presStyleIdx="9" presStyleCnt="11"/>
      <dgm:spPr/>
    </dgm:pt>
    <dgm:pt modelId="{F71B67E4-A572-48AD-8A92-C56BFE8B1B0E}" type="pres">
      <dgm:prSet presAssocID="{8324FD19-721A-48E6-9B7F-C10C2826DCB1}" presName="connTx" presStyleLbl="parChTrans1D2" presStyleIdx="9" presStyleCnt="11"/>
      <dgm:spPr/>
    </dgm:pt>
    <dgm:pt modelId="{B63D901A-D3CC-4C32-BB43-D8907AFB5273}" type="pres">
      <dgm:prSet presAssocID="{CCE1C0B0-DE76-4F28-93F7-6524373D5EF4}" presName="node" presStyleLbl="node1" presStyleIdx="9" presStyleCnt="11" custScaleX="114445" custScaleY="114445" custRadScaleRad="111676" custRadScaleInc="-13839">
        <dgm:presLayoutVars>
          <dgm:bulletEnabled val="1"/>
        </dgm:presLayoutVars>
      </dgm:prSet>
      <dgm:spPr/>
    </dgm:pt>
    <dgm:pt modelId="{23DBB19A-08A9-404C-9A85-907E2DFCBF40}" type="pres">
      <dgm:prSet presAssocID="{295B469E-CAC4-48A0-ADC6-D65C51EAF43B}" presName="Name9" presStyleLbl="parChTrans1D2" presStyleIdx="10" presStyleCnt="11"/>
      <dgm:spPr/>
    </dgm:pt>
    <dgm:pt modelId="{FE2B994C-3F60-4D7A-BA7A-AF7D18DD4163}" type="pres">
      <dgm:prSet presAssocID="{295B469E-CAC4-48A0-ADC6-D65C51EAF43B}" presName="connTx" presStyleLbl="parChTrans1D2" presStyleIdx="10" presStyleCnt="11"/>
      <dgm:spPr/>
    </dgm:pt>
    <dgm:pt modelId="{2E3885CB-49A2-41CF-8BE0-0102112EC607}" type="pres">
      <dgm:prSet presAssocID="{EA6DA222-2801-4BDE-96FC-414C08C9BE4B}" presName="node" presStyleLbl="node1" presStyleIdx="10" presStyleCnt="11" custScaleX="114445" custScaleY="114445" custRadScaleRad="121409" custRadScaleInc="-35504">
        <dgm:presLayoutVars>
          <dgm:bulletEnabled val="1"/>
        </dgm:presLayoutVars>
      </dgm:prSet>
      <dgm:spPr/>
    </dgm:pt>
  </dgm:ptLst>
  <dgm:cxnLst>
    <dgm:cxn modelId="{658C310A-B2E9-4BE2-A652-B915C043CCB5}" srcId="{4892F491-B09A-45FD-BFEE-CEDFCF7D69CA}" destId="{8715AFC6-36CD-4620-973E-32392D175DAD}" srcOrd="0" destOrd="0" parTransId="{DB7A71A3-DDBD-48EF-996D-BC3BE3DCD33A}" sibTransId="{3CB9D06F-3ADF-4737-B446-9C0401E1CD74}"/>
    <dgm:cxn modelId="{A6C15010-FAC8-4C88-805F-CBA8C6230987}" srcId="{8715AFC6-36CD-4620-973E-32392D175DAD}" destId="{5E79D641-A8F3-465A-8585-9B054D204568}" srcOrd="1" destOrd="0" parTransId="{5F7567EC-E434-4278-9430-FFCD43F627BD}" sibTransId="{94916EAA-8A3B-4AED-9B45-6599268B9417}"/>
    <dgm:cxn modelId="{B83ED912-8E48-4F95-9849-DF0A7D5E9DD6}" type="presOf" srcId="{5E79D641-A8F3-465A-8585-9B054D204568}" destId="{F742DEE1-3A8E-4ACB-8223-B85092990354}" srcOrd="0" destOrd="0" presId="urn:microsoft.com/office/officeart/2005/8/layout/radial1"/>
    <dgm:cxn modelId="{DE7A862A-3F4D-4FDC-A67B-1B4745F29C91}" type="presOf" srcId="{B77610A5-4DDC-4EEE-A8DE-B1AC8F25349C}" destId="{E8C2D3D2-ED36-4F0D-8D48-2D57758E38D2}" srcOrd="1" destOrd="0" presId="urn:microsoft.com/office/officeart/2005/8/layout/radial1"/>
    <dgm:cxn modelId="{03ADA42D-471A-4933-BAC8-A86D0A2A379A}" type="presOf" srcId="{F7EF704C-7F0C-423B-91C3-C406E2F09E75}" destId="{3E6C9985-DBDD-4EED-8D41-8D7A934D85AD}" srcOrd="1" destOrd="0" presId="urn:microsoft.com/office/officeart/2005/8/layout/radial1"/>
    <dgm:cxn modelId="{EF86872F-CCCE-4D23-9EE6-68501BF6D0F3}" srcId="{8715AFC6-36CD-4620-973E-32392D175DAD}" destId="{8272ECC6-BC77-4D6B-8347-8F610F8237FF}" srcOrd="0" destOrd="0" parTransId="{5C92E9D5-3F9A-48B7-AFFD-FD5BBAF7D360}" sibTransId="{A6864BEE-75DD-42C4-A3AB-ECD657D3DED4}"/>
    <dgm:cxn modelId="{C8AB892F-88CD-4081-AF1D-1AC5C71CAB92}" srcId="{8715AFC6-36CD-4620-973E-32392D175DAD}" destId="{524186CD-B6C7-431D-81A8-A265F171B424}" srcOrd="8" destOrd="0" parTransId="{B77610A5-4DDC-4EEE-A8DE-B1AC8F25349C}" sibTransId="{E366F979-1B1E-475A-8BB8-423F9BB0D2A6}"/>
    <dgm:cxn modelId="{76E5AF3B-4483-469A-BD8E-FFEC5F0045AD}" type="presOf" srcId="{75C834B3-37A1-4BD1-BF07-2439FF971427}" destId="{87EBF4B6-5A60-49E3-BAE3-9569A8941223}" srcOrd="0" destOrd="0" presId="urn:microsoft.com/office/officeart/2005/8/layout/radial1"/>
    <dgm:cxn modelId="{FC63B43C-41A0-45B8-B366-F087593B7279}" type="presOf" srcId="{EA6DA222-2801-4BDE-96FC-414C08C9BE4B}" destId="{2E3885CB-49A2-41CF-8BE0-0102112EC607}" srcOrd="0" destOrd="0" presId="urn:microsoft.com/office/officeart/2005/8/layout/radial1"/>
    <dgm:cxn modelId="{5A590C5C-9138-44EE-889A-E2DD4D107BE8}" type="presOf" srcId="{1DC898E1-3483-45BF-B469-9390DAD40BF2}" destId="{5CAC3CA5-4D4E-4CD5-B029-F343138D5FD6}" srcOrd="0" destOrd="0" presId="urn:microsoft.com/office/officeart/2005/8/layout/radial1"/>
    <dgm:cxn modelId="{9DACEF64-5744-43AD-969D-E3E72DCC3C8B}" type="presOf" srcId="{8324FD19-721A-48E6-9B7F-C10C2826DCB1}" destId="{F71B67E4-A572-48AD-8A92-C56BFE8B1B0E}" srcOrd="1" destOrd="0" presId="urn:microsoft.com/office/officeart/2005/8/layout/radial1"/>
    <dgm:cxn modelId="{77F79265-15FE-407A-9AA6-A439F5FC84E8}" type="presOf" srcId="{F7EF704C-7F0C-423B-91C3-C406E2F09E75}" destId="{C7B946FE-59D8-4D12-8C09-BC0537958DAE}" srcOrd="0" destOrd="0" presId="urn:microsoft.com/office/officeart/2005/8/layout/radial1"/>
    <dgm:cxn modelId="{40599365-1641-40E8-A50F-DA428F65FD7F}" type="presOf" srcId="{5C92E9D5-3F9A-48B7-AFFD-FD5BBAF7D360}" destId="{DB8F51CD-C538-4588-A588-A84B010586D4}" srcOrd="0" destOrd="0" presId="urn:microsoft.com/office/officeart/2005/8/layout/radial1"/>
    <dgm:cxn modelId="{C7E57B46-C7B7-4DAD-B127-B65835F9D69F}" type="presOf" srcId="{CCE1C0B0-DE76-4F28-93F7-6524373D5EF4}" destId="{B63D901A-D3CC-4C32-BB43-D8907AFB5273}" srcOrd="0" destOrd="0" presId="urn:microsoft.com/office/officeart/2005/8/layout/radial1"/>
    <dgm:cxn modelId="{4ADAC36A-1538-4E79-91A1-63FF6812AE90}" srcId="{8715AFC6-36CD-4620-973E-32392D175DAD}" destId="{172E6AE5-0134-4779-8165-EFF5EB52F991}" srcOrd="7" destOrd="0" parTransId="{C5E0D87E-1CC1-4A3D-9881-1ED07C493769}" sibTransId="{2E30D3CB-6DD1-4196-9D7D-556003FAD13E}"/>
    <dgm:cxn modelId="{6C83FC4A-7E25-426C-8CFA-5AEA40D5299C}" type="presOf" srcId="{C5E0D87E-1CC1-4A3D-9881-1ED07C493769}" destId="{3868F5E0-3D5A-4E7C-91D4-012296AD59B3}" srcOrd="0" destOrd="0" presId="urn:microsoft.com/office/officeart/2005/8/layout/radial1"/>
    <dgm:cxn modelId="{6972244B-83DB-4AE1-B227-AC1C337B31DC}" type="presOf" srcId="{524186CD-B6C7-431D-81A8-A265F171B424}" destId="{D03D7B20-5052-4A55-A9CD-47AAF7D35EA4}" srcOrd="0" destOrd="0" presId="urn:microsoft.com/office/officeart/2005/8/layout/radial1"/>
    <dgm:cxn modelId="{2DEA5D6D-69AB-4ED6-B535-7693D67DFE6A}" srcId="{8715AFC6-36CD-4620-973E-32392D175DAD}" destId="{1DC898E1-3483-45BF-B469-9390DAD40BF2}" srcOrd="4" destOrd="0" parTransId="{F7EF704C-7F0C-423B-91C3-C406E2F09E75}" sibTransId="{1BA15873-F536-450F-B037-319CE9AD15EE}"/>
    <dgm:cxn modelId="{5D3CEA6D-0C06-422A-A505-9E85DA9A88CF}" type="presOf" srcId="{B54B3BDF-AD3C-4C1C-9126-E53081C4B6EE}" destId="{3E22750F-2164-4CC6-96AD-91A0A3D037DD}" srcOrd="1" destOrd="0" presId="urn:microsoft.com/office/officeart/2005/8/layout/radial1"/>
    <dgm:cxn modelId="{7414494E-B782-49ED-A909-CEF92AE8B474}" srcId="{8715AFC6-36CD-4620-973E-32392D175DAD}" destId="{4E0FB591-084E-44E4-982F-B3DB632290BD}" srcOrd="5" destOrd="0" parTransId="{DFD433B9-07C6-4B21-B9C4-816FCBFA6608}" sibTransId="{381D4F15-E8C6-441C-9727-40562D2BF115}"/>
    <dgm:cxn modelId="{28E11171-BC03-4FF4-BC30-27E1C5AFA215}" type="presOf" srcId="{295B469E-CAC4-48A0-ADC6-D65C51EAF43B}" destId="{23DBB19A-08A9-404C-9A85-907E2DFCBF40}" srcOrd="0" destOrd="0" presId="urn:microsoft.com/office/officeart/2005/8/layout/radial1"/>
    <dgm:cxn modelId="{26399C51-9459-478F-B637-63394175FE71}" type="presOf" srcId="{8324FD19-721A-48E6-9B7F-C10C2826DCB1}" destId="{720E6570-9767-471F-815E-B4D0543DB38A}" srcOrd="0" destOrd="0" presId="urn:microsoft.com/office/officeart/2005/8/layout/radial1"/>
    <dgm:cxn modelId="{4ADB6874-0F23-4A1C-BAEA-5EAAE9ACA919}" type="presOf" srcId="{B77610A5-4DDC-4EEE-A8DE-B1AC8F25349C}" destId="{421FD191-AC28-4012-8BFC-AAD3D4C0C750}" srcOrd="0" destOrd="0" presId="urn:microsoft.com/office/officeart/2005/8/layout/radial1"/>
    <dgm:cxn modelId="{BBECC774-B16B-4338-8122-DFD3588FA449}" type="presOf" srcId="{5F7567EC-E434-4278-9430-FFCD43F627BD}" destId="{6D54B6E2-7739-424F-AD0F-5C0CCB7D7C11}" srcOrd="0" destOrd="0" presId="urn:microsoft.com/office/officeart/2005/8/layout/radial1"/>
    <dgm:cxn modelId="{1DCB7577-7BCA-4D49-AB7B-28F4DB314774}" type="presOf" srcId="{8272ECC6-BC77-4D6B-8347-8F610F8237FF}" destId="{AFABF447-E48A-423B-B49F-6EA32EBB3358}" srcOrd="0" destOrd="0" presId="urn:microsoft.com/office/officeart/2005/8/layout/radial1"/>
    <dgm:cxn modelId="{96FE7E58-DBB7-457D-A118-64A7939F278E}" type="presOf" srcId="{5F7567EC-E434-4278-9430-FFCD43F627BD}" destId="{8CC5B607-0528-4753-B71B-C47E55CDE24D}" srcOrd="1" destOrd="0" presId="urn:microsoft.com/office/officeart/2005/8/layout/radial1"/>
    <dgm:cxn modelId="{E9CBAC58-587C-4150-B749-FDD79B1F9134}" type="presOf" srcId="{729817D1-DDE8-49A6-89D2-945592EDE396}" destId="{448BC795-2B71-4D53-89F4-C8C4F00A8740}" srcOrd="0" destOrd="0" presId="urn:microsoft.com/office/officeart/2005/8/layout/radial1"/>
    <dgm:cxn modelId="{15D27A79-D4F6-405D-BA96-679682AC4A1E}" type="presOf" srcId="{30B0427D-F77E-4EBB-9690-E3F339F718ED}" destId="{4725C341-6B0C-4ABF-99AD-5931983A12A4}" srcOrd="0" destOrd="0" presId="urn:microsoft.com/office/officeart/2005/8/layout/radial1"/>
    <dgm:cxn modelId="{AD6DDA8D-8980-41B9-A9E0-1686F3ADA112}" type="presOf" srcId="{B54B3BDF-AD3C-4C1C-9126-E53081C4B6EE}" destId="{94D7B32E-51E5-469E-81C3-B09D2C7CCD65}" srcOrd="0" destOrd="0" presId="urn:microsoft.com/office/officeart/2005/8/layout/radial1"/>
    <dgm:cxn modelId="{C380DB8D-1B6A-4BFD-A275-DF48520A7820}" srcId="{8715AFC6-36CD-4620-973E-32392D175DAD}" destId="{D03877C3-1884-4EF4-85EB-8BD069228909}" srcOrd="3" destOrd="0" parTransId="{75C834B3-37A1-4BD1-BF07-2439FF971427}" sibTransId="{982B13C8-8BB8-4C27-A524-A66EE8D3F6D7}"/>
    <dgm:cxn modelId="{4442FC8D-E596-48A3-B415-73ECD0DAD4C7}" type="presOf" srcId="{5C92E9D5-3F9A-48B7-AFFD-FD5BBAF7D360}" destId="{CD16E292-EBF1-4852-8449-B8A883995D41}" srcOrd="1" destOrd="0" presId="urn:microsoft.com/office/officeart/2005/8/layout/radial1"/>
    <dgm:cxn modelId="{70CBC78F-FAE6-4EAC-AE2D-8404B1883CA9}" srcId="{8715AFC6-36CD-4620-973E-32392D175DAD}" destId="{EA6DA222-2801-4BDE-96FC-414C08C9BE4B}" srcOrd="10" destOrd="0" parTransId="{295B469E-CAC4-48A0-ADC6-D65C51EAF43B}" sibTransId="{62D90F40-0E10-4163-ADCA-A0BF8F889187}"/>
    <dgm:cxn modelId="{4E53D998-C3A4-49CB-A18E-5E2A301183F7}" type="presOf" srcId="{C5E0D87E-1CC1-4A3D-9881-1ED07C493769}" destId="{A532EF75-F26C-471F-ADFF-DDB83451C2E4}" srcOrd="1" destOrd="0" presId="urn:microsoft.com/office/officeart/2005/8/layout/radial1"/>
    <dgm:cxn modelId="{866C8899-A799-445D-AA91-65A9285DE251}" srcId="{8715AFC6-36CD-4620-973E-32392D175DAD}" destId="{CCE1C0B0-DE76-4F28-93F7-6524373D5EF4}" srcOrd="9" destOrd="0" parTransId="{8324FD19-721A-48E6-9B7F-C10C2826DCB1}" sibTransId="{CDA08381-9A02-453E-B988-6B8DDFBB64CD}"/>
    <dgm:cxn modelId="{34EB7C9A-7DFF-4233-AB93-8B6DDF690BBD}" type="presOf" srcId="{729817D1-DDE8-49A6-89D2-945592EDE396}" destId="{D2C82444-4781-471A-B305-6DC405DAD0AB}" srcOrd="1" destOrd="0" presId="urn:microsoft.com/office/officeart/2005/8/layout/radial1"/>
    <dgm:cxn modelId="{C20FDDA5-6920-451F-AAC5-BEBA74AEB85B}" srcId="{8715AFC6-36CD-4620-973E-32392D175DAD}" destId="{30B0427D-F77E-4EBB-9690-E3F339F718ED}" srcOrd="6" destOrd="0" parTransId="{B54B3BDF-AD3C-4C1C-9126-E53081C4B6EE}" sibTransId="{7A85F858-FEE5-482B-BB60-64B1A39EA05D}"/>
    <dgm:cxn modelId="{3E39BDBB-DBF2-426D-9939-47E54CEBD191}" srcId="{8715AFC6-36CD-4620-973E-32392D175DAD}" destId="{2F3D5F60-995D-493A-AB8E-8211A1E937DB}" srcOrd="2" destOrd="0" parTransId="{729817D1-DDE8-49A6-89D2-945592EDE396}" sibTransId="{758E6241-CA54-490B-9C78-05E77CDDA755}"/>
    <dgm:cxn modelId="{FC22EAC5-5E23-4276-A8E5-03A29802C43E}" type="presOf" srcId="{8715AFC6-36CD-4620-973E-32392D175DAD}" destId="{8D5BE3AC-461A-4E9C-BBE1-0A9BF9DDA728}" srcOrd="0" destOrd="0" presId="urn:microsoft.com/office/officeart/2005/8/layout/radial1"/>
    <dgm:cxn modelId="{A78F1BCC-53CB-45D4-8628-1B21AFB263D6}" type="presOf" srcId="{172E6AE5-0134-4779-8165-EFF5EB52F991}" destId="{C1BA877E-160B-49D7-ACE8-9733322D575C}" srcOrd="0" destOrd="0" presId="urn:microsoft.com/office/officeart/2005/8/layout/radial1"/>
    <dgm:cxn modelId="{3C5C26CC-8951-4BD5-BC73-39210A463CD7}" type="presOf" srcId="{2F3D5F60-995D-493A-AB8E-8211A1E937DB}" destId="{09E20101-E01D-44D7-A5E2-CBAFA2BAA369}" srcOrd="0" destOrd="0" presId="urn:microsoft.com/office/officeart/2005/8/layout/radial1"/>
    <dgm:cxn modelId="{68369ECE-E424-4A33-B452-43018227A449}" type="presOf" srcId="{DFD433B9-07C6-4B21-B9C4-816FCBFA6608}" destId="{0401F99C-04ED-41B4-8658-7B8E1CC84941}" srcOrd="0" destOrd="0" presId="urn:microsoft.com/office/officeart/2005/8/layout/radial1"/>
    <dgm:cxn modelId="{7EFF26CF-675C-4F13-9B7D-FD7B4524C762}" type="presOf" srcId="{4E0FB591-084E-44E4-982F-B3DB632290BD}" destId="{D9DC1811-6482-4882-BD97-6C1DF4FB7C5E}" srcOrd="0" destOrd="0" presId="urn:microsoft.com/office/officeart/2005/8/layout/radial1"/>
    <dgm:cxn modelId="{5F3B92D5-CD8A-4C3E-8F6C-0B6BC502AB0F}" type="presOf" srcId="{4892F491-B09A-45FD-BFEE-CEDFCF7D69CA}" destId="{A49E0152-2DD2-49A2-9CC5-612774D21184}" srcOrd="0" destOrd="0" presId="urn:microsoft.com/office/officeart/2005/8/layout/radial1"/>
    <dgm:cxn modelId="{261DD8E0-53CC-47CA-95BB-3D2402F2AD97}" type="presOf" srcId="{DFD433B9-07C6-4B21-B9C4-816FCBFA6608}" destId="{12060A79-2244-4244-AA48-F91B8FBCA874}" srcOrd="1" destOrd="0" presId="urn:microsoft.com/office/officeart/2005/8/layout/radial1"/>
    <dgm:cxn modelId="{7E2699F2-D053-4A1C-9262-B4441FF8573C}" type="presOf" srcId="{295B469E-CAC4-48A0-ADC6-D65C51EAF43B}" destId="{FE2B994C-3F60-4D7A-BA7A-AF7D18DD4163}" srcOrd="1" destOrd="0" presId="urn:microsoft.com/office/officeart/2005/8/layout/radial1"/>
    <dgm:cxn modelId="{114937F4-4285-475D-AB3C-6031F65F94B2}" type="presOf" srcId="{75C834B3-37A1-4BD1-BF07-2439FF971427}" destId="{A9BBBB1D-F357-4DFA-8799-2F40A9DBE6CF}" srcOrd="1" destOrd="0" presId="urn:microsoft.com/office/officeart/2005/8/layout/radial1"/>
    <dgm:cxn modelId="{D5FD73FE-0F50-4FBE-B84B-66ABE7EDE281}" type="presOf" srcId="{D03877C3-1884-4EF4-85EB-8BD069228909}" destId="{9C0566EF-5437-4189-A58F-D7ED4475F7E6}" srcOrd="0" destOrd="0" presId="urn:microsoft.com/office/officeart/2005/8/layout/radial1"/>
    <dgm:cxn modelId="{A34977BC-8A1E-4069-9332-A1158DF2B65B}" type="presParOf" srcId="{A49E0152-2DD2-49A2-9CC5-612774D21184}" destId="{8D5BE3AC-461A-4E9C-BBE1-0A9BF9DDA728}" srcOrd="0" destOrd="0" presId="urn:microsoft.com/office/officeart/2005/8/layout/radial1"/>
    <dgm:cxn modelId="{3DED4526-D962-4706-BE7F-78155C067299}" type="presParOf" srcId="{A49E0152-2DD2-49A2-9CC5-612774D21184}" destId="{DB8F51CD-C538-4588-A588-A84B010586D4}" srcOrd="1" destOrd="0" presId="urn:microsoft.com/office/officeart/2005/8/layout/radial1"/>
    <dgm:cxn modelId="{36FA960C-A6CA-4A85-9067-2732B1FA1DBD}" type="presParOf" srcId="{DB8F51CD-C538-4588-A588-A84B010586D4}" destId="{CD16E292-EBF1-4852-8449-B8A883995D41}" srcOrd="0" destOrd="0" presId="urn:microsoft.com/office/officeart/2005/8/layout/radial1"/>
    <dgm:cxn modelId="{FC672F5C-0CE0-4FD0-9AC2-5837D6B34CF2}" type="presParOf" srcId="{A49E0152-2DD2-49A2-9CC5-612774D21184}" destId="{AFABF447-E48A-423B-B49F-6EA32EBB3358}" srcOrd="2" destOrd="0" presId="urn:microsoft.com/office/officeart/2005/8/layout/radial1"/>
    <dgm:cxn modelId="{8739F5BC-BFC6-4729-82A0-17BC6A809B25}" type="presParOf" srcId="{A49E0152-2DD2-49A2-9CC5-612774D21184}" destId="{6D54B6E2-7739-424F-AD0F-5C0CCB7D7C11}" srcOrd="3" destOrd="0" presId="urn:microsoft.com/office/officeart/2005/8/layout/radial1"/>
    <dgm:cxn modelId="{C22209C3-7C5C-4805-95DD-17A6BE8001A1}" type="presParOf" srcId="{6D54B6E2-7739-424F-AD0F-5C0CCB7D7C11}" destId="{8CC5B607-0528-4753-B71B-C47E55CDE24D}" srcOrd="0" destOrd="0" presId="urn:microsoft.com/office/officeart/2005/8/layout/radial1"/>
    <dgm:cxn modelId="{4E01A5C5-B719-4011-877D-EF3CC795CAE4}" type="presParOf" srcId="{A49E0152-2DD2-49A2-9CC5-612774D21184}" destId="{F742DEE1-3A8E-4ACB-8223-B85092990354}" srcOrd="4" destOrd="0" presId="urn:microsoft.com/office/officeart/2005/8/layout/radial1"/>
    <dgm:cxn modelId="{BDCA05BE-6725-4ED8-A3F1-1CF2E2804F95}" type="presParOf" srcId="{A49E0152-2DD2-49A2-9CC5-612774D21184}" destId="{448BC795-2B71-4D53-89F4-C8C4F00A8740}" srcOrd="5" destOrd="0" presId="urn:microsoft.com/office/officeart/2005/8/layout/radial1"/>
    <dgm:cxn modelId="{E143DB70-C538-4E66-80E7-C912F79EB1B6}" type="presParOf" srcId="{448BC795-2B71-4D53-89F4-C8C4F00A8740}" destId="{D2C82444-4781-471A-B305-6DC405DAD0AB}" srcOrd="0" destOrd="0" presId="urn:microsoft.com/office/officeart/2005/8/layout/radial1"/>
    <dgm:cxn modelId="{8539F98C-B933-4E6B-BB1A-E8726E0C317A}" type="presParOf" srcId="{A49E0152-2DD2-49A2-9CC5-612774D21184}" destId="{09E20101-E01D-44D7-A5E2-CBAFA2BAA369}" srcOrd="6" destOrd="0" presId="urn:microsoft.com/office/officeart/2005/8/layout/radial1"/>
    <dgm:cxn modelId="{8B607267-ECA6-42A0-ABEA-29C0354E8EE4}" type="presParOf" srcId="{A49E0152-2DD2-49A2-9CC5-612774D21184}" destId="{87EBF4B6-5A60-49E3-BAE3-9569A8941223}" srcOrd="7" destOrd="0" presId="urn:microsoft.com/office/officeart/2005/8/layout/radial1"/>
    <dgm:cxn modelId="{9FF6AD0C-3309-4D9D-80A9-FCE3308F5B72}" type="presParOf" srcId="{87EBF4B6-5A60-49E3-BAE3-9569A8941223}" destId="{A9BBBB1D-F357-4DFA-8799-2F40A9DBE6CF}" srcOrd="0" destOrd="0" presId="urn:microsoft.com/office/officeart/2005/8/layout/radial1"/>
    <dgm:cxn modelId="{ACDFC3B3-591F-45AB-9122-414D7404316F}" type="presParOf" srcId="{A49E0152-2DD2-49A2-9CC5-612774D21184}" destId="{9C0566EF-5437-4189-A58F-D7ED4475F7E6}" srcOrd="8" destOrd="0" presId="urn:microsoft.com/office/officeart/2005/8/layout/radial1"/>
    <dgm:cxn modelId="{E5D97F9A-0636-4C00-AE05-E33DB079C974}" type="presParOf" srcId="{A49E0152-2DD2-49A2-9CC5-612774D21184}" destId="{C7B946FE-59D8-4D12-8C09-BC0537958DAE}" srcOrd="9" destOrd="0" presId="urn:microsoft.com/office/officeart/2005/8/layout/radial1"/>
    <dgm:cxn modelId="{B0C0B900-9A05-480C-BA0E-882EE59B2D8C}" type="presParOf" srcId="{C7B946FE-59D8-4D12-8C09-BC0537958DAE}" destId="{3E6C9985-DBDD-4EED-8D41-8D7A934D85AD}" srcOrd="0" destOrd="0" presId="urn:microsoft.com/office/officeart/2005/8/layout/radial1"/>
    <dgm:cxn modelId="{4E7D226E-5C89-42CE-AD79-6505A8068609}" type="presParOf" srcId="{A49E0152-2DD2-49A2-9CC5-612774D21184}" destId="{5CAC3CA5-4D4E-4CD5-B029-F343138D5FD6}" srcOrd="10" destOrd="0" presId="urn:microsoft.com/office/officeart/2005/8/layout/radial1"/>
    <dgm:cxn modelId="{7EE2BF16-FEFE-47B1-B97D-3C1BA41B9098}" type="presParOf" srcId="{A49E0152-2DD2-49A2-9CC5-612774D21184}" destId="{0401F99C-04ED-41B4-8658-7B8E1CC84941}" srcOrd="11" destOrd="0" presId="urn:microsoft.com/office/officeart/2005/8/layout/radial1"/>
    <dgm:cxn modelId="{78A44F7B-4C6C-4E7D-986D-9F8AC10BCCE6}" type="presParOf" srcId="{0401F99C-04ED-41B4-8658-7B8E1CC84941}" destId="{12060A79-2244-4244-AA48-F91B8FBCA874}" srcOrd="0" destOrd="0" presId="urn:microsoft.com/office/officeart/2005/8/layout/radial1"/>
    <dgm:cxn modelId="{F86D6DD9-6516-444C-989C-3AAAA19425DC}" type="presParOf" srcId="{A49E0152-2DD2-49A2-9CC5-612774D21184}" destId="{D9DC1811-6482-4882-BD97-6C1DF4FB7C5E}" srcOrd="12" destOrd="0" presId="urn:microsoft.com/office/officeart/2005/8/layout/radial1"/>
    <dgm:cxn modelId="{CB19423F-7E6C-451E-93D0-292CB9C70CD1}" type="presParOf" srcId="{A49E0152-2DD2-49A2-9CC5-612774D21184}" destId="{94D7B32E-51E5-469E-81C3-B09D2C7CCD65}" srcOrd="13" destOrd="0" presId="urn:microsoft.com/office/officeart/2005/8/layout/radial1"/>
    <dgm:cxn modelId="{FC1090F5-D687-4E31-9A7E-24ECE66EB030}" type="presParOf" srcId="{94D7B32E-51E5-469E-81C3-B09D2C7CCD65}" destId="{3E22750F-2164-4CC6-96AD-91A0A3D037DD}" srcOrd="0" destOrd="0" presId="urn:microsoft.com/office/officeart/2005/8/layout/radial1"/>
    <dgm:cxn modelId="{72C8D726-3BFB-4486-A4CC-F76BD9ACE4FD}" type="presParOf" srcId="{A49E0152-2DD2-49A2-9CC5-612774D21184}" destId="{4725C341-6B0C-4ABF-99AD-5931983A12A4}" srcOrd="14" destOrd="0" presId="urn:microsoft.com/office/officeart/2005/8/layout/radial1"/>
    <dgm:cxn modelId="{FC635AC9-A261-4A78-A147-34B2A4A236FC}" type="presParOf" srcId="{A49E0152-2DD2-49A2-9CC5-612774D21184}" destId="{3868F5E0-3D5A-4E7C-91D4-012296AD59B3}" srcOrd="15" destOrd="0" presId="urn:microsoft.com/office/officeart/2005/8/layout/radial1"/>
    <dgm:cxn modelId="{E0D751C3-6351-4250-AD48-A82DAD9DD760}" type="presParOf" srcId="{3868F5E0-3D5A-4E7C-91D4-012296AD59B3}" destId="{A532EF75-F26C-471F-ADFF-DDB83451C2E4}" srcOrd="0" destOrd="0" presId="urn:microsoft.com/office/officeart/2005/8/layout/radial1"/>
    <dgm:cxn modelId="{E6D00D36-6097-423A-A194-187690908D6B}" type="presParOf" srcId="{A49E0152-2DD2-49A2-9CC5-612774D21184}" destId="{C1BA877E-160B-49D7-ACE8-9733322D575C}" srcOrd="16" destOrd="0" presId="urn:microsoft.com/office/officeart/2005/8/layout/radial1"/>
    <dgm:cxn modelId="{4E9DEAE0-2CF7-430C-994D-0769D073F174}" type="presParOf" srcId="{A49E0152-2DD2-49A2-9CC5-612774D21184}" destId="{421FD191-AC28-4012-8BFC-AAD3D4C0C750}" srcOrd="17" destOrd="0" presId="urn:microsoft.com/office/officeart/2005/8/layout/radial1"/>
    <dgm:cxn modelId="{355B70F9-5910-425C-BDE4-3E94C8E920CB}" type="presParOf" srcId="{421FD191-AC28-4012-8BFC-AAD3D4C0C750}" destId="{E8C2D3D2-ED36-4F0D-8D48-2D57758E38D2}" srcOrd="0" destOrd="0" presId="urn:microsoft.com/office/officeart/2005/8/layout/radial1"/>
    <dgm:cxn modelId="{93907C25-58CA-4C95-BC95-6B840118019E}" type="presParOf" srcId="{A49E0152-2DD2-49A2-9CC5-612774D21184}" destId="{D03D7B20-5052-4A55-A9CD-47AAF7D35EA4}" srcOrd="18" destOrd="0" presId="urn:microsoft.com/office/officeart/2005/8/layout/radial1"/>
    <dgm:cxn modelId="{81C3668F-EA48-4AD5-BDBA-992042ADCCC1}" type="presParOf" srcId="{A49E0152-2DD2-49A2-9CC5-612774D21184}" destId="{720E6570-9767-471F-815E-B4D0543DB38A}" srcOrd="19" destOrd="0" presId="urn:microsoft.com/office/officeart/2005/8/layout/radial1"/>
    <dgm:cxn modelId="{2F22BAB7-290E-48C1-B169-A8075ECEEC50}" type="presParOf" srcId="{720E6570-9767-471F-815E-B4D0543DB38A}" destId="{F71B67E4-A572-48AD-8A92-C56BFE8B1B0E}" srcOrd="0" destOrd="0" presId="urn:microsoft.com/office/officeart/2005/8/layout/radial1"/>
    <dgm:cxn modelId="{331439EF-358A-4157-BE4E-1170988236EC}" type="presParOf" srcId="{A49E0152-2DD2-49A2-9CC5-612774D21184}" destId="{B63D901A-D3CC-4C32-BB43-D8907AFB5273}" srcOrd="20" destOrd="0" presId="urn:microsoft.com/office/officeart/2005/8/layout/radial1"/>
    <dgm:cxn modelId="{92EF8F32-7F7D-4F84-BFF0-2BE3B0D80386}" type="presParOf" srcId="{A49E0152-2DD2-49A2-9CC5-612774D21184}" destId="{23DBB19A-08A9-404C-9A85-907E2DFCBF40}" srcOrd="21" destOrd="0" presId="urn:microsoft.com/office/officeart/2005/8/layout/radial1"/>
    <dgm:cxn modelId="{2973BB3C-34F4-44D4-A4F6-A993336ADC76}" type="presParOf" srcId="{23DBB19A-08A9-404C-9A85-907E2DFCBF40}" destId="{FE2B994C-3F60-4D7A-BA7A-AF7D18DD4163}" srcOrd="0" destOrd="0" presId="urn:microsoft.com/office/officeart/2005/8/layout/radial1"/>
    <dgm:cxn modelId="{766FB25D-D6F6-45B6-9AD7-E233409F2C29}" type="presParOf" srcId="{A49E0152-2DD2-49A2-9CC5-612774D21184}" destId="{2E3885CB-49A2-41CF-8BE0-0102112EC607}" srcOrd="22" destOrd="0" presId="urn:microsoft.com/office/officeart/2005/8/layout/radial1"/>
  </dgm:cxnLst>
  <dgm:bg/>
  <dgm:whole>
    <a:ln w="9525" cap="flat" cmpd="sng" algn="ctr">
      <a:noFill/>
      <a:prstDash val="dash"/>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892F491-B09A-45FD-BFEE-CEDFCF7D69CA}" type="doc">
      <dgm:prSet loTypeId="urn:microsoft.com/office/officeart/2005/8/layout/radial1" loCatId="cycle" qsTypeId="urn:microsoft.com/office/officeart/2005/8/quickstyle/3d3" qsCatId="3D" csTypeId="urn:microsoft.com/office/officeart/2005/8/colors/colorful1#1" csCatId="colorful" phldr="1"/>
      <dgm:spPr/>
      <dgm:t>
        <a:bodyPr/>
        <a:lstStyle/>
        <a:p>
          <a:endParaRPr lang="en-GB"/>
        </a:p>
      </dgm:t>
    </dgm:pt>
    <dgm:pt modelId="{8715AFC6-36CD-4620-973E-32392D175DAD}">
      <dgm:prSet phldrT="[Text]" custT="1"/>
      <dgm:spPr>
        <a:solidFill>
          <a:schemeClr val="accent3">
            <a:lumMod val="50000"/>
          </a:schemeClr>
        </a:solidFill>
      </dgm:spPr>
      <dgm:t>
        <a:bodyPr/>
        <a:lstStyle/>
        <a:p>
          <a:r>
            <a:rPr lang="en-GB" sz="1050" b="1" dirty="0">
              <a:latin typeface="Arial" pitchFamily="34" charset="0"/>
              <a:ea typeface="Verdana" pitchFamily="34" charset="0"/>
              <a:cs typeface="Arial" pitchFamily="34" charset="0"/>
            </a:rPr>
            <a:t>Tools</a:t>
          </a:r>
        </a:p>
      </dgm:t>
    </dgm:pt>
    <dgm:pt modelId="{DB7A71A3-DDBD-48EF-996D-BC3BE3DCD33A}" type="parTrans" cxnId="{658C310A-B2E9-4BE2-A652-B915C043CCB5}">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3CB9D06F-3ADF-4737-B446-9C0401E1CD74}" type="sibTrans" cxnId="{658C310A-B2E9-4BE2-A652-B915C043CCB5}">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8272ECC6-BC77-4D6B-8347-8F610F8237FF}">
      <dgm:prSet phldrT="[Text]" custT="1"/>
      <dgm:spPr>
        <a:solidFill>
          <a:schemeClr val="tx1"/>
        </a:solidFill>
      </dgm:spPr>
      <dgm:t>
        <a:bodyPr/>
        <a:lstStyle/>
        <a:p>
          <a:r>
            <a:rPr lang="en-GB" sz="900" dirty="0">
              <a:latin typeface="Arial" pitchFamily="34" charset="0"/>
              <a:ea typeface="Verdana" pitchFamily="34" charset="0"/>
              <a:cs typeface="Arial" pitchFamily="34" charset="0"/>
            </a:rPr>
            <a:t>Hand hygiene</a:t>
          </a:r>
        </a:p>
      </dgm:t>
    </dgm:pt>
    <dgm:pt modelId="{5C92E9D5-3F9A-48B7-AFFD-FD5BBAF7D360}" type="parTrans" cxnId="{EF86872F-CCCE-4D23-9EE6-68501BF6D0F3}">
      <dgm:prSet custT="1"/>
      <dgm:spPr/>
      <dgm:t>
        <a:bodyPr/>
        <a:lstStyle/>
        <a:p>
          <a:endParaRPr lang="en-GB" sz="100">
            <a:latin typeface="Arial" pitchFamily="34" charset="0"/>
            <a:ea typeface="Verdana" pitchFamily="34" charset="0"/>
            <a:cs typeface="Arial" pitchFamily="34" charset="0"/>
          </a:endParaRPr>
        </a:p>
      </dgm:t>
    </dgm:pt>
    <dgm:pt modelId="{A6864BEE-75DD-42C4-A3AB-ECD657D3DED4}" type="sibTrans" cxnId="{EF86872F-CCCE-4D23-9EE6-68501BF6D0F3}">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524186CD-B6C7-431D-81A8-A265F171B424}">
      <dgm:prSet phldrT="[Text]" custT="1"/>
      <dgm:spPr>
        <a:solidFill>
          <a:schemeClr val="tx1"/>
        </a:solidFill>
      </dgm:spPr>
      <dgm:t>
        <a:bodyPr/>
        <a:lstStyle/>
        <a:p>
          <a:r>
            <a:rPr lang="en-GB" sz="900" dirty="0">
              <a:latin typeface="Arial" pitchFamily="34" charset="0"/>
              <a:ea typeface="Verdana" pitchFamily="34" charset="0"/>
              <a:cs typeface="Arial" pitchFamily="34" charset="0"/>
            </a:rPr>
            <a:t>Contact precautions</a:t>
          </a:r>
        </a:p>
      </dgm:t>
    </dgm:pt>
    <dgm:pt modelId="{B77610A5-4DDC-4EEE-A8DE-B1AC8F25349C}" type="parTrans" cxnId="{C8AB892F-88CD-4081-AF1D-1AC5C71CAB92}">
      <dgm:prSet custT="1"/>
      <dgm:spPr/>
      <dgm:t>
        <a:bodyPr/>
        <a:lstStyle/>
        <a:p>
          <a:endParaRPr lang="en-GB" sz="100">
            <a:latin typeface="Arial" pitchFamily="34" charset="0"/>
            <a:ea typeface="Verdana" pitchFamily="34" charset="0"/>
            <a:cs typeface="Arial" pitchFamily="34" charset="0"/>
          </a:endParaRPr>
        </a:p>
      </dgm:t>
    </dgm:pt>
    <dgm:pt modelId="{E366F979-1B1E-475A-8BB8-423F9BB0D2A6}" type="sibTrans" cxnId="{C8AB892F-88CD-4081-AF1D-1AC5C71CAB92}">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CCE1C0B0-DE76-4F28-93F7-6524373D5EF4}">
      <dgm:prSet phldrT="[Text]" custT="1"/>
      <dgm:spPr>
        <a:solidFill>
          <a:schemeClr val="tx1"/>
        </a:solidFill>
      </dgm:spPr>
      <dgm:t>
        <a:bodyPr/>
        <a:lstStyle/>
        <a:p>
          <a:r>
            <a:rPr lang="en-GB" sz="900" dirty="0">
              <a:latin typeface="Arial" pitchFamily="34" charset="0"/>
              <a:ea typeface="Verdana" pitchFamily="34" charset="0"/>
              <a:cs typeface="Arial" pitchFamily="34" charset="0"/>
            </a:rPr>
            <a:t>Active screening</a:t>
          </a:r>
        </a:p>
      </dgm:t>
    </dgm:pt>
    <dgm:pt modelId="{8324FD19-721A-48E6-9B7F-C10C2826DCB1}" type="parTrans" cxnId="{866C8899-A799-445D-AA91-65A9285DE251}">
      <dgm:prSet custT="1"/>
      <dgm:spPr/>
      <dgm:t>
        <a:bodyPr/>
        <a:lstStyle/>
        <a:p>
          <a:endParaRPr lang="en-GB" sz="100">
            <a:latin typeface="Arial" pitchFamily="34" charset="0"/>
            <a:ea typeface="Verdana" pitchFamily="34" charset="0"/>
            <a:cs typeface="Arial" pitchFamily="34" charset="0"/>
          </a:endParaRPr>
        </a:p>
      </dgm:t>
    </dgm:pt>
    <dgm:pt modelId="{CDA08381-9A02-453E-B988-6B8DDFBB64CD}" type="sibTrans" cxnId="{866C8899-A799-445D-AA91-65A9285DE251}">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EA6DA222-2801-4BDE-96FC-414C08C9BE4B}">
      <dgm:prSet phldrT="[Text]" custT="1"/>
      <dgm:spPr>
        <a:solidFill>
          <a:schemeClr val="tx1"/>
        </a:solidFill>
      </dgm:spPr>
      <dgm:t>
        <a:bodyPr/>
        <a:lstStyle/>
        <a:p>
          <a:r>
            <a:rPr lang="en-GB" sz="900" dirty="0">
              <a:latin typeface="Arial" pitchFamily="34" charset="0"/>
              <a:ea typeface="Verdana" pitchFamily="34" charset="0"/>
              <a:cs typeface="Arial" pitchFamily="34" charset="0"/>
            </a:rPr>
            <a:t>Antibiotic stewardship</a:t>
          </a:r>
        </a:p>
      </dgm:t>
    </dgm:pt>
    <dgm:pt modelId="{295B469E-CAC4-48A0-ADC6-D65C51EAF43B}" type="parTrans" cxnId="{70CBC78F-FAE6-4EAC-AE2D-8404B1883CA9}">
      <dgm:prSet custT="1"/>
      <dgm:spPr/>
      <dgm:t>
        <a:bodyPr/>
        <a:lstStyle/>
        <a:p>
          <a:endParaRPr lang="en-GB" sz="100">
            <a:latin typeface="Arial" pitchFamily="34" charset="0"/>
            <a:ea typeface="Verdana" pitchFamily="34" charset="0"/>
            <a:cs typeface="Arial" pitchFamily="34" charset="0"/>
          </a:endParaRPr>
        </a:p>
      </dgm:t>
    </dgm:pt>
    <dgm:pt modelId="{62D90F40-0E10-4163-ADCA-A0BF8F889187}" type="sibTrans" cxnId="{70CBC78F-FAE6-4EAC-AE2D-8404B1883CA9}">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5E79D641-A8F3-465A-8585-9B054D204568}">
      <dgm:prSet phldrT="[Text]" custT="1"/>
      <dgm:spPr>
        <a:solidFill>
          <a:schemeClr val="tx1"/>
        </a:solidFill>
      </dgm:spPr>
      <dgm:t>
        <a:bodyPr/>
        <a:lstStyle/>
        <a:p>
          <a:r>
            <a:rPr lang="en-GB" sz="900" dirty="0">
              <a:latin typeface="Arial" pitchFamily="34" charset="0"/>
              <a:ea typeface="Verdana" pitchFamily="34" charset="0"/>
              <a:cs typeface="Arial" pitchFamily="34" charset="0"/>
            </a:rPr>
            <a:t>Cleaning / disinfection</a:t>
          </a:r>
        </a:p>
      </dgm:t>
    </dgm:pt>
    <dgm:pt modelId="{5F7567EC-E434-4278-9430-FFCD43F627BD}" type="parTrans" cxnId="{A6C15010-FAC8-4C88-805F-CBA8C6230987}">
      <dgm:prSet custT="1"/>
      <dgm:spPr/>
      <dgm:t>
        <a:bodyPr/>
        <a:lstStyle/>
        <a:p>
          <a:endParaRPr lang="en-GB" sz="100">
            <a:latin typeface="Arial" pitchFamily="34" charset="0"/>
            <a:ea typeface="Verdana" pitchFamily="34" charset="0"/>
            <a:cs typeface="Arial" pitchFamily="34" charset="0"/>
          </a:endParaRPr>
        </a:p>
      </dgm:t>
    </dgm:pt>
    <dgm:pt modelId="{94916EAA-8A3B-4AED-9B45-6599268B9417}" type="sibTrans" cxnId="{A6C15010-FAC8-4C88-805F-CBA8C6230987}">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1DC898E1-3483-45BF-B469-9390DAD40BF2}">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Cohorting</a:t>
          </a:r>
          <a:r>
            <a:rPr lang="en-GB" sz="900" dirty="0">
              <a:latin typeface="Arial" pitchFamily="34" charset="0"/>
              <a:ea typeface="Verdana" pitchFamily="34" charset="0"/>
              <a:cs typeface="Arial" pitchFamily="34" charset="0"/>
            </a:rPr>
            <a:t> staff / patients</a:t>
          </a:r>
        </a:p>
      </dgm:t>
    </dgm:pt>
    <dgm:pt modelId="{F7EF704C-7F0C-423B-91C3-C406E2F09E75}" type="parTrans" cxnId="{2DEA5D6D-69AB-4ED6-B535-7693D67DFE6A}">
      <dgm:prSet custT="1"/>
      <dgm:spPr>
        <a:ln>
          <a:solidFill>
            <a:schemeClr val="accent2"/>
          </a:solidFill>
          <a:prstDash val="dash"/>
        </a:ln>
      </dgm:spPr>
      <dgm:t>
        <a:bodyPr/>
        <a:lstStyle/>
        <a:p>
          <a:endParaRPr lang="en-GB" sz="200">
            <a:latin typeface="Arial" pitchFamily="34" charset="0"/>
            <a:ea typeface="Verdana" pitchFamily="34" charset="0"/>
            <a:cs typeface="Arial" pitchFamily="34" charset="0"/>
          </a:endParaRPr>
        </a:p>
      </dgm:t>
    </dgm:pt>
    <dgm:pt modelId="{1BA15873-F536-450F-B037-319CE9AD15EE}" type="sibTrans" cxnId="{2DEA5D6D-69AB-4ED6-B535-7693D67DFE6A}">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4E0FB591-084E-44E4-982F-B3DB632290BD}">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Note flagging</a:t>
          </a:r>
        </a:p>
      </dgm:t>
    </dgm:pt>
    <dgm:pt modelId="{DFD433B9-07C6-4B21-B9C4-816FCBFA6608}" type="parTrans" cxnId="{7414494E-B782-49ED-A909-CEF92AE8B474}">
      <dgm:prSet custT="1"/>
      <dgm:spPr>
        <a:ln>
          <a:solidFill>
            <a:schemeClr val="accent2"/>
          </a:solidFill>
          <a:prstDash val="dash"/>
        </a:ln>
      </dgm:spPr>
      <dgm:t>
        <a:bodyPr/>
        <a:lstStyle/>
        <a:p>
          <a:endParaRPr lang="en-GB" sz="100">
            <a:latin typeface="Arial" pitchFamily="34" charset="0"/>
            <a:ea typeface="Verdana" pitchFamily="34" charset="0"/>
            <a:cs typeface="Arial" pitchFamily="34" charset="0"/>
          </a:endParaRPr>
        </a:p>
      </dgm:t>
    </dgm:pt>
    <dgm:pt modelId="{381D4F15-E8C6-441C-9727-40562D2BF115}" type="sibTrans" cxnId="{7414494E-B782-49ED-A909-CEF92AE8B474}">
      <dgm:prSet/>
      <dgm:spPr/>
      <dgm:t>
        <a:bodyPr/>
        <a:lstStyle/>
        <a:p>
          <a:endParaRPr lang="en-GB" sz="1000">
            <a:latin typeface="Arial" panose="020B0604020202020204" pitchFamily="34" charset="0"/>
            <a:ea typeface="Verdana" pitchFamily="34" charset="0"/>
            <a:cs typeface="Arial" panose="020B0604020202020204" pitchFamily="34" charset="0"/>
          </a:endParaRPr>
        </a:p>
      </dgm:t>
    </dgm:pt>
    <dgm:pt modelId="{2F3D5F60-995D-493A-AB8E-8211A1E937DB}">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HCW screening</a:t>
          </a:r>
        </a:p>
      </dgm:t>
    </dgm:pt>
    <dgm:pt modelId="{729817D1-DDE8-49A6-89D2-945592EDE396}" type="parTrans" cxnId="{3E39BDBB-DBF2-426D-9939-47E54CEBD191}">
      <dgm:prSet custT="1"/>
      <dgm:spPr>
        <a:ln>
          <a:solidFill>
            <a:schemeClr val="accent2"/>
          </a:solidFill>
          <a:prstDash val="dash"/>
        </a:ln>
      </dgm:spPr>
      <dgm:t>
        <a:bodyPr/>
        <a:lstStyle/>
        <a:p>
          <a:endParaRPr lang="en-GB" sz="400">
            <a:latin typeface="Arial" panose="020B0604020202020204" pitchFamily="34" charset="0"/>
            <a:cs typeface="Arial" panose="020B0604020202020204" pitchFamily="34" charset="0"/>
          </a:endParaRPr>
        </a:p>
      </dgm:t>
    </dgm:pt>
    <dgm:pt modelId="{758E6241-CA54-490B-9C78-05E77CDDA755}" type="sibTrans" cxnId="{3E39BDBB-DBF2-426D-9939-47E54CEBD191}">
      <dgm:prSet/>
      <dgm:spPr/>
      <dgm:t>
        <a:bodyPr/>
        <a:lstStyle/>
        <a:p>
          <a:endParaRPr lang="en-GB" sz="1050">
            <a:latin typeface="Arial" panose="020B0604020202020204" pitchFamily="34" charset="0"/>
            <a:cs typeface="Arial" panose="020B0604020202020204" pitchFamily="34" charset="0"/>
          </a:endParaRPr>
        </a:p>
      </dgm:t>
    </dgm:pt>
    <dgm:pt modelId="{30B0427D-F77E-4EBB-9690-E3F339F718ED}">
      <dgm:prSet phldrT="[Text]" custT="1"/>
      <dgm:spPr>
        <a:solidFill>
          <a:schemeClr val="bg1">
            <a:lumMod val="50000"/>
          </a:schemeClr>
        </a:solidFill>
      </dgm:spPr>
      <dgm:t>
        <a:bodyPr/>
        <a:lstStyle/>
        <a:p>
          <a:r>
            <a:rPr lang="en-GB" sz="900" dirty="0">
              <a:latin typeface="Arial" pitchFamily="34" charset="0"/>
              <a:ea typeface="Verdana" pitchFamily="34" charset="0"/>
              <a:cs typeface="Arial" pitchFamily="34" charset="0"/>
            </a:rPr>
            <a:t>Education</a:t>
          </a:r>
        </a:p>
      </dgm:t>
    </dgm:pt>
    <dgm:pt modelId="{B54B3BDF-AD3C-4C1C-9126-E53081C4B6EE}" type="parTrans" cxnId="{C20FDDA5-6920-451F-AAC5-BEBA74AEB85B}">
      <dgm:prSet custT="1"/>
      <dgm:spPr>
        <a:ln>
          <a:solidFill>
            <a:schemeClr val="accent2">
              <a:hueOff val="0"/>
              <a:satOff val="0"/>
              <a:lumOff val="0"/>
            </a:schemeClr>
          </a:solidFill>
          <a:prstDash val="dash"/>
        </a:ln>
      </dgm:spPr>
      <dgm:t>
        <a:bodyPr/>
        <a:lstStyle/>
        <a:p>
          <a:endParaRPr lang="en-GB" sz="100">
            <a:latin typeface="Arial" panose="020B0604020202020204" pitchFamily="34" charset="0"/>
            <a:cs typeface="Arial" panose="020B0604020202020204" pitchFamily="34" charset="0"/>
          </a:endParaRPr>
        </a:p>
      </dgm:t>
    </dgm:pt>
    <dgm:pt modelId="{7A85F858-FEE5-482B-BB60-64B1A39EA05D}" type="sibTrans" cxnId="{C20FDDA5-6920-451F-AAC5-BEBA74AEB85B}">
      <dgm:prSet/>
      <dgm:spPr/>
      <dgm:t>
        <a:bodyPr/>
        <a:lstStyle/>
        <a:p>
          <a:endParaRPr lang="en-GB" sz="1050">
            <a:latin typeface="Arial" panose="020B0604020202020204" pitchFamily="34" charset="0"/>
            <a:cs typeface="Arial" panose="020B0604020202020204" pitchFamily="34" charset="0"/>
          </a:endParaRPr>
        </a:p>
      </dgm:t>
    </dgm:pt>
    <dgm:pt modelId="{172E6AE5-0134-4779-8165-EFF5EB52F991}">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Env</a:t>
          </a:r>
          <a:r>
            <a:rPr lang="en-GB" sz="900" dirty="0">
              <a:latin typeface="Arial" pitchFamily="34" charset="0"/>
              <a:ea typeface="Verdana" pitchFamily="34" charset="0"/>
              <a:cs typeface="Arial" pitchFamily="34" charset="0"/>
            </a:rPr>
            <a:t>. screening</a:t>
          </a:r>
        </a:p>
      </dgm:t>
    </dgm:pt>
    <dgm:pt modelId="{C5E0D87E-1CC1-4A3D-9881-1ED07C493769}" type="parTrans" cxnId="{4ADAC36A-1538-4E79-91A1-63FF6812AE90}">
      <dgm:prSet custT="1"/>
      <dgm:spPr>
        <a:ln>
          <a:solidFill>
            <a:schemeClr val="accent2"/>
          </a:solidFill>
          <a:prstDash val="dash"/>
        </a:ln>
      </dgm:spPr>
      <dgm:t>
        <a:bodyPr/>
        <a:lstStyle/>
        <a:p>
          <a:endParaRPr lang="en-GB" sz="100">
            <a:latin typeface="Arial" panose="020B0604020202020204" pitchFamily="34" charset="0"/>
            <a:cs typeface="Arial" panose="020B0604020202020204" pitchFamily="34" charset="0"/>
          </a:endParaRPr>
        </a:p>
      </dgm:t>
    </dgm:pt>
    <dgm:pt modelId="{2E30D3CB-6DD1-4196-9D7D-556003FAD13E}" type="sibTrans" cxnId="{4ADAC36A-1538-4E79-91A1-63FF6812AE90}">
      <dgm:prSet/>
      <dgm:spPr/>
      <dgm:t>
        <a:bodyPr/>
        <a:lstStyle/>
        <a:p>
          <a:endParaRPr lang="en-GB" sz="1100">
            <a:latin typeface="Arial" panose="020B0604020202020204" pitchFamily="34" charset="0"/>
            <a:cs typeface="Arial" panose="020B0604020202020204" pitchFamily="34" charset="0"/>
          </a:endParaRPr>
        </a:p>
      </dgm:t>
    </dgm:pt>
    <dgm:pt modelId="{D03877C3-1884-4EF4-85EB-8BD069228909}">
      <dgm:prSet phldrT="[Text]" custT="1"/>
      <dgm:spPr>
        <a:solidFill>
          <a:schemeClr val="bg1">
            <a:lumMod val="50000"/>
          </a:schemeClr>
        </a:solidFill>
      </dgm:spPr>
      <dgm:t>
        <a:bodyPr/>
        <a:lstStyle/>
        <a:p>
          <a:r>
            <a:rPr lang="en-GB" sz="900" dirty="0" err="1">
              <a:latin typeface="Arial" pitchFamily="34" charset="0"/>
              <a:ea typeface="Verdana" pitchFamily="34" charset="0"/>
              <a:cs typeface="Arial" pitchFamily="34" charset="0"/>
            </a:rPr>
            <a:t>Decol</a:t>
          </a:r>
          <a:r>
            <a:rPr lang="en-GB" sz="900" dirty="0">
              <a:latin typeface="Arial" pitchFamily="34" charset="0"/>
              <a:ea typeface="Verdana" pitchFamily="34" charset="0"/>
              <a:cs typeface="Arial" pitchFamily="34" charset="0"/>
            </a:rPr>
            <a:t>.</a:t>
          </a:r>
        </a:p>
      </dgm:t>
    </dgm:pt>
    <dgm:pt modelId="{75C834B3-37A1-4BD1-BF07-2439FF971427}" type="parTrans" cxnId="{C380DB8D-1B6A-4BFD-A275-DF48520A7820}">
      <dgm:prSet custT="1"/>
      <dgm:spPr>
        <a:ln>
          <a:solidFill>
            <a:schemeClr val="accent2"/>
          </a:solidFill>
          <a:prstDash val="dash"/>
        </a:ln>
      </dgm:spPr>
      <dgm:t>
        <a:bodyPr/>
        <a:lstStyle/>
        <a:p>
          <a:endParaRPr lang="en-GB" sz="400">
            <a:latin typeface="Arial" panose="020B0604020202020204" pitchFamily="34" charset="0"/>
            <a:cs typeface="Arial" panose="020B0604020202020204" pitchFamily="34" charset="0"/>
          </a:endParaRPr>
        </a:p>
      </dgm:t>
    </dgm:pt>
    <dgm:pt modelId="{982B13C8-8BB8-4C27-A524-A66EE8D3F6D7}" type="sibTrans" cxnId="{C380DB8D-1B6A-4BFD-A275-DF48520A7820}">
      <dgm:prSet/>
      <dgm:spPr/>
      <dgm:t>
        <a:bodyPr/>
        <a:lstStyle/>
        <a:p>
          <a:endParaRPr lang="en-GB" sz="1100">
            <a:latin typeface="Arial" panose="020B0604020202020204" pitchFamily="34" charset="0"/>
            <a:cs typeface="Arial" panose="020B0604020202020204" pitchFamily="34" charset="0"/>
          </a:endParaRPr>
        </a:p>
      </dgm:t>
    </dgm:pt>
    <dgm:pt modelId="{A49E0152-2DD2-49A2-9CC5-612774D21184}" type="pres">
      <dgm:prSet presAssocID="{4892F491-B09A-45FD-BFEE-CEDFCF7D69CA}" presName="cycle" presStyleCnt="0">
        <dgm:presLayoutVars>
          <dgm:chMax val="1"/>
          <dgm:dir/>
          <dgm:animLvl val="ctr"/>
          <dgm:resizeHandles val="exact"/>
        </dgm:presLayoutVars>
      </dgm:prSet>
      <dgm:spPr/>
    </dgm:pt>
    <dgm:pt modelId="{8D5BE3AC-461A-4E9C-BBE1-0A9BF9DDA728}" type="pres">
      <dgm:prSet presAssocID="{8715AFC6-36CD-4620-973E-32392D175DAD}" presName="centerShape" presStyleLbl="node0" presStyleIdx="0" presStyleCnt="1" custScaleX="111398" custScaleY="111780" custLinFactNeighborX="-13632"/>
      <dgm:spPr/>
    </dgm:pt>
    <dgm:pt modelId="{DB8F51CD-C538-4588-A588-A84B010586D4}" type="pres">
      <dgm:prSet presAssocID="{5C92E9D5-3F9A-48B7-AFFD-FD5BBAF7D360}" presName="Name9" presStyleLbl="parChTrans1D2" presStyleIdx="0" presStyleCnt="11"/>
      <dgm:spPr/>
    </dgm:pt>
    <dgm:pt modelId="{CD16E292-EBF1-4852-8449-B8A883995D41}" type="pres">
      <dgm:prSet presAssocID="{5C92E9D5-3F9A-48B7-AFFD-FD5BBAF7D360}" presName="connTx" presStyleLbl="parChTrans1D2" presStyleIdx="0" presStyleCnt="11"/>
      <dgm:spPr/>
    </dgm:pt>
    <dgm:pt modelId="{AFABF447-E48A-423B-B49F-6EA32EBB3358}" type="pres">
      <dgm:prSet presAssocID="{8272ECC6-BC77-4D6B-8347-8F610F8237FF}" presName="node" presStyleLbl="node1" presStyleIdx="0" presStyleCnt="11" custScaleX="114445" custScaleY="114445" custRadScaleRad="99164" custRadScaleInc="-43776">
        <dgm:presLayoutVars>
          <dgm:bulletEnabled val="1"/>
        </dgm:presLayoutVars>
      </dgm:prSet>
      <dgm:spPr/>
    </dgm:pt>
    <dgm:pt modelId="{6D54B6E2-7739-424F-AD0F-5C0CCB7D7C11}" type="pres">
      <dgm:prSet presAssocID="{5F7567EC-E434-4278-9430-FFCD43F627BD}" presName="Name9" presStyleLbl="parChTrans1D2" presStyleIdx="1" presStyleCnt="11"/>
      <dgm:spPr/>
    </dgm:pt>
    <dgm:pt modelId="{8CC5B607-0528-4753-B71B-C47E55CDE24D}" type="pres">
      <dgm:prSet presAssocID="{5F7567EC-E434-4278-9430-FFCD43F627BD}" presName="connTx" presStyleLbl="parChTrans1D2" presStyleIdx="1" presStyleCnt="11"/>
      <dgm:spPr/>
    </dgm:pt>
    <dgm:pt modelId="{F742DEE1-3A8E-4ACB-8223-B85092990354}" type="pres">
      <dgm:prSet presAssocID="{5E79D641-A8F3-465A-8585-9B054D204568}" presName="node" presStyleLbl="node1" presStyleIdx="1" presStyleCnt="11" custScaleX="114445" custScaleY="114445" custRadScaleRad="74820" custRadScaleInc="-13908">
        <dgm:presLayoutVars>
          <dgm:bulletEnabled val="1"/>
        </dgm:presLayoutVars>
      </dgm:prSet>
      <dgm:spPr/>
    </dgm:pt>
    <dgm:pt modelId="{448BC795-2B71-4D53-89F4-C8C4F00A8740}" type="pres">
      <dgm:prSet presAssocID="{729817D1-DDE8-49A6-89D2-945592EDE396}" presName="Name9" presStyleLbl="parChTrans1D2" presStyleIdx="2" presStyleCnt="11"/>
      <dgm:spPr/>
    </dgm:pt>
    <dgm:pt modelId="{D2C82444-4781-471A-B305-6DC405DAD0AB}" type="pres">
      <dgm:prSet presAssocID="{729817D1-DDE8-49A6-89D2-945592EDE396}" presName="connTx" presStyleLbl="parChTrans1D2" presStyleIdx="2" presStyleCnt="11"/>
      <dgm:spPr/>
    </dgm:pt>
    <dgm:pt modelId="{09E20101-E01D-44D7-A5E2-CBAFA2BAA369}" type="pres">
      <dgm:prSet presAssocID="{2F3D5F60-995D-493A-AB8E-8211A1E937DB}" presName="node" presStyleLbl="node1" presStyleIdx="2" presStyleCnt="11" custScaleX="114445" custScaleY="114445" custRadScaleRad="142223" custRadScaleInc="-30292">
        <dgm:presLayoutVars>
          <dgm:bulletEnabled val="1"/>
        </dgm:presLayoutVars>
      </dgm:prSet>
      <dgm:spPr/>
    </dgm:pt>
    <dgm:pt modelId="{87EBF4B6-5A60-49E3-BAE3-9569A8941223}" type="pres">
      <dgm:prSet presAssocID="{75C834B3-37A1-4BD1-BF07-2439FF971427}" presName="Name9" presStyleLbl="parChTrans1D2" presStyleIdx="3" presStyleCnt="11"/>
      <dgm:spPr/>
    </dgm:pt>
    <dgm:pt modelId="{A9BBBB1D-F357-4DFA-8799-2F40A9DBE6CF}" type="pres">
      <dgm:prSet presAssocID="{75C834B3-37A1-4BD1-BF07-2439FF971427}" presName="connTx" presStyleLbl="parChTrans1D2" presStyleIdx="3" presStyleCnt="11"/>
      <dgm:spPr/>
    </dgm:pt>
    <dgm:pt modelId="{9C0566EF-5437-4189-A58F-D7ED4475F7E6}" type="pres">
      <dgm:prSet presAssocID="{D03877C3-1884-4EF4-85EB-8BD069228909}" presName="node" presStyleLbl="node1" presStyleIdx="3" presStyleCnt="11" custScaleX="114445" custScaleY="114445" custRadScaleRad="135383" custRadScaleInc="-80750">
        <dgm:presLayoutVars>
          <dgm:bulletEnabled val="1"/>
        </dgm:presLayoutVars>
      </dgm:prSet>
      <dgm:spPr/>
    </dgm:pt>
    <dgm:pt modelId="{C7B946FE-59D8-4D12-8C09-BC0537958DAE}" type="pres">
      <dgm:prSet presAssocID="{F7EF704C-7F0C-423B-91C3-C406E2F09E75}" presName="Name9" presStyleLbl="parChTrans1D2" presStyleIdx="4" presStyleCnt="11"/>
      <dgm:spPr/>
    </dgm:pt>
    <dgm:pt modelId="{3E6C9985-DBDD-4EED-8D41-8D7A934D85AD}" type="pres">
      <dgm:prSet presAssocID="{F7EF704C-7F0C-423B-91C3-C406E2F09E75}" presName="connTx" presStyleLbl="parChTrans1D2" presStyleIdx="4" presStyleCnt="11"/>
      <dgm:spPr/>
    </dgm:pt>
    <dgm:pt modelId="{5CAC3CA5-4D4E-4CD5-B029-F343138D5FD6}" type="pres">
      <dgm:prSet presAssocID="{1DC898E1-3483-45BF-B469-9390DAD40BF2}" presName="node" presStyleLbl="node1" presStyleIdx="4" presStyleCnt="11" custScaleX="114445" custScaleY="114445" custRadScaleRad="145875" custRadScaleInc="-129448">
        <dgm:presLayoutVars>
          <dgm:bulletEnabled val="1"/>
        </dgm:presLayoutVars>
      </dgm:prSet>
      <dgm:spPr/>
    </dgm:pt>
    <dgm:pt modelId="{0401F99C-04ED-41B4-8658-7B8E1CC84941}" type="pres">
      <dgm:prSet presAssocID="{DFD433B9-07C6-4B21-B9C4-816FCBFA6608}" presName="Name9" presStyleLbl="parChTrans1D2" presStyleIdx="5" presStyleCnt="11"/>
      <dgm:spPr/>
    </dgm:pt>
    <dgm:pt modelId="{12060A79-2244-4244-AA48-F91B8FBCA874}" type="pres">
      <dgm:prSet presAssocID="{DFD433B9-07C6-4B21-B9C4-816FCBFA6608}" presName="connTx" presStyleLbl="parChTrans1D2" presStyleIdx="5" presStyleCnt="11"/>
      <dgm:spPr/>
    </dgm:pt>
    <dgm:pt modelId="{D9DC1811-6482-4882-BD97-6C1DF4FB7C5E}" type="pres">
      <dgm:prSet presAssocID="{4E0FB591-084E-44E4-982F-B3DB632290BD}" presName="node" presStyleLbl="node1" presStyleIdx="5" presStyleCnt="11" custScaleX="114445" custScaleY="114445" custRadScaleRad="114401" custRadScaleInc="-168872">
        <dgm:presLayoutVars>
          <dgm:bulletEnabled val="1"/>
        </dgm:presLayoutVars>
      </dgm:prSet>
      <dgm:spPr/>
    </dgm:pt>
    <dgm:pt modelId="{94D7B32E-51E5-469E-81C3-B09D2C7CCD65}" type="pres">
      <dgm:prSet presAssocID="{B54B3BDF-AD3C-4C1C-9126-E53081C4B6EE}" presName="Name9" presStyleLbl="parChTrans1D2" presStyleIdx="6" presStyleCnt="11"/>
      <dgm:spPr/>
    </dgm:pt>
    <dgm:pt modelId="{3E22750F-2164-4CC6-96AD-91A0A3D037DD}" type="pres">
      <dgm:prSet presAssocID="{B54B3BDF-AD3C-4C1C-9126-E53081C4B6EE}" presName="connTx" presStyleLbl="parChTrans1D2" presStyleIdx="6" presStyleCnt="11"/>
      <dgm:spPr/>
    </dgm:pt>
    <dgm:pt modelId="{4725C341-6B0C-4ABF-99AD-5931983A12A4}" type="pres">
      <dgm:prSet presAssocID="{30B0427D-F77E-4EBB-9690-E3F339F718ED}" presName="node" presStyleLbl="node1" presStyleIdx="6" presStyleCnt="11" custScaleX="114445" custScaleY="114445" custRadScaleRad="91472" custRadScaleInc="-149899">
        <dgm:presLayoutVars>
          <dgm:bulletEnabled val="1"/>
        </dgm:presLayoutVars>
      </dgm:prSet>
      <dgm:spPr/>
    </dgm:pt>
    <dgm:pt modelId="{3868F5E0-3D5A-4E7C-91D4-012296AD59B3}" type="pres">
      <dgm:prSet presAssocID="{C5E0D87E-1CC1-4A3D-9881-1ED07C493769}" presName="Name9" presStyleLbl="parChTrans1D2" presStyleIdx="7" presStyleCnt="11"/>
      <dgm:spPr/>
    </dgm:pt>
    <dgm:pt modelId="{A532EF75-F26C-471F-ADFF-DDB83451C2E4}" type="pres">
      <dgm:prSet presAssocID="{C5E0D87E-1CC1-4A3D-9881-1ED07C493769}" presName="connTx" presStyleLbl="parChTrans1D2" presStyleIdx="7" presStyleCnt="11"/>
      <dgm:spPr/>
    </dgm:pt>
    <dgm:pt modelId="{C1BA877E-160B-49D7-ACE8-9733322D575C}" type="pres">
      <dgm:prSet presAssocID="{172E6AE5-0134-4779-8165-EFF5EB52F991}" presName="node" presStyleLbl="node1" presStyleIdx="7" presStyleCnt="11" custScaleX="114445" custScaleY="114445" custRadScaleRad="101984" custRadScaleInc="-95428">
        <dgm:presLayoutVars>
          <dgm:bulletEnabled val="1"/>
        </dgm:presLayoutVars>
      </dgm:prSet>
      <dgm:spPr/>
    </dgm:pt>
    <dgm:pt modelId="{421FD191-AC28-4012-8BFC-AAD3D4C0C750}" type="pres">
      <dgm:prSet presAssocID="{B77610A5-4DDC-4EEE-A8DE-B1AC8F25349C}" presName="Name9" presStyleLbl="parChTrans1D2" presStyleIdx="8" presStyleCnt="11"/>
      <dgm:spPr/>
    </dgm:pt>
    <dgm:pt modelId="{E8C2D3D2-ED36-4F0D-8D48-2D57758E38D2}" type="pres">
      <dgm:prSet presAssocID="{B77610A5-4DDC-4EEE-A8DE-B1AC8F25349C}" presName="connTx" presStyleLbl="parChTrans1D2" presStyleIdx="8" presStyleCnt="11"/>
      <dgm:spPr/>
    </dgm:pt>
    <dgm:pt modelId="{D03D7B20-5052-4A55-A9CD-47AAF7D35EA4}" type="pres">
      <dgm:prSet presAssocID="{524186CD-B6C7-431D-81A8-A265F171B424}" presName="node" presStyleLbl="node1" presStyleIdx="8" presStyleCnt="11" custScaleX="114445" custScaleY="114445" custRadScaleRad="102272" custRadScaleInc="-14011">
        <dgm:presLayoutVars>
          <dgm:bulletEnabled val="1"/>
        </dgm:presLayoutVars>
      </dgm:prSet>
      <dgm:spPr/>
    </dgm:pt>
    <dgm:pt modelId="{720E6570-9767-471F-815E-B4D0543DB38A}" type="pres">
      <dgm:prSet presAssocID="{8324FD19-721A-48E6-9B7F-C10C2826DCB1}" presName="Name9" presStyleLbl="parChTrans1D2" presStyleIdx="9" presStyleCnt="11"/>
      <dgm:spPr/>
    </dgm:pt>
    <dgm:pt modelId="{F71B67E4-A572-48AD-8A92-C56BFE8B1B0E}" type="pres">
      <dgm:prSet presAssocID="{8324FD19-721A-48E6-9B7F-C10C2826DCB1}" presName="connTx" presStyleLbl="parChTrans1D2" presStyleIdx="9" presStyleCnt="11"/>
      <dgm:spPr/>
    </dgm:pt>
    <dgm:pt modelId="{B63D901A-D3CC-4C32-BB43-D8907AFB5273}" type="pres">
      <dgm:prSet presAssocID="{CCE1C0B0-DE76-4F28-93F7-6524373D5EF4}" presName="node" presStyleLbl="node1" presStyleIdx="9" presStyleCnt="11" custScaleX="114445" custScaleY="114445" custRadScaleRad="111676" custRadScaleInc="-13839">
        <dgm:presLayoutVars>
          <dgm:bulletEnabled val="1"/>
        </dgm:presLayoutVars>
      </dgm:prSet>
      <dgm:spPr/>
    </dgm:pt>
    <dgm:pt modelId="{23DBB19A-08A9-404C-9A85-907E2DFCBF40}" type="pres">
      <dgm:prSet presAssocID="{295B469E-CAC4-48A0-ADC6-D65C51EAF43B}" presName="Name9" presStyleLbl="parChTrans1D2" presStyleIdx="10" presStyleCnt="11"/>
      <dgm:spPr/>
    </dgm:pt>
    <dgm:pt modelId="{FE2B994C-3F60-4D7A-BA7A-AF7D18DD4163}" type="pres">
      <dgm:prSet presAssocID="{295B469E-CAC4-48A0-ADC6-D65C51EAF43B}" presName="connTx" presStyleLbl="parChTrans1D2" presStyleIdx="10" presStyleCnt="11"/>
      <dgm:spPr/>
    </dgm:pt>
    <dgm:pt modelId="{2E3885CB-49A2-41CF-8BE0-0102112EC607}" type="pres">
      <dgm:prSet presAssocID="{EA6DA222-2801-4BDE-96FC-414C08C9BE4B}" presName="node" presStyleLbl="node1" presStyleIdx="10" presStyleCnt="11" custScaleX="114445" custScaleY="114445" custRadScaleRad="121409" custRadScaleInc="-35504">
        <dgm:presLayoutVars>
          <dgm:bulletEnabled val="1"/>
        </dgm:presLayoutVars>
      </dgm:prSet>
      <dgm:spPr/>
    </dgm:pt>
  </dgm:ptLst>
  <dgm:cxnLst>
    <dgm:cxn modelId="{697D4A08-05F1-43ED-B249-3ED95B3CBCBF}" type="presOf" srcId="{172E6AE5-0134-4779-8165-EFF5EB52F991}" destId="{C1BA877E-160B-49D7-ACE8-9733322D575C}" srcOrd="0" destOrd="0" presId="urn:microsoft.com/office/officeart/2005/8/layout/radial1"/>
    <dgm:cxn modelId="{658C310A-B2E9-4BE2-A652-B915C043CCB5}" srcId="{4892F491-B09A-45FD-BFEE-CEDFCF7D69CA}" destId="{8715AFC6-36CD-4620-973E-32392D175DAD}" srcOrd="0" destOrd="0" parTransId="{DB7A71A3-DDBD-48EF-996D-BC3BE3DCD33A}" sibTransId="{3CB9D06F-3ADF-4737-B446-9C0401E1CD74}"/>
    <dgm:cxn modelId="{A6C15010-FAC8-4C88-805F-CBA8C6230987}" srcId="{8715AFC6-36CD-4620-973E-32392D175DAD}" destId="{5E79D641-A8F3-465A-8585-9B054D204568}" srcOrd="1" destOrd="0" parTransId="{5F7567EC-E434-4278-9430-FFCD43F627BD}" sibTransId="{94916EAA-8A3B-4AED-9B45-6599268B9417}"/>
    <dgm:cxn modelId="{6C1E7215-A242-4DE2-A908-DEEA77C6A0AF}" type="presOf" srcId="{5C92E9D5-3F9A-48B7-AFFD-FD5BBAF7D360}" destId="{CD16E292-EBF1-4852-8449-B8A883995D41}" srcOrd="1" destOrd="0" presId="urn:microsoft.com/office/officeart/2005/8/layout/radial1"/>
    <dgm:cxn modelId="{DAC47C1D-5495-4E95-928B-C68C5A3FFC20}" type="presOf" srcId="{DFD433B9-07C6-4B21-B9C4-816FCBFA6608}" destId="{12060A79-2244-4244-AA48-F91B8FBCA874}" srcOrd="1" destOrd="0" presId="urn:microsoft.com/office/officeart/2005/8/layout/radial1"/>
    <dgm:cxn modelId="{B6BEC51D-EBEC-4C07-BCD4-E128CB08F26B}" type="presOf" srcId="{5F7567EC-E434-4278-9430-FFCD43F627BD}" destId="{8CC5B607-0528-4753-B71B-C47E55CDE24D}" srcOrd="1" destOrd="0" presId="urn:microsoft.com/office/officeart/2005/8/layout/radial1"/>
    <dgm:cxn modelId="{C7699325-AAC3-4E3D-9711-B5C1A0A76A67}" type="presOf" srcId="{75C834B3-37A1-4BD1-BF07-2439FF971427}" destId="{87EBF4B6-5A60-49E3-BAE3-9569A8941223}" srcOrd="0" destOrd="0" presId="urn:microsoft.com/office/officeart/2005/8/layout/radial1"/>
    <dgm:cxn modelId="{5684922B-A1DA-4B8F-943E-52AC00A17AEE}" type="presOf" srcId="{1DC898E1-3483-45BF-B469-9390DAD40BF2}" destId="{5CAC3CA5-4D4E-4CD5-B029-F343138D5FD6}" srcOrd="0" destOrd="0" presId="urn:microsoft.com/office/officeart/2005/8/layout/radial1"/>
    <dgm:cxn modelId="{EF86872F-CCCE-4D23-9EE6-68501BF6D0F3}" srcId="{8715AFC6-36CD-4620-973E-32392D175DAD}" destId="{8272ECC6-BC77-4D6B-8347-8F610F8237FF}" srcOrd="0" destOrd="0" parTransId="{5C92E9D5-3F9A-48B7-AFFD-FD5BBAF7D360}" sibTransId="{A6864BEE-75DD-42C4-A3AB-ECD657D3DED4}"/>
    <dgm:cxn modelId="{C8AB892F-88CD-4081-AF1D-1AC5C71CAB92}" srcId="{8715AFC6-36CD-4620-973E-32392D175DAD}" destId="{524186CD-B6C7-431D-81A8-A265F171B424}" srcOrd="8" destOrd="0" parTransId="{B77610A5-4DDC-4EEE-A8DE-B1AC8F25349C}" sibTransId="{E366F979-1B1E-475A-8BB8-423F9BB0D2A6}"/>
    <dgm:cxn modelId="{C780DE34-C250-4D4D-B462-C3B4B20FF703}" type="presOf" srcId="{B54B3BDF-AD3C-4C1C-9126-E53081C4B6EE}" destId="{94D7B32E-51E5-469E-81C3-B09D2C7CCD65}" srcOrd="0" destOrd="0" presId="urn:microsoft.com/office/officeart/2005/8/layout/radial1"/>
    <dgm:cxn modelId="{F7E7E737-C415-4C76-90BD-FFC79871197B}" type="presOf" srcId="{B77610A5-4DDC-4EEE-A8DE-B1AC8F25349C}" destId="{E8C2D3D2-ED36-4F0D-8D48-2D57758E38D2}" srcOrd="1" destOrd="0" presId="urn:microsoft.com/office/officeart/2005/8/layout/radial1"/>
    <dgm:cxn modelId="{CCC3803D-590C-4E00-95D5-A40452AA82E3}" type="presOf" srcId="{5C92E9D5-3F9A-48B7-AFFD-FD5BBAF7D360}" destId="{DB8F51CD-C538-4588-A588-A84B010586D4}" srcOrd="0" destOrd="0" presId="urn:microsoft.com/office/officeart/2005/8/layout/radial1"/>
    <dgm:cxn modelId="{9FE7643E-1FFE-4058-8AEA-A0E647FB071E}" type="presOf" srcId="{F7EF704C-7F0C-423B-91C3-C406E2F09E75}" destId="{C7B946FE-59D8-4D12-8C09-BC0537958DAE}" srcOrd="0" destOrd="0" presId="urn:microsoft.com/office/officeart/2005/8/layout/radial1"/>
    <dgm:cxn modelId="{A294B45D-935C-4554-9B8C-C7D25FBCAED7}" type="presOf" srcId="{8272ECC6-BC77-4D6B-8347-8F610F8237FF}" destId="{AFABF447-E48A-423B-B49F-6EA32EBB3358}" srcOrd="0" destOrd="0" presId="urn:microsoft.com/office/officeart/2005/8/layout/radial1"/>
    <dgm:cxn modelId="{6568D85D-A929-47E4-94EE-4995911BBB7C}" type="presOf" srcId="{B54B3BDF-AD3C-4C1C-9126-E53081C4B6EE}" destId="{3E22750F-2164-4CC6-96AD-91A0A3D037DD}" srcOrd="1" destOrd="0" presId="urn:microsoft.com/office/officeart/2005/8/layout/radial1"/>
    <dgm:cxn modelId="{82F69142-65D9-4469-9132-EBFF833B1320}" type="presOf" srcId="{B77610A5-4DDC-4EEE-A8DE-B1AC8F25349C}" destId="{421FD191-AC28-4012-8BFC-AAD3D4C0C750}" srcOrd="0" destOrd="0" presId="urn:microsoft.com/office/officeart/2005/8/layout/radial1"/>
    <dgm:cxn modelId="{BC3C9242-CCC4-4C78-A74B-FC39F8CE35C9}" type="presOf" srcId="{8715AFC6-36CD-4620-973E-32392D175DAD}" destId="{8D5BE3AC-461A-4E9C-BBE1-0A9BF9DDA728}" srcOrd="0" destOrd="0" presId="urn:microsoft.com/office/officeart/2005/8/layout/radial1"/>
    <dgm:cxn modelId="{B9300346-095C-4961-83CC-F293173856BD}" type="presOf" srcId="{DFD433B9-07C6-4B21-B9C4-816FCBFA6608}" destId="{0401F99C-04ED-41B4-8658-7B8E1CC84941}" srcOrd="0" destOrd="0" presId="urn:microsoft.com/office/officeart/2005/8/layout/radial1"/>
    <dgm:cxn modelId="{67CC4746-DF8C-4B77-9345-1FE39BC3FA0B}" type="presOf" srcId="{5F7567EC-E434-4278-9430-FFCD43F627BD}" destId="{6D54B6E2-7739-424F-AD0F-5C0CCB7D7C11}" srcOrd="0" destOrd="0" presId="urn:microsoft.com/office/officeart/2005/8/layout/radial1"/>
    <dgm:cxn modelId="{472D3869-9354-4E83-985D-69A05EA616BB}" type="presOf" srcId="{295B469E-CAC4-48A0-ADC6-D65C51EAF43B}" destId="{23DBB19A-08A9-404C-9A85-907E2DFCBF40}" srcOrd="0" destOrd="0" presId="urn:microsoft.com/office/officeart/2005/8/layout/radial1"/>
    <dgm:cxn modelId="{4ADAC36A-1538-4E79-91A1-63FF6812AE90}" srcId="{8715AFC6-36CD-4620-973E-32392D175DAD}" destId="{172E6AE5-0134-4779-8165-EFF5EB52F991}" srcOrd="7" destOrd="0" parTransId="{C5E0D87E-1CC1-4A3D-9881-1ED07C493769}" sibTransId="{2E30D3CB-6DD1-4196-9D7D-556003FAD13E}"/>
    <dgm:cxn modelId="{BFEE304D-1E1E-4903-A76B-15147EA671B6}" type="presOf" srcId="{C5E0D87E-1CC1-4A3D-9881-1ED07C493769}" destId="{3868F5E0-3D5A-4E7C-91D4-012296AD59B3}" srcOrd="0" destOrd="0" presId="urn:microsoft.com/office/officeart/2005/8/layout/radial1"/>
    <dgm:cxn modelId="{2DEA5D6D-69AB-4ED6-B535-7693D67DFE6A}" srcId="{8715AFC6-36CD-4620-973E-32392D175DAD}" destId="{1DC898E1-3483-45BF-B469-9390DAD40BF2}" srcOrd="4" destOrd="0" parTransId="{F7EF704C-7F0C-423B-91C3-C406E2F09E75}" sibTransId="{1BA15873-F536-450F-B037-319CE9AD15EE}"/>
    <dgm:cxn modelId="{7414494E-B782-49ED-A909-CEF92AE8B474}" srcId="{8715AFC6-36CD-4620-973E-32392D175DAD}" destId="{4E0FB591-084E-44E4-982F-B3DB632290BD}" srcOrd="5" destOrd="0" parTransId="{DFD433B9-07C6-4B21-B9C4-816FCBFA6608}" sibTransId="{381D4F15-E8C6-441C-9727-40562D2BF115}"/>
    <dgm:cxn modelId="{EA6B2155-3DB5-47C2-820F-864ED37416DD}" type="presOf" srcId="{EA6DA222-2801-4BDE-96FC-414C08C9BE4B}" destId="{2E3885CB-49A2-41CF-8BE0-0102112EC607}" srcOrd="0" destOrd="0" presId="urn:microsoft.com/office/officeart/2005/8/layout/radial1"/>
    <dgm:cxn modelId="{6ACB1556-254D-42DA-BB80-9E95FA1D9D17}" type="presOf" srcId="{295B469E-CAC4-48A0-ADC6-D65C51EAF43B}" destId="{FE2B994C-3F60-4D7A-BA7A-AF7D18DD4163}" srcOrd="1" destOrd="0" presId="urn:microsoft.com/office/officeart/2005/8/layout/radial1"/>
    <dgm:cxn modelId="{95304D7C-2DA8-4649-83B5-1008FB197B02}" type="presOf" srcId="{8324FD19-721A-48E6-9B7F-C10C2826DCB1}" destId="{720E6570-9767-471F-815E-B4D0543DB38A}" srcOrd="0" destOrd="0" presId="urn:microsoft.com/office/officeart/2005/8/layout/radial1"/>
    <dgm:cxn modelId="{4BBFB67D-A2BA-422E-814D-39EB95F3C89D}" type="presOf" srcId="{8324FD19-721A-48E6-9B7F-C10C2826DCB1}" destId="{F71B67E4-A572-48AD-8A92-C56BFE8B1B0E}" srcOrd="1" destOrd="0" presId="urn:microsoft.com/office/officeart/2005/8/layout/radial1"/>
    <dgm:cxn modelId="{704AF77F-F982-4A44-A4EB-D4AB045A79C4}" type="presOf" srcId="{D03877C3-1884-4EF4-85EB-8BD069228909}" destId="{9C0566EF-5437-4189-A58F-D7ED4475F7E6}" srcOrd="0" destOrd="0" presId="urn:microsoft.com/office/officeart/2005/8/layout/radial1"/>
    <dgm:cxn modelId="{AA475D89-3825-46E1-A34E-A98730CEAA6D}" type="presOf" srcId="{2F3D5F60-995D-493A-AB8E-8211A1E937DB}" destId="{09E20101-E01D-44D7-A5E2-CBAFA2BAA369}" srcOrd="0" destOrd="0" presId="urn:microsoft.com/office/officeart/2005/8/layout/radial1"/>
    <dgm:cxn modelId="{35F3C88D-83FD-4EC7-B521-E8031FCEE329}" type="presOf" srcId="{75C834B3-37A1-4BD1-BF07-2439FF971427}" destId="{A9BBBB1D-F357-4DFA-8799-2F40A9DBE6CF}" srcOrd="1" destOrd="0" presId="urn:microsoft.com/office/officeart/2005/8/layout/radial1"/>
    <dgm:cxn modelId="{C380DB8D-1B6A-4BFD-A275-DF48520A7820}" srcId="{8715AFC6-36CD-4620-973E-32392D175DAD}" destId="{D03877C3-1884-4EF4-85EB-8BD069228909}" srcOrd="3" destOrd="0" parTransId="{75C834B3-37A1-4BD1-BF07-2439FF971427}" sibTransId="{982B13C8-8BB8-4C27-A524-A66EE8D3F6D7}"/>
    <dgm:cxn modelId="{70CBC78F-FAE6-4EAC-AE2D-8404B1883CA9}" srcId="{8715AFC6-36CD-4620-973E-32392D175DAD}" destId="{EA6DA222-2801-4BDE-96FC-414C08C9BE4B}" srcOrd="10" destOrd="0" parTransId="{295B469E-CAC4-48A0-ADC6-D65C51EAF43B}" sibTransId="{62D90F40-0E10-4163-ADCA-A0BF8F889187}"/>
    <dgm:cxn modelId="{DDDBAD90-4C8B-456A-83F1-A00B8D96A02A}" type="presOf" srcId="{4892F491-B09A-45FD-BFEE-CEDFCF7D69CA}" destId="{A49E0152-2DD2-49A2-9CC5-612774D21184}" srcOrd="0" destOrd="0" presId="urn:microsoft.com/office/officeart/2005/8/layout/radial1"/>
    <dgm:cxn modelId="{19188891-5D11-4B0B-A033-AFC9A46EBE5B}" type="presOf" srcId="{F7EF704C-7F0C-423B-91C3-C406E2F09E75}" destId="{3E6C9985-DBDD-4EED-8D41-8D7A934D85AD}" srcOrd="1" destOrd="0" presId="urn:microsoft.com/office/officeart/2005/8/layout/radial1"/>
    <dgm:cxn modelId="{866C8899-A799-445D-AA91-65A9285DE251}" srcId="{8715AFC6-36CD-4620-973E-32392D175DAD}" destId="{CCE1C0B0-DE76-4F28-93F7-6524373D5EF4}" srcOrd="9" destOrd="0" parTransId="{8324FD19-721A-48E6-9B7F-C10C2826DCB1}" sibTransId="{CDA08381-9A02-453E-B988-6B8DDFBB64CD}"/>
    <dgm:cxn modelId="{D363B5A1-13A9-490C-BF88-7A63FA130F1B}" type="presOf" srcId="{4E0FB591-084E-44E4-982F-B3DB632290BD}" destId="{D9DC1811-6482-4882-BD97-6C1DF4FB7C5E}" srcOrd="0" destOrd="0" presId="urn:microsoft.com/office/officeart/2005/8/layout/radial1"/>
    <dgm:cxn modelId="{C20FDDA5-6920-451F-AAC5-BEBA74AEB85B}" srcId="{8715AFC6-36CD-4620-973E-32392D175DAD}" destId="{30B0427D-F77E-4EBB-9690-E3F339F718ED}" srcOrd="6" destOrd="0" parTransId="{B54B3BDF-AD3C-4C1C-9126-E53081C4B6EE}" sibTransId="{7A85F858-FEE5-482B-BB60-64B1A39EA05D}"/>
    <dgm:cxn modelId="{7A2651A6-E86E-4FF0-B8A4-2A1B49831B70}" type="presOf" srcId="{5E79D641-A8F3-465A-8585-9B054D204568}" destId="{F742DEE1-3A8E-4ACB-8223-B85092990354}" srcOrd="0" destOrd="0" presId="urn:microsoft.com/office/officeart/2005/8/layout/radial1"/>
    <dgm:cxn modelId="{3615D9A6-F54F-4BFF-A294-86E103D547E8}" type="presOf" srcId="{CCE1C0B0-DE76-4F28-93F7-6524373D5EF4}" destId="{B63D901A-D3CC-4C32-BB43-D8907AFB5273}" srcOrd="0" destOrd="0" presId="urn:microsoft.com/office/officeart/2005/8/layout/radial1"/>
    <dgm:cxn modelId="{3E39BDBB-DBF2-426D-9939-47E54CEBD191}" srcId="{8715AFC6-36CD-4620-973E-32392D175DAD}" destId="{2F3D5F60-995D-493A-AB8E-8211A1E937DB}" srcOrd="2" destOrd="0" parTransId="{729817D1-DDE8-49A6-89D2-945592EDE396}" sibTransId="{758E6241-CA54-490B-9C78-05E77CDDA755}"/>
    <dgm:cxn modelId="{261E31BD-4FEE-4065-95C6-1BF016F9E993}" type="presOf" srcId="{30B0427D-F77E-4EBB-9690-E3F339F718ED}" destId="{4725C341-6B0C-4ABF-99AD-5931983A12A4}" srcOrd="0" destOrd="0" presId="urn:microsoft.com/office/officeart/2005/8/layout/radial1"/>
    <dgm:cxn modelId="{69B162C5-9579-492E-B548-B50165FCA074}" type="presOf" srcId="{729817D1-DDE8-49A6-89D2-945592EDE396}" destId="{448BC795-2B71-4D53-89F4-C8C4F00A8740}" srcOrd="0" destOrd="0" presId="urn:microsoft.com/office/officeart/2005/8/layout/radial1"/>
    <dgm:cxn modelId="{6FBA6DC8-A9E2-4C8B-BA72-BDE5F625C931}" type="presOf" srcId="{729817D1-DDE8-49A6-89D2-945592EDE396}" destId="{D2C82444-4781-471A-B305-6DC405DAD0AB}" srcOrd="1" destOrd="0" presId="urn:microsoft.com/office/officeart/2005/8/layout/radial1"/>
    <dgm:cxn modelId="{E25B15E4-D0C6-4859-9E72-A25EABA958AB}" type="presOf" srcId="{C5E0D87E-1CC1-4A3D-9881-1ED07C493769}" destId="{A532EF75-F26C-471F-ADFF-DDB83451C2E4}" srcOrd="1" destOrd="0" presId="urn:microsoft.com/office/officeart/2005/8/layout/radial1"/>
    <dgm:cxn modelId="{246F18E6-8A49-4DDC-85B6-D52399EDAFF4}" type="presOf" srcId="{524186CD-B6C7-431D-81A8-A265F171B424}" destId="{D03D7B20-5052-4A55-A9CD-47AAF7D35EA4}" srcOrd="0" destOrd="0" presId="urn:microsoft.com/office/officeart/2005/8/layout/radial1"/>
    <dgm:cxn modelId="{7FA0F373-8AFA-4EEE-8BE7-5E4BE234A118}" type="presParOf" srcId="{A49E0152-2DD2-49A2-9CC5-612774D21184}" destId="{8D5BE3AC-461A-4E9C-BBE1-0A9BF9DDA728}" srcOrd="0" destOrd="0" presId="urn:microsoft.com/office/officeart/2005/8/layout/radial1"/>
    <dgm:cxn modelId="{5158E6B4-E3A8-4D8E-9A2D-6402A2D5A98E}" type="presParOf" srcId="{A49E0152-2DD2-49A2-9CC5-612774D21184}" destId="{DB8F51CD-C538-4588-A588-A84B010586D4}" srcOrd="1" destOrd="0" presId="urn:microsoft.com/office/officeart/2005/8/layout/radial1"/>
    <dgm:cxn modelId="{20042E86-5C73-4892-90D2-93F8820900F1}" type="presParOf" srcId="{DB8F51CD-C538-4588-A588-A84B010586D4}" destId="{CD16E292-EBF1-4852-8449-B8A883995D41}" srcOrd="0" destOrd="0" presId="urn:microsoft.com/office/officeart/2005/8/layout/radial1"/>
    <dgm:cxn modelId="{36B187F3-7C6A-448E-B0BA-058B0459C8F4}" type="presParOf" srcId="{A49E0152-2DD2-49A2-9CC5-612774D21184}" destId="{AFABF447-E48A-423B-B49F-6EA32EBB3358}" srcOrd="2" destOrd="0" presId="urn:microsoft.com/office/officeart/2005/8/layout/radial1"/>
    <dgm:cxn modelId="{D5F8719A-AA25-4EF0-B9B1-63A7C2A41466}" type="presParOf" srcId="{A49E0152-2DD2-49A2-9CC5-612774D21184}" destId="{6D54B6E2-7739-424F-AD0F-5C0CCB7D7C11}" srcOrd="3" destOrd="0" presId="urn:microsoft.com/office/officeart/2005/8/layout/radial1"/>
    <dgm:cxn modelId="{3AE9DBE2-C07F-465E-B9FA-E8EA209F2771}" type="presParOf" srcId="{6D54B6E2-7739-424F-AD0F-5C0CCB7D7C11}" destId="{8CC5B607-0528-4753-B71B-C47E55CDE24D}" srcOrd="0" destOrd="0" presId="urn:microsoft.com/office/officeart/2005/8/layout/radial1"/>
    <dgm:cxn modelId="{C2F1643C-49EA-4B2B-8940-7182CEAF0CFB}" type="presParOf" srcId="{A49E0152-2DD2-49A2-9CC5-612774D21184}" destId="{F742DEE1-3A8E-4ACB-8223-B85092990354}" srcOrd="4" destOrd="0" presId="urn:microsoft.com/office/officeart/2005/8/layout/radial1"/>
    <dgm:cxn modelId="{3EB58B52-BE8F-44FD-857B-0CFF8255A014}" type="presParOf" srcId="{A49E0152-2DD2-49A2-9CC5-612774D21184}" destId="{448BC795-2B71-4D53-89F4-C8C4F00A8740}" srcOrd="5" destOrd="0" presId="urn:microsoft.com/office/officeart/2005/8/layout/radial1"/>
    <dgm:cxn modelId="{4D3B33C3-D634-4AF7-AC8C-AD3B2229EA2B}" type="presParOf" srcId="{448BC795-2B71-4D53-89F4-C8C4F00A8740}" destId="{D2C82444-4781-471A-B305-6DC405DAD0AB}" srcOrd="0" destOrd="0" presId="urn:microsoft.com/office/officeart/2005/8/layout/radial1"/>
    <dgm:cxn modelId="{3086499B-9394-4672-811D-B92CD9F5F02B}" type="presParOf" srcId="{A49E0152-2DD2-49A2-9CC5-612774D21184}" destId="{09E20101-E01D-44D7-A5E2-CBAFA2BAA369}" srcOrd="6" destOrd="0" presId="urn:microsoft.com/office/officeart/2005/8/layout/radial1"/>
    <dgm:cxn modelId="{DBF0C55B-8AD9-48FD-81CA-46EF1C5E6AD5}" type="presParOf" srcId="{A49E0152-2DD2-49A2-9CC5-612774D21184}" destId="{87EBF4B6-5A60-49E3-BAE3-9569A8941223}" srcOrd="7" destOrd="0" presId="urn:microsoft.com/office/officeart/2005/8/layout/radial1"/>
    <dgm:cxn modelId="{68F304FD-09AD-4751-8979-3D5B0A5EB42F}" type="presParOf" srcId="{87EBF4B6-5A60-49E3-BAE3-9569A8941223}" destId="{A9BBBB1D-F357-4DFA-8799-2F40A9DBE6CF}" srcOrd="0" destOrd="0" presId="urn:microsoft.com/office/officeart/2005/8/layout/radial1"/>
    <dgm:cxn modelId="{E04FF081-4949-4ECE-8F64-330FD1B4B561}" type="presParOf" srcId="{A49E0152-2DD2-49A2-9CC5-612774D21184}" destId="{9C0566EF-5437-4189-A58F-D7ED4475F7E6}" srcOrd="8" destOrd="0" presId="urn:microsoft.com/office/officeart/2005/8/layout/radial1"/>
    <dgm:cxn modelId="{C7263DCF-AB3E-46DD-AA0B-5C73421A81C6}" type="presParOf" srcId="{A49E0152-2DD2-49A2-9CC5-612774D21184}" destId="{C7B946FE-59D8-4D12-8C09-BC0537958DAE}" srcOrd="9" destOrd="0" presId="urn:microsoft.com/office/officeart/2005/8/layout/radial1"/>
    <dgm:cxn modelId="{322A8967-334A-4FF3-8ABD-0498F3E9DF95}" type="presParOf" srcId="{C7B946FE-59D8-4D12-8C09-BC0537958DAE}" destId="{3E6C9985-DBDD-4EED-8D41-8D7A934D85AD}" srcOrd="0" destOrd="0" presId="urn:microsoft.com/office/officeart/2005/8/layout/radial1"/>
    <dgm:cxn modelId="{3A29DB55-86E6-4E9F-9D1E-29DC8BDEE3AB}" type="presParOf" srcId="{A49E0152-2DD2-49A2-9CC5-612774D21184}" destId="{5CAC3CA5-4D4E-4CD5-B029-F343138D5FD6}" srcOrd="10" destOrd="0" presId="urn:microsoft.com/office/officeart/2005/8/layout/radial1"/>
    <dgm:cxn modelId="{0A9459FC-B8D4-453C-982E-50F26619042C}" type="presParOf" srcId="{A49E0152-2DD2-49A2-9CC5-612774D21184}" destId="{0401F99C-04ED-41B4-8658-7B8E1CC84941}" srcOrd="11" destOrd="0" presId="urn:microsoft.com/office/officeart/2005/8/layout/radial1"/>
    <dgm:cxn modelId="{A434CDE1-7496-4B02-A38C-EF1B51BA7EC4}" type="presParOf" srcId="{0401F99C-04ED-41B4-8658-7B8E1CC84941}" destId="{12060A79-2244-4244-AA48-F91B8FBCA874}" srcOrd="0" destOrd="0" presId="urn:microsoft.com/office/officeart/2005/8/layout/radial1"/>
    <dgm:cxn modelId="{A6F741DC-9777-485F-B63B-4B7E81AC7042}" type="presParOf" srcId="{A49E0152-2DD2-49A2-9CC5-612774D21184}" destId="{D9DC1811-6482-4882-BD97-6C1DF4FB7C5E}" srcOrd="12" destOrd="0" presId="urn:microsoft.com/office/officeart/2005/8/layout/radial1"/>
    <dgm:cxn modelId="{CCFCD03D-F45E-404A-9872-970D19FE1913}" type="presParOf" srcId="{A49E0152-2DD2-49A2-9CC5-612774D21184}" destId="{94D7B32E-51E5-469E-81C3-B09D2C7CCD65}" srcOrd="13" destOrd="0" presId="urn:microsoft.com/office/officeart/2005/8/layout/radial1"/>
    <dgm:cxn modelId="{EFB9B949-CDF5-4B9D-903F-5BB564C4F3E9}" type="presParOf" srcId="{94D7B32E-51E5-469E-81C3-B09D2C7CCD65}" destId="{3E22750F-2164-4CC6-96AD-91A0A3D037DD}" srcOrd="0" destOrd="0" presId="urn:microsoft.com/office/officeart/2005/8/layout/radial1"/>
    <dgm:cxn modelId="{DEC501F1-3E19-44C4-B4AD-B61D71AE5611}" type="presParOf" srcId="{A49E0152-2DD2-49A2-9CC5-612774D21184}" destId="{4725C341-6B0C-4ABF-99AD-5931983A12A4}" srcOrd="14" destOrd="0" presId="urn:microsoft.com/office/officeart/2005/8/layout/radial1"/>
    <dgm:cxn modelId="{A978C905-F3D3-49C5-B427-43BEF91B6B04}" type="presParOf" srcId="{A49E0152-2DD2-49A2-9CC5-612774D21184}" destId="{3868F5E0-3D5A-4E7C-91D4-012296AD59B3}" srcOrd="15" destOrd="0" presId="urn:microsoft.com/office/officeart/2005/8/layout/radial1"/>
    <dgm:cxn modelId="{B5DAE957-EE3F-4CFA-B415-7671C021F5B6}" type="presParOf" srcId="{3868F5E0-3D5A-4E7C-91D4-012296AD59B3}" destId="{A532EF75-F26C-471F-ADFF-DDB83451C2E4}" srcOrd="0" destOrd="0" presId="urn:microsoft.com/office/officeart/2005/8/layout/radial1"/>
    <dgm:cxn modelId="{2B2A0AEF-770F-4A61-B7C6-59AE89B8AEF7}" type="presParOf" srcId="{A49E0152-2DD2-49A2-9CC5-612774D21184}" destId="{C1BA877E-160B-49D7-ACE8-9733322D575C}" srcOrd="16" destOrd="0" presId="urn:microsoft.com/office/officeart/2005/8/layout/radial1"/>
    <dgm:cxn modelId="{30E2294A-CDE2-479B-B446-43D4FBD810BB}" type="presParOf" srcId="{A49E0152-2DD2-49A2-9CC5-612774D21184}" destId="{421FD191-AC28-4012-8BFC-AAD3D4C0C750}" srcOrd="17" destOrd="0" presId="urn:microsoft.com/office/officeart/2005/8/layout/radial1"/>
    <dgm:cxn modelId="{3DEF6C1F-1311-4A09-877F-1FB5A60190ED}" type="presParOf" srcId="{421FD191-AC28-4012-8BFC-AAD3D4C0C750}" destId="{E8C2D3D2-ED36-4F0D-8D48-2D57758E38D2}" srcOrd="0" destOrd="0" presId="urn:microsoft.com/office/officeart/2005/8/layout/radial1"/>
    <dgm:cxn modelId="{154C4203-CE4A-4E96-A0CD-D069FF552C89}" type="presParOf" srcId="{A49E0152-2DD2-49A2-9CC5-612774D21184}" destId="{D03D7B20-5052-4A55-A9CD-47AAF7D35EA4}" srcOrd="18" destOrd="0" presId="urn:microsoft.com/office/officeart/2005/8/layout/radial1"/>
    <dgm:cxn modelId="{CE9D22A8-7709-4E8E-B931-CA88F1A722C0}" type="presParOf" srcId="{A49E0152-2DD2-49A2-9CC5-612774D21184}" destId="{720E6570-9767-471F-815E-B4D0543DB38A}" srcOrd="19" destOrd="0" presId="urn:microsoft.com/office/officeart/2005/8/layout/radial1"/>
    <dgm:cxn modelId="{7433368D-0BBB-4884-9198-BC4E8E6102FB}" type="presParOf" srcId="{720E6570-9767-471F-815E-B4D0543DB38A}" destId="{F71B67E4-A572-48AD-8A92-C56BFE8B1B0E}" srcOrd="0" destOrd="0" presId="urn:microsoft.com/office/officeart/2005/8/layout/radial1"/>
    <dgm:cxn modelId="{50C6DDC7-3327-4A00-8F95-174D76644599}" type="presParOf" srcId="{A49E0152-2DD2-49A2-9CC5-612774D21184}" destId="{B63D901A-D3CC-4C32-BB43-D8907AFB5273}" srcOrd="20" destOrd="0" presId="urn:microsoft.com/office/officeart/2005/8/layout/radial1"/>
    <dgm:cxn modelId="{D352FAC9-4392-4C9E-8E2B-156A56D9259C}" type="presParOf" srcId="{A49E0152-2DD2-49A2-9CC5-612774D21184}" destId="{23DBB19A-08A9-404C-9A85-907E2DFCBF40}" srcOrd="21" destOrd="0" presId="urn:microsoft.com/office/officeart/2005/8/layout/radial1"/>
    <dgm:cxn modelId="{7EE0F2EA-3DF3-4B7A-8751-CE12C521D0DA}" type="presParOf" srcId="{23DBB19A-08A9-404C-9A85-907E2DFCBF40}" destId="{FE2B994C-3F60-4D7A-BA7A-AF7D18DD4163}" srcOrd="0" destOrd="0" presId="urn:microsoft.com/office/officeart/2005/8/layout/radial1"/>
    <dgm:cxn modelId="{B420AAEC-6B47-4B6A-876D-E4EE4D262634}" type="presParOf" srcId="{A49E0152-2DD2-49A2-9CC5-612774D21184}" destId="{2E3885CB-49A2-41CF-8BE0-0102112EC607}" srcOrd="22" destOrd="0" presId="urn:microsoft.com/office/officeart/2005/8/layout/radial1"/>
  </dgm:cxnLst>
  <dgm:bg/>
  <dgm:whole>
    <a:ln w="9525" cap="flat" cmpd="sng" algn="ctr">
      <a:noFill/>
      <a:prstDash val="dash"/>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9D4CF-A80D-4735-A701-0FD0F570566F}">
      <dsp:nvSpPr>
        <dsp:cNvPr id="0" name=""/>
        <dsp:cNvSpPr/>
      </dsp:nvSpPr>
      <dsp:spPr>
        <a:xfrm>
          <a:off x="0" y="246939"/>
          <a:ext cx="6096000" cy="10998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dirty="0">
              <a:latin typeface="Arial" panose="020B0604020202020204" pitchFamily="34" charset="0"/>
              <a:cs typeface="Arial" panose="020B0604020202020204" pitchFamily="34" charset="0"/>
            </a:rPr>
            <a:t>What’s the problem?</a:t>
          </a:r>
        </a:p>
      </dsp:txBody>
      <dsp:txXfrm>
        <a:off x="53688" y="300627"/>
        <a:ext cx="5988624" cy="992424"/>
      </dsp:txXfrm>
    </dsp:sp>
    <dsp:sp modelId="{49371A92-F7B9-422D-AE5D-FADE0DEA0297}">
      <dsp:nvSpPr>
        <dsp:cNvPr id="0" name=""/>
        <dsp:cNvSpPr/>
      </dsp:nvSpPr>
      <dsp:spPr>
        <a:xfrm>
          <a:off x="0" y="1482099"/>
          <a:ext cx="6096000" cy="10998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dirty="0">
              <a:latin typeface="Arial" panose="020B0604020202020204" pitchFamily="34" charset="0"/>
              <a:cs typeface="Arial" panose="020B0604020202020204" pitchFamily="34" charset="0"/>
            </a:rPr>
            <a:t>How bad is it?</a:t>
          </a:r>
        </a:p>
      </dsp:txBody>
      <dsp:txXfrm>
        <a:off x="53688" y="1535787"/>
        <a:ext cx="5988624" cy="992424"/>
      </dsp:txXfrm>
    </dsp:sp>
    <dsp:sp modelId="{50DFD6A8-5C69-4280-A99B-E4EAC50FE019}">
      <dsp:nvSpPr>
        <dsp:cNvPr id="0" name=""/>
        <dsp:cNvSpPr/>
      </dsp:nvSpPr>
      <dsp:spPr>
        <a:xfrm>
          <a:off x="0" y="2717260"/>
          <a:ext cx="6096000" cy="10998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dirty="0">
              <a:latin typeface="Arial" panose="020B0604020202020204" pitchFamily="34" charset="0"/>
              <a:cs typeface="Arial" panose="020B0604020202020204" pitchFamily="34" charset="0"/>
            </a:rPr>
            <a:t>How do we stop it?</a:t>
          </a:r>
        </a:p>
      </dsp:txBody>
      <dsp:txXfrm>
        <a:off x="53688" y="2770948"/>
        <a:ext cx="5988624" cy="992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9D4CF-A80D-4735-A701-0FD0F570566F}">
      <dsp:nvSpPr>
        <dsp:cNvPr id="0" name=""/>
        <dsp:cNvSpPr/>
      </dsp:nvSpPr>
      <dsp:spPr>
        <a:xfrm>
          <a:off x="0" y="246939"/>
          <a:ext cx="6096000" cy="1099800"/>
        </a:xfrm>
        <a:prstGeom prst="roundRect">
          <a:avLst/>
        </a:prstGeom>
        <a:solidFill>
          <a:schemeClr val="bg1">
            <a:lumMod val="75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dirty="0">
              <a:latin typeface="Arial" panose="020B0604020202020204" pitchFamily="34" charset="0"/>
              <a:cs typeface="Arial" panose="020B0604020202020204" pitchFamily="34" charset="0"/>
            </a:rPr>
            <a:t>What’s the problem?</a:t>
          </a:r>
        </a:p>
      </dsp:txBody>
      <dsp:txXfrm>
        <a:off x="53688" y="300627"/>
        <a:ext cx="5988624" cy="992424"/>
      </dsp:txXfrm>
    </dsp:sp>
    <dsp:sp modelId="{49371A92-F7B9-422D-AE5D-FADE0DEA0297}">
      <dsp:nvSpPr>
        <dsp:cNvPr id="0" name=""/>
        <dsp:cNvSpPr/>
      </dsp:nvSpPr>
      <dsp:spPr>
        <a:xfrm>
          <a:off x="0" y="1482099"/>
          <a:ext cx="6096000" cy="10998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dirty="0">
              <a:latin typeface="Arial" panose="020B0604020202020204" pitchFamily="34" charset="0"/>
              <a:cs typeface="Arial" panose="020B0604020202020204" pitchFamily="34" charset="0"/>
            </a:rPr>
            <a:t>How bad is it?</a:t>
          </a:r>
        </a:p>
      </dsp:txBody>
      <dsp:txXfrm>
        <a:off x="53688" y="1535787"/>
        <a:ext cx="5988624" cy="992424"/>
      </dsp:txXfrm>
    </dsp:sp>
    <dsp:sp modelId="{50DFD6A8-5C69-4280-A99B-E4EAC50FE019}">
      <dsp:nvSpPr>
        <dsp:cNvPr id="0" name=""/>
        <dsp:cNvSpPr/>
      </dsp:nvSpPr>
      <dsp:spPr>
        <a:xfrm>
          <a:off x="0" y="2717260"/>
          <a:ext cx="6096000" cy="10998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a:latin typeface="Arial" panose="020B0604020202020204" pitchFamily="34" charset="0"/>
              <a:cs typeface="Arial" panose="020B0604020202020204" pitchFamily="34" charset="0"/>
            </a:rPr>
            <a:t>How do we stop it?</a:t>
          </a:r>
          <a:endParaRPr lang="en-GB" sz="4700" kern="1200" dirty="0">
            <a:latin typeface="Arial" panose="020B0604020202020204" pitchFamily="34" charset="0"/>
            <a:cs typeface="Arial" panose="020B0604020202020204" pitchFamily="34" charset="0"/>
          </a:endParaRPr>
        </a:p>
      </dsp:txBody>
      <dsp:txXfrm>
        <a:off x="53688" y="2770948"/>
        <a:ext cx="5988624" cy="992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841F0-0C2C-415A-AB92-65B3F889A5EF}">
      <dsp:nvSpPr>
        <dsp:cNvPr id="0" name=""/>
        <dsp:cNvSpPr/>
      </dsp:nvSpPr>
      <dsp:spPr>
        <a:xfrm>
          <a:off x="3962062" y="1653696"/>
          <a:ext cx="1351492" cy="1351492"/>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GB" sz="3900" kern="1200" dirty="0">
              <a:latin typeface="Arial Narrow" pitchFamily="34" charset="0"/>
            </a:rPr>
            <a:t>CPE</a:t>
          </a:r>
        </a:p>
      </dsp:txBody>
      <dsp:txXfrm>
        <a:off x="4159983" y="1851617"/>
        <a:ext cx="955650" cy="955650"/>
      </dsp:txXfrm>
    </dsp:sp>
    <dsp:sp modelId="{A61E8F51-48C4-48F8-BDFF-02D0C55F264B}">
      <dsp:nvSpPr>
        <dsp:cNvPr id="0" name=""/>
        <dsp:cNvSpPr/>
      </dsp:nvSpPr>
      <dsp:spPr>
        <a:xfrm rot="5400000">
          <a:off x="4541935" y="1270093"/>
          <a:ext cx="191747" cy="416273"/>
        </a:xfrm>
        <a:prstGeom prst="rightArrow">
          <a:avLst>
            <a:gd name="adj1" fmla="val 60000"/>
            <a:gd name="adj2" fmla="val 50000"/>
          </a:avLst>
        </a:prstGeom>
        <a:solidFill>
          <a:schemeClr val="accent2">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latin typeface="Arial Narrow" pitchFamily="34" charset="0"/>
          </a:endParaRPr>
        </a:p>
      </dsp:txBody>
      <dsp:txXfrm>
        <a:off x="4570697" y="1324586"/>
        <a:ext cx="134223" cy="249763"/>
      </dsp:txXfrm>
    </dsp:sp>
    <dsp:sp modelId="{DE5D8C6D-10C7-4D16-9E78-9CBC436C480A}">
      <dsp:nvSpPr>
        <dsp:cNvPr id="0" name=""/>
        <dsp:cNvSpPr/>
      </dsp:nvSpPr>
      <dsp:spPr>
        <a:xfrm>
          <a:off x="3959528" y="-64650"/>
          <a:ext cx="1356560" cy="1356560"/>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Narrow" pitchFamily="34" charset="0"/>
            </a:rPr>
            <a:t>Rapid spread</a:t>
          </a:r>
        </a:p>
      </dsp:txBody>
      <dsp:txXfrm>
        <a:off x="4158192" y="134014"/>
        <a:ext cx="959232" cy="959232"/>
      </dsp:txXfrm>
    </dsp:sp>
    <dsp:sp modelId="{4A146A5C-8B17-42FF-89C4-1A60FF237838}">
      <dsp:nvSpPr>
        <dsp:cNvPr id="0" name=""/>
        <dsp:cNvSpPr/>
      </dsp:nvSpPr>
      <dsp:spPr>
        <a:xfrm rot="10800000">
          <a:off x="5393147" y="2121306"/>
          <a:ext cx="191747" cy="416273"/>
        </a:xfrm>
        <a:prstGeom prst="rightArrow">
          <a:avLst>
            <a:gd name="adj1" fmla="val 60000"/>
            <a:gd name="adj2" fmla="val 50000"/>
          </a:avLst>
        </a:prstGeom>
        <a:solidFill>
          <a:schemeClr val="accent2">
            <a:hueOff val="1560506"/>
            <a:satOff val="-1946"/>
            <a:lumOff val="458"/>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5450671" y="2204561"/>
        <a:ext cx="134223" cy="249763"/>
      </dsp:txXfrm>
    </dsp:sp>
    <dsp:sp modelId="{16425385-EEB9-4814-9F30-1162A0EF1DE3}">
      <dsp:nvSpPr>
        <dsp:cNvPr id="0" name=""/>
        <dsp:cNvSpPr/>
      </dsp:nvSpPr>
      <dsp:spPr>
        <a:xfrm>
          <a:off x="5675341" y="1651162"/>
          <a:ext cx="1356560" cy="1356560"/>
        </a:xfrm>
        <a:prstGeom prst="ellipse">
          <a:avLst/>
        </a:prstGeom>
        <a:solidFill>
          <a:schemeClr val="accent2">
            <a:hueOff val="1560506"/>
            <a:satOff val="-1946"/>
            <a:lumOff val="45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GB" sz="4000" kern="1200" dirty="0">
              <a:latin typeface="Arial Narrow" pitchFamily="34" charset="0"/>
            </a:rPr>
            <a:t>£</a:t>
          </a:r>
        </a:p>
      </dsp:txBody>
      <dsp:txXfrm>
        <a:off x="5874005" y="1849826"/>
        <a:ext cx="959232" cy="959232"/>
      </dsp:txXfrm>
    </dsp:sp>
    <dsp:sp modelId="{3B14EC59-4F7C-4F23-B926-A426B6FDE079}">
      <dsp:nvSpPr>
        <dsp:cNvPr id="0" name=""/>
        <dsp:cNvSpPr/>
      </dsp:nvSpPr>
      <dsp:spPr>
        <a:xfrm rot="16667959">
          <a:off x="4542419" y="2971987"/>
          <a:ext cx="191166" cy="416273"/>
        </a:xfrm>
        <a:prstGeom prst="rightArrow">
          <a:avLst>
            <a:gd name="adj1" fmla="val 60000"/>
            <a:gd name="adj2" fmla="val 50000"/>
          </a:avLst>
        </a:prstGeom>
        <a:solidFill>
          <a:schemeClr val="accent2">
            <a:hueOff val="3121013"/>
            <a:satOff val="-3893"/>
            <a:lumOff val="915"/>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latin typeface="Arial Narrow" pitchFamily="34" charset="0"/>
          </a:endParaRPr>
        </a:p>
      </dsp:txBody>
      <dsp:txXfrm>
        <a:off x="4567203" y="3083652"/>
        <a:ext cx="133816" cy="249763"/>
      </dsp:txXfrm>
    </dsp:sp>
    <dsp:sp modelId="{E124437D-1D4A-450B-A96C-2DB5B8C07FDC}">
      <dsp:nvSpPr>
        <dsp:cNvPr id="0" name=""/>
        <dsp:cNvSpPr/>
      </dsp:nvSpPr>
      <dsp:spPr>
        <a:xfrm>
          <a:off x="3958823" y="3365880"/>
          <a:ext cx="1358751" cy="1358751"/>
        </a:xfrm>
        <a:prstGeom prst="ellipse">
          <a:avLst/>
        </a:prstGeom>
        <a:solidFill>
          <a:schemeClr val="accent2">
            <a:hueOff val="3121013"/>
            <a:satOff val="-3893"/>
            <a:lumOff val="91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Narrow" pitchFamily="34" charset="0"/>
            </a:rPr>
            <a:t>AMR</a:t>
          </a:r>
        </a:p>
      </dsp:txBody>
      <dsp:txXfrm>
        <a:off x="4157807" y="3564864"/>
        <a:ext cx="960783" cy="960783"/>
      </dsp:txXfrm>
    </dsp:sp>
    <dsp:sp modelId="{A98F29DD-4A04-487F-9E0B-EB826DCBEC3D}">
      <dsp:nvSpPr>
        <dsp:cNvPr id="0" name=""/>
        <dsp:cNvSpPr/>
      </dsp:nvSpPr>
      <dsp:spPr>
        <a:xfrm rot="47534">
          <a:off x="3708045" y="2121306"/>
          <a:ext cx="179505" cy="416273"/>
        </a:xfrm>
        <a:prstGeom prst="rightArrow">
          <a:avLst>
            <a:gd name="adj1" fmla="val 60000"/>
            <a:gd name="adj2" fmla="val 50000"/>
          </a:avLst>
        </a:prstGeom>
        <a:solidFill>
          <a:schemeClr val="accent2">
            <a:hueOff val="4681519"/>
            <a:satOff val="-5839"/>
            <a:lumOff val="1373"/>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latin typeface="Arial Narrow" pitchFamily="34" charset="0"/>
          </a:endParaRPr>
        </a:p>
      </dsp:txBody>
      <dsp:txXfrm rot="10800000">
        <a:off x="3708048" y="2204189"/>
        <a:ext cx="125654" cy="249763"/>
      </dsp:txXfrm>
    </dsp:sp>
    <dsp:sp modelId="{2C350BD0-8C51-4826-A99A-CDEF12055937}">
      <dsp:nvSpPr>
        <dsp:cNvPr id="0" name=""/>
        <dsp:cNvSpPr/>
      </dsp:nvSpPr>
      <dsp:spPr>
        <a:xfrm>
          <a:off x="2220618" y="1628065"/>
          <a:ext cx="1402754" cy="1402754"/>
        </a:xfrm>
        <a:prstGeom prst="ellipse">
          <a:avLst/>
        </a:prstGeom>
        <a:solidFill>
          <a:schemeClr val="accent2">
            <a:hueOff val="4681519"/>
            <a:satOff val="-5839"/>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Narrow" pitchFamily="34" charset="0"/>
            </a:rPr>
            <a:t>Clinical impact</a:t>
          </a:r>
        </a:p>
      </dsp:txBody>
      <dsp:txXfrm>
        <a:off x="2426047" y="1833494"/>
        <a:ext cx="991896" cy="9918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841F0-0C2C-415A-AB92-65B3F889A5EF}">
      <dsp:nvSpPr>
        <dsp:cNvPr id="0" name=""/>
        <dsp:cNvSpPr/>
      </dsp:nvSpPr>
      <dsp:spPr>
        <a:xfrm>
          <a:off x="2613983" y="1714467"/>
          <a:ext cx="1323062" cy="1323062"/>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GB" sz="2700" kern="1200" dirty="0">
              <a:latin typeface="Arial Narrow" pitchFamily="34" charset="0"/>
            </a:rPr>
            <a:t>Rapid spread</a:t>
          </a:r>
        </a:p>
      </dsp:txBody>
      <dsp:txXfrm>
        <a:off x="2807741" y="1908225"/>
        <a:ext cx="935546" cy="935546"/>
      </dsp:txXfrm>
    </dsp:sp>
    <dsp:sp modelId="{A61E8F51-48C4-48F8-BDFF-02D0C55F264B}">
      <dsp:nvSpPr>
        <dsp:cNvPr id="0" name=""/>
        <dsp:cNvSpPr/>
      </dsp:nvSpPr>
      <dsp:spPr>
        <a:xfrm rot="5400000">
          <a:off x="3169227" y="1306427"/>
          <a:ext cx="212574" cy="42702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latin typeface="Arial Narrow" pitchFamily="34" charset="0"/>
          </a:endParaRPr>
        </a:p>
      </dsp:txBody>
      <dsp:txXfrm>
        <a:off x="3201113" y="1359946"/>
        <a:ext cx="148802" cy="256217"/>
      </dsp:txXfrm>
    </dsp:sp>
    <dsp:sp modelId="{DE5D8C6D-10C7-4D16-9E78-9CBC436C480A}">
      <dsp:nvSpPr>
        <dsp:cNvPr id="0" name=""/>
        <dsp:cNvSpPr/>
      </dsp:nvSpPr>
      <dsp:spPr>
        <a:xfrm>
          <a:off x="2579711" y="-78224"/>
          <a:ext cx="1391607" cy="1391607"/>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GB" sz="1900" kern="1200" dirty="0" err="1">
              <a:latin typeface="Arial Narrow" pitchFamily="34" charset="0"/>
            </a:rPr>
            <a:t>Clonal</a:t>
          </a:r>
          <a:r>
            <a:rPr lang="en-GB" sz="1900" kern="1200" dirty="0">
              <a:latin typeface="Arial Narrow" pitchFamily="34" charset="0"/>
            </a:rPr>
            <a:t> expansion</a:t>
          </a:r>
        </a:p>
      </dsp:txBody>
      <dsp:txXfrm>
        <a:off x="2783507" y="125572"/>
        <a:ext cx="984015" cy="984015"/>
      </dsp:txXfrm>
    </dsp:sp>
    <dsp:sp modelId="{3B14EC59-4F7C-4F23-B926-A426B6FDE079}">
      <dsp:nvSpPr>
        <dsp:cNvPr id="0" name=""/>
        <dsp:cNvSpPr/>
      </dsp:nvSpPr>
      <dsp:spPr>
        <a:xfrm rot="13068742">
          <a:off x="3910420" y="2590240"/>
          <a:ext cx="211978" cy="42702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latin typeface="Arial Narrow" pitchFamily="34" charset="0"/>
          </a:endParaRPr>
        </a:p>
      </dsp:txBody>
      <dsp:txXfrm>
        <a:off x="3967336" y="2695139"/>
        <a:ext cx="148385" cy="256217"/>
      </dsp:txXfrm>
    </dsp:sp>
    <dsp:sp modelId="{E124437D-1D4A-450B-A96C-2DB5B8C07FDC}">
      <dsp:nvSpPr>
        <dsp:cNvPr id="0" name=""/>
        <dsp:cNvSpPr/>
      </dsp:nvSpPr>
      <dsp:spPr>
        <a:xfrm>
          <a:off x="4101422" y="2558280"/>
          <a:ext cx="1393855" cy="1393855"/>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GB" sz="1900" kern="1200" dirty="0">
              <a:latin typeface="Arial Narrow" pitchFamily="34" charset="0"/>
            </a:rPr>
            <a:t>GI carriage</a:t>
          </a:r>
        </a:p>
      </dsp:txBody>
      <dsp:txXfrm>
        <a:off x="4305547" y="2762405"/>
        <a:ext cx="985605" cy="985605"/>
      </dsp:txXfrm>
    </dsp:sp>
    <dsp:sp modelId="{A98F29DD-4A04-487F-9E0B-EB826DCBEC3D}">
      <dsp:nvSpPr>
        <dsp:cNvPr id="0" name=""/>
        <dsp:cNvSpPr/>
      </dsp:nvSpPr>
      <dsp:spPr>
        <a:xfrm rot="19847534">
          <a:off x="2444090" y="2584767"/>
          <a:ext cx="200016" cy="42702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latin typeface="Arial Narrow" pitchFamily="34" charset="0"/>
          </a:endParaRPr>
        </a:p>
      </dsp:txBody>
      <dsp:txXfrm rot="10800000">
        <a:off x="2447905" y="2684813"/>
        <a:ext cx="140011" cy="256217"/>
      </dsp:txXfrm>
    </dsp:sp>
    <dsp:sp modelId="{2C350BD0-8C51-4826-A99A-CDEF12055937}">
      <dsp:nvSpPr>
        <dsp:cNvPr id="0" name=""/>
        <dsp:cNvSpPr/>
      </dsp:nvSpPr>
      <dsp:spPr>
        <a:xfrm>
          <a:off x="1033181" y="2535710"/>
          <a:ext cx="1438995" cy="1438995"/>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GB" sz="1900" kern="1200" dirty="0">
              <a:latin typeface="Arial Narrow" pitchFamily="34" charset="0"/>
            </a:rPr>
            <a:t>Horizontal gene transfer</a:t>
          </a:r>
        </a:p>
      </dsp:txBody>
      <dsp:txXfrm>
        <a:off x="1243917" y="2746446"/>
        <a:ext cx="1017523" cy="10175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9D4CF-A80D-4735-A701-0FD0F570566F}">
      <dsp:nvSpPr>
        <dsp:cNvPr id="0" name=""/>
        <dsp:cNvSpPr/>
      </dsp:nvSpPr>
      <dsp:spPr>
        <a:xfrm>
          <a:off x="0" y="246939"/>
          <a:ext cx="6096000" cy="10998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dirty="0">
              <a:latin typeface="Arial" panose="020B0604020202020204" pitchFamily="34" charset="0"/>
              <a:cs typeface="Arial" panose="020B0604020202020204" pitchFamily="34" charset="0"/>
            </a:rPr>
            <a:t>What’s the problem?</a:t>
          </a:r>
        </a:p>
      </dsp:txBody>
      <dsp:txXfrm>
        <a:off x="53688" y="300627"/>
        <a:ext cx="5988624" cy="992424"/>
      </dsp:txXfrm>
    </dsp:sp>
    <dsp:sp modelId="{49371A92-F7B9-422D-AE5D-FADE0DEA0297}">
      <dsp:nvSpPr>
        <dsp:cNvPr id="0" name=""/>
        <dsp:cNvSpPr/>
      </dsp:nvSpPr>
      <dsp:spPr>
        <a:xfrm>
          <a:off x="0" y="1482099"/>
          <a:ext cx="6096000" cy="1099800"/>
        </a:xfrm>
        <a:prstGeom prst="roundRect">
          <a:avLst/>
        </a:prstGeom>
        <a:solidFill>
          <a:schemeClr val="bg1">
            <a:lumMod val="75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dirty="0">
              <a:latin typeface="Arial" panose="020B0604020202020204" pitchFamily="34" charset="0"/>
              <a:cs typeface="Arial" panose="020B0604020202020204" pitchFamily="34" charset="0"/>
            </a:rPr>
            <a:t>How bad is it?</a:t>
          </a:r>
        </a:p>
      </dsp:txBody>
      <dsp:txXfrm>
        <a:off x="53688" y="1535787"/>
        <a:ext cx="5988624" cy="992424"/>
      </dsp:txXfrm>
    </dsp:sp>
    <dsp:sp modelId="{50DFD6A8-5C69-4280-A99B-E4EAC50FE019}">
      <dsp:nvSpPr>
        <dsp:cNvPr id="0" name=""/>
        <dsp:cNvSpPr/>
      </dsp:nvSpPr>
      <dsp:spPr>
        <a:xfrm>
          <a:off x="0" y="2717260"/>
          <a:ext cx="6096000" cy="10998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dirty="0">
              <a:latin typeface="Arial" panose="020B0604020202020204" pitchFamily="34" charset="0"/>
              <a:cs typeface="Arial" panose="020B0604020202020204" pitchFamily="34" charset="0"/>
            </a:rPr>
            <a:t>How do we stop it?</a:t>
          </a:r>
        </a:p>
      </dsp:txBody>
      <dsp:txXfrm>
        <a:off x="53688" y="2770948"/>
        <a:ext cx="5988624" cy="9924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9D4CF-A80D-4735-A701-0FD0F570566F}">
      <dsp:nvSpPr>
        <dsp:cNvPr id="0" name=""/>
        <dsp:cNvSpPr/>
      </dsp:nvSpPr>
      <dsp:spPr>
        <a:xfrm>
          <a:off x="0" y="246939"/>
          <a:ext cx="6096000" cy="10998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dirty="0">
              <a:latin typeface="Arial" panose="020B0604020202020204" pitchFamily="34" charset="0"/>
              <a:cs typeface="Arial" panose="020B0604020202020204" pitchFamily="34" charset="0"/>
            </a:rPr>
            <a:t>What’s the problem?</a:t>
          </a:r>
        </a:p>
      </dsp:txBody>
      <dsp:txXfrm>
        <a:off x="53688" y="300627"/>
        <a:ext cx="5988624" cy="992424"/>
      </dsp:txXfrm>
    </dsp:sp>
    <dsp:sp modelId="{49371A92-F7B9-422D-AE5D-FADE0DEA0297}">
      <dsp:nvSpPr>
        <dsp:cNvPr id="0" name=""/>
        <dsp:cNvSpPr/>
      </dsp:nvSpPr>
      <dsp:spPr>
        <a:xfrm>
          <a:off x="0" y="1482099"/>
          <a:ext cx="6096000" cy="109980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dirty="0">
              <a:latin typeface="Arial" panose="020B0604020202020204" pitchFamily="34" charset="0"/>
              <a:cs typeface="Arial" panose="020B0604020202020204" pitchFamily="34" charset="0"/>
            </a:rPr>
            <a:t>How bad is it?</a:t>
          </a:r>
        </a:p>
      </dsp:txBody>
      <dsp:txXfrm>
        <a:off x="53688" y="1535787"/>
        <a:ext cx="5988624" cy="992424"/>
      </dsp:txXfrm>
    </dsp:sp>
    <dsp:sp modelId="{50DFD6A8-5C69-4280-A99B-E4EAC50FE019}">
      <dsp:nvSpPr>
        <dsp:cNvPr id="0" name=""/>
        <dsp:cNvSpPr/>
      </dsp:nvSpPr>
      <dsp:spPr>
        <a:xfrm>
          <a:off x="0" y="2717260"/>
          <a:ext cx="6096000" cy="1099800"/>
        </a:xfrm>
        <a:prstGeom prst="roundRect">
          <a:avLst/>
        </a:prstGeom>
        <a:solidFill>
          <a:schemeClr val="bg1">
            <a:lumMod val="75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dirty="0">
              <a:latin typeface="Arial" panose="020B0604020202020204" pitchFamily="34" charset="0"/>
              <a:cs typeface="Arial" panose="020B0604020202020204" pitchFamily="34" charset="0"/>
            </a:rPr>
            <a:t>How do we stop it?</a:t>
          </a:r>
        </a:p>
      </dsp:txBody>
      <dsp:txXfrm>
        <a:off x="53688" y="2770948"/>
        <a:ext cx="5988624" cy="9924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BE3AC-461A-4E9C-BBE1-0A9BF9DDA728}">
      <dsp:nvSpPr>
        <dsp:cNvPr id="0" name=""/>
        <dsp:cNvSpPr/>
      </dsp:nvSpPr>
      <dsp:spPr>
        <a:xfrm>
          <a:off x="2224886" y="1916965"/>
          <a:ext cx="940349" cy="943573"/>
        </a:xfrm>
        <a:prstGeom prst="ellipse">
          <a:avLst/>
        </a:prstGeom>
        <a:solidFill>
          <a:schemeClr val="accent3">
            <a:lumMod val="5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GB" sz="1050" b="1" kern="1200" dirty="0">
              <a:latin typeface="Arial" pitchFamily="34" charset="0"/>
              <a:ea typeface="Verdana" pitchFamily="34" charset="0"/>
              <a:cs typeface="Arial" pitchFamily="34" charset="0"/>
            </a:rPr>
            <a:t>Tools</a:t>
          </a:r>
        </a:p>
      </dsp:txBody>
      <dsp:txXfrm>
        <a:off x="2362597" y="2055148"/>
        <a:ext cx="664927" cy="667207"/>
      </dsp:txXfrm>
    </dsp:sp>
    <dsp:sp modelId="{DB8F51CD-C538-4588-A588-A84B010586D4}">
      <dsp:nvSpPr>
        <dsp:cNvPr id="0" name=""/>
        <dsp:cNvSpPr/>
      </dsp:nvSpPr>
      <dsp:spPr>
        <a:xfrm rot="16716625">
          <a:off x="2346695" y="1423330"/>
          <a:ext cx="985539" cy="23545"/>
        </a:xfrm>
        <a:custGeom>
          <a:avLst/>
          <a:gdLst/>
          <a:ahLst/>
          <a:cxnLst/>
          <a:rect l="0" t="0" r="0" b="0"/>
          <a:pathLst>
            <a:path>
              <a:moveTo>
                <a:pt x="0" y="11772"/>
              </a:moveTo>
              <a:lnTo>
                <a:pt x="98553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2814826" y="1410464"/>
        <a:ext cx="49276" cy="49276"/>
      </dsp:txXfrm>
    </dsp:sp>
    <dsp:sp modelId="{AFABF447-E48A-423B-B49F-6EA32EBB3358}">
      <dsp:nvSpPr>
        <dsp:cNvPr id="0" name=""/>
        <dsp:cNvSpPr/>
      </dsp:nvSpPr>
      <dsp:spPr>
        <a:xfrm>
          <a:off x="2502522" y="-1273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Hand hygiene</a:t>
          </a:r>
        </a:p>
      </dsp:txBody>
      <dsp:txXfrm>
        <a:off x="2644000" y="128740"/>
        <a:ext cx="683114" cy="683114"/>
      </dsp:txXfrm>
    </dsp:sp>
    <dsp:sp modelId="{6D54B6E2-7739-424F-AD0F-5C0CCB7D7C11}">
      <dsp:nvSpPr>
        <dsp:cNvPr id="0" name=""/>
        <dsp:cNvSpPr/>
      </dsp:nvSpPr>
      <dsp:spPr>
        <a:xfrm rot="18918134">
          <a:off x="2909251" y="1752403"/>
          <a:ext cx="834020" cy="23545"/>
        </a:xfrm>
        <a:custGeom>
          <a:avLst/>
          <a:gdLst/>
          <a:ahLst/>
          <a:cxnLst/>
          <a:rect l="0" t="0" r="0" b="0"/>
          <a:pathLst>
            <a:path>
              <a:moveTo>
                <a:pt x="0" y="11772"/>
              </a:moveTo>
              <a:lnTo>
                <a:pt x="834020"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3305411" y="1743325"/>
        <a:ext cx="41701" cy="41701"/>
      </dsp:txXfrm>
    </dsp:sp>
    <dsp:sp modelId="{F742DEE1-3A8E-4ACB-8223-B85092990354}">
      <dsp:nvSpPr>
        <dsp:cNvPr id="0" name=""/>
        <dsp:cNvSpPr/>
      </dsp:nvSpPr>
      <dsp:spPr>
        <a:xfrm>
          <a:off x="3483002" y="648079"/>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Cleaning / disinfection</a:t>
          </a:r>
        </a:p>
      </dsp:txBody>
      <dsp:txXfrm>
        <a:off x="3624480" y="789557"/>
        <a:ext cx="683114" cy="683114"/>
      </dsp:txXfrm>
    </dsp:sp>
    <dsp:sp modelId="{448BC795-2B71-4D53-89F4-C8C4F00A8740}">
      <dsp:nvSpPr>
        <dsp:cNvPr id="0" name=""/>
        <dsp:cNvSpPr/>
      </dsp:nvSpPr>
      <dsp:spPr>
        <a:xfrm rot="20107388">
          <a:off x="3015494" y="1696797"/>
          <a:ext cx="2292888" cy="23545"/>
        </a:xfrm>
        <a:custGeom>
          <a:avLst/>
          <a:gdLst/>
          <a:ahLst/>
          <a:cxnLst/>
          <a:rect l="0" t="0" r="0" b="0"/>
          <a:pathLst>
            <a:path>
              <a:moveTo>
                <a:pt x="0" y="11772"/>
              </a:moveTo>
              <a:lnTo>
                <a:pt x="229288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104616" y="1651248"/>
        <a:ext cx="114644" cy="114644"/>
      </dsp:txXfrm>
    </dsp:sp>
    <dsp:sp modelId="{09E20101-E01D-44D7-A5E2-CBAFA2BAA369}">
      <dsp:nvSpPr>
        <dsp:cNvPr id="0" name=""/>
        <dsp:cNvSpPr/>
      </dsp:nvSpPr>
      <dsp:spPr>
        <a:xfrm>
          <a:off x="5157189" y="540063"/>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HCW screening</a:t>
          </a:r>
        </a:p>
      </dsp:txBody>
      <dsp:txXfrm>
        <a:off x="5298667" y="681541"/>
        <a:ext cx="683114" cy="683114"/>
      </dsp:txXfrm>
    </dsp:sp>
    <dsp:sp modelId="{87EBF4B6-5A60-49E3-BAE3-9569A8941223}">
      <dsp:nvSpPr>
        <dsp:cNvPr id="0" name=""/>
        <dsp:cNvSpPr/>
      </dsp:nvSpPr>
      <dsp:spPr>
        <a:xfrm rot="21348663">
          <a:off x="3161027" y="2261683"/>
          <a:ext cx="2216446" cy="23545"/>
        </a:xfrm>
        <a:custGeom>
          <a:avLst/>
          <a:gdLst/>
          <a:ahLst/>
          <a:cxnLst/>
          <a:rect l="0" t="0" r="0" b="0"/>
          <a:pathLst>
            <a:path>
              <a:moveTo>
                <a:pt x="0" y="11772"/>
              </a:moveTo>
              <a:lnTo>
                <a:pt x="2216446"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213839" y="2218045"/>
        <a:ext cx="110822" cy="110822"/>
      </dsp:txXfrm>
    </dsp:sp>
    <dsp:sp modelId="{9C0566EF-5437-4189-A58F-D7ED4475F7E6}">
      <dsp:nvSpPr>
        <dsp:cNvPr id="0" name=""/>
        <dsp:cNvSpPr/>
      </dsp:nvSpPr>
      <dsp:spPr>
        <a:xfrm>
          <a:off x="5373223" y="1674186"/>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Decol</a:t>
          </a:r>
          <a:r>
            <a:rPr lang="en-GB" sz="900" kern="1200" dirty="0">
              <a:latin typeface="Arial" pitchFamily="34" charset="0"/>
              <a:ea typeface="Verdana" pitchFamily="34" charset="0"/>
              <a:cs typeface="Arial" pitchFamily="34" charset="0"/>
            </a:rPr>
            <a:t>.</a:t>
          </a:r>
        </a:p>
      </dsp:txBody>
      <dsp:txXfrm>
        <a:off x="5514701" y="1815664"/>
        <a:ext cx="683114" cy="683114"/>
      </dsp:txXfrm>
    </dsp:sp>
    <dsp:sp modelId="{C7B946FE-59D8-4D12-8C09-BC0537958DAE}">
      <dsp:nvSpPr>
        <dsp:cNvPr id="0" name=""/>
        <dsp:cNvSpPr/>
      </dsp:nvSpPr>
      <dsp:spPr>
        <a:xfrm rot="999354">
          <a:off x="3095366" y="2855186"/>
          <a:ext cx="2396218" cy="23545"/>
        </a:xfrm>
        <a:custGeom>
          <a:avLst/>
          <a:gdLst/>
          <a:ahLst/>
          <a:cxnLst/>
          <a:rect l="0" t="0" r="0" b="0"/>
          <a:pathLst>
            <a:path>
              <a:moveTo>
                <a:pt x="0" y="11772"/>
              </a:moveTo>
              <a:lnTo>
                <a:pt x="239621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
            <a:lnSpc>
              <a:spcPct val="90000"/>
            </a:lnSpc>
            <a:spcBef>
              <a:spcPct val="0"/>
            </a:spcBef>
            <a:spcAft>
              <a:spcPct val="35000"/>
            </a:spcAft>
            <a:buNone/>
          </a:pPr>
          <a:endParaRPr lang="en-GB" sz="200" kern="1200">
            <a:latin typeface="Arial" pitchFamily="34" charset="0"/>
            <a:ea typeface="Verdana" pitchFamily="34" charset="0"/>
            <a:cs typeface="Arial" pitchFamily="34" charset="0"/>
          </a:endParaRPr>
        </a:p>
      </dsp:txBody>
      <dsp:txXfrm>
        <a:off x="4233570" y="2807053"/>
        <a:ext cx="119810" cy="119810"/>
      </dsp:txXfrm>
    </dsp:sp>
    <dsp:sp modelId="{5CAC3CA5-4D4E-4CD5-B029-F343138D5FD6}">
      <dsp:nvSpPr>
        <dsp:cNvPr id="0" name=""/>
        <dsp:cNvSpPr/>
      </dsp:nvSpPr>
      <dsp:spPr>
        <a:xfrm>
          <a:off x="5421049" y="2865778"/>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Cohorting</a:t>
          </a:r>
          <a:r>
            <a:rPr lang="en-GB" sz="900" kern="1200" dirty="0">
              <a:latin typeface="Arial" pitchFamily="34" charset="0"/>
              <a:ea typeface="Verdana" pitchFamily="34" charset="0"/>
              <a:cs typeface="Arial" pitchFamily="34" charset="0"/>
            </a:rPr>
            <a:t> staff / patients</a:t>
          </a:r>
        </a:p>
      </dsp:txBody>
      <dsp:txXfrm>
        <a:off x="5562527" y="3007256"/>
        <a:ext cx="683114" cy="683114"/>
      </dsp:txXfrm>
    </dsp:sp>
    <dsp:sp modelId="{0401F99C-04ED-41B4-8658-7B8E1CC84941}">
      <dsp:nvSpPr>
        <dsp:cNvPr id="0" name=""/>
        <dsp:cNvSpPr/>
      </dsp:nvSpPr>
      <dsp:spPr>
        <a:xfrm rot="2258105">
          <a:off x="2893700" y="3175569"/>
          <a:ext cx="1674078" cy="23545"/>
        </a:xfrm>
        <a:custGeom>
          <a:avLst/>
          <a:gdLst/>
          <a:ahLst/>
          <a:cxnLst/>
          <a:rect l="0" t="0" r="0" b="0"/>
          <a:pathLst>
            <a:path>
              <a:moveTo>
                <a:pt x="0" y="11772"/>
              </a:moveTo>
              <a:lnTo>
                <a:pt x="167407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3688887" y="3145490"/>
        <a:ext cx="83703" cy="83703"/>
      </dsp:txXfrm>
    </dsp:sp>
    <dsp:sp modelId="{D9DC1811-6482-4882-BD97-6C1DF4FB7C5E}">
      <dsp:nvSpPr>
        <dsp:cNvPr id="0" name=""/>
        <dsp:cNvSpPr/>
      </dsp:nvSpPr>
      <dsp:spPr>
        <a:xfrm>
          <a:off x="4293092" y="3510384"/>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Note flagging</a:t>
          </a:r>
        </a:p>
      </dsp:txBody>
      <dsp:txXfrm>
        <a:off x="4434570" y="3651862"/>
        <a:ext cx="683114" cy="683114"/>
      </dsp:txXfrm>
    </dsp:sp>
    <dsp:sp modelId="{94D7B32E-51E5-469E-81C3-B09D2C7CCD65}">
      <dsp:nvSpPr>
        <dsp:cNvPr id="0" name=""/>
        <dsp:cNvSpPr/>
      </dsp:nvSpPr>
      <dsp:spPr>
        <a:xfrm rot="3961819">
          <a:off x="2596408" y="3254460"/>
          <a:ext cx="977553" cy="23545"/>
        </a:xfrm>
        <a:custGeom>
          <a:avLst/>
          <a:gdLst/>
          <a:ahLst/>
          <a:cxnLst/>
          <a:rect l="0" t="0" r="0" b="0"/>
          <a:pathLst>
            <a:path>
              <a:moveTo>
                <a:pt x="0" y="11772"/>
              </a:moveTo>
              <a:lnTo>
                <a:pt x="977553" y="11772"/>
              </a:lnTo>
            </a:path>
          </a:pathLst>
        </a:custGeom>
        <a:noFill/>
        <a:ln w="25400" cap="flat" cmpd="sng" algn="ctr">
          <a:solidFill>
            <a:schemeClr val="accent2">
              <a:hueOff val="0"/>
              <a:satOff val="0"/>
              <a:lumOff val="0"/>
            </a:schemeClr>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anose="020B0604020202020204" pitchFamily="34" charset="0"/>
            <a:cs typeface="Arial" panose="020B0604020202020204" pitchFamily="34" charset="0"/>
          </a:endParaRPr>
        </a:p>
      </dsp:txBody>
      <dsp:txXfrm>
        <a:off x="3060746" y="3241794"/>
        <a:ext cx="48877" cy="48877"/>
      </dsp:txXfrm>
    </dsp:sp>
    <dsp:sp modelId="{4725C341-6B0C-4ABF-99AD-5931983A12A4}">
      <dsp:nvSpPr>
        <dsp:cNvPr id="0" name=""/>
        <dsp:cNvSpPr/>
      </dsp:nvSpPr>
      <dsp:spPr>
        <a:xfrm>
          <a:off x="2996951" y="3671201"/>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Education</a:t>
          </a:r>
        </a:p>
      </dsp:txBody>
      <dsp:txXfrm>
        <a:off x="3138429" y="3812679"/>
        <a:ext cx="683114" cy="683114"/>
      </dsp:txXfrm>
    </dsp:sp>
    <dsp:sp modelId="{3868F5E0-3D5A-4E7C-91D4-012296AD59B3}">
      <dsp:nvSpPr>
        <dsp:cNvPr id="0" name=""/>
        <dsp:cNvSpPr/>
      </dsp:nvSpPr>
      <dsp:spPr>
        <a:xfrm rot="6529051">
          <a:off x="2015444" y="3200916"/>
          <a:ext cx="797688" cy="23545"/>
        </a:xfrm>
        <a:custGeom>
          <a:avLst/>
          <a:gdLst/>
          <a:ahLst/>
          <a:cxnLst/>
          <a:rect l="0" t="0" r="0" b="0"/>
          <a:pathLst>
            <a:path>
              <a:moveTo>
                <a:pt x="0" y="11772"/>
              </a:moveTo>
              <a:lnTo>
                <a:pt x="79768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anose="020B0604020202020204" pitchFamily="34" charset="0"/>
            <a:cs typeface="Arial" panose="020B0604020202020204" pitchFamily="34" charset="0"/>
          </a:endParaRPr>
        </a:p>
      </dsp:txBody>
      <dsp:txXfrm rot="10800000">
        <a:off x="2394346" y="3192747"/>
        <a:ext cx="39884" cy="39884"/>
      </dsp:txXfrm>
    </dsp:sp>
    <dsp:sp modelId="{C1BA877E-160B-49D7-ACE8-9733322D575C}">
      <dsp:nvSpPr>
        <dsp:cNvPr id="0" name=""/>
        <dsp:cNvSpPr/>
      </dsp:nvSpPr>
      <dsp:spPr>
        <a:xfrm>
          <a:off x="1646799" y="3564397"/>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Env</a:t>
          </a:r>
          <a:r>
            <a:rPr lang="en-GB" sz="900" kern="1200" dirty="0">
              <a:latin typeface="Arial" pitchFamily="34" charset="0"/>
              <a:ea typeface="Verdana" pitchFamily="34" charset="0"/>
              <a:cs typeface="Arial" pitchFamily="34" charset="0"/>
            </a:rPr>
            <a:t>. screening</a:t>
          </a:r>
        </a:p>
      </dsp:txBody>
      <dsp:txXfrm>
        <a:off x="1788277" y="3705875"/>
        <a:ext cx="683114" cy="683114"/>
      </dsp:txXfrm>
    </dsp:sp>
    <dsp:sp modelId="{421FD191-AC28-4012-8BFC-AAD3D4C0C750}">
      <dsp:nvSpPr>
        <dsp:cNvPr id="0" name=""/>
        <dsp:cNvSpPr/>
      </dsp:nvSpPr>
      <dsp:spPr>
        <a:xfrm rot="9946053">
          <a:off x="1725958" y="2556677"/>
          <a:ext cx="521264" cy="23545"/>
        </a:xfrm>
        <a:custGeom>
          <a:avLst/>
          <a:gdLst/>
          <a:ahLst/>
          <a:cxnLst/>
          <a:rect l="0" t="0" r="0" b="0"/>
          <a:pathLst>
            <a:path>
              <a:moveTo>
                <a:pt x="0" y="11772"/>
              </a:moveTo>
              <a:lnTo>
                <a:pt x="521264"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1973559" y="2555418"/>
        <a:ext cx="26063" cy="26063"/>
      </dsp:txXfrm>
    </dsp:sp>
    <dsp:sp modelId="{D03D7B20-5052-4A55-A9CD-47AAF7D35EA4}">
      <dsp:nvSpPr>
        <dsp:cNvPr id="0" name=""/>
        <dsp:cNvSpPr/>
      </dsp:nvSpPr>
      <dsp:spPr>
        <a:xfrm>
          <a:off x="782714" y="2268250"/>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Contact precautions</a:t>
          </a:r>
        </a:p>
      </dsp:txBody>
      <dsp:txXfrm>
        <a:off x="924192" y="2409728"/>
        <a:ext cx="683114" cy="683114"/>
      </dsp:txXfrm>
    </dsp:sp>
    <dsp:sp modelId="{720E6570-9767-471F-815E-B4D0543DB38A}">
      <dsp:nvSpPr>
        <dsp:cNvPr id="0" name=""/>
        <dsp:cNvSpPr/>
      </dsp:nvSpPr>
      <dsp:spPr>
        <a:xfrm rot="12545984">
          <a:off x="1586843" y="1967215"/>
          <a:ext cx="744016" cy="23545"/>
        </a:xfrm>
        <a:custGeom>
          <a:avLst/>
          <a:gdLst/>
          <a:ahLst/>
          <a:cxnLst/>
          <a:rect l="0" t="0" r="0" b="0"/>
          <a:pathLst>
            <a:path>
              <a:moveTo>
                <a:pt x="0" y="11772"/>
              </a:moveTo>
              <a:lnTo>
                <a:pt x="744016"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1940251" y="1960387"/>
        <a:ext cx="37200" cy="37200"/>
      </dsp:txXfrm>
    </dsp:sp>
    <dsp:sp modelId="{B63D901A-D3CC-4C32-BB43-D8907AFB5273}">
      <dsp:nvSpPr>
        <dsp:cNvPr id="0" name=""/>
        <dsp:cNvSpPr/>
      </dsp:nvSpPr>
      <dsp:spPr>
        <a:xfrm>
          <a:off x="728701" y="108011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Active screening</a:t>
          </a:r>
        </a:p>
      </dsp:txBody>
      <dsp:txXfrm>
        <a:off x="870179" y="1221596"/>
        <a:ext cx="683114" cy="683114"/>
      </dsp:txXfrm>
    </dsp:sp>
    <dsp:sp modelId="{23DBB19A-08A9-404C-9A85-907E2DFCBF40}">
      <dsp:nvSpPr>
        <dsp:cNvPr id="0" name=""/>
        <dsp:cNvSpPr/>
      </dsp:nvSpPr>
      <dsp:spPr>
        <a:xfrm rot="14580338">
          <a:off x="1664243" y="1456285"/>
          <a:ext cx="1123629" cy="23545"/>
        </a:xfrm>
        <a:custGeom>
          <a:avLst/>
          <a:gdLst/>
          <a:ahLst/>
          <a:cxnLst/>
          <a:rect l="0" t="0" r="0" b="0"/>
          <a:pathLst>
            <a:path>
              <a:moveTo>
                <a:pt x="0" y="11772"/>
              </a:moveTo>
              <a:lnTo>
                <a:pt x="112362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2197967" y="1439966"/>
        <a:ext cx="56181" cy="56181"/>
      </dsp:txXfrm>
    </dsp:sp>
    <dsp:sp modelId="{2E3885CB-49A2-41CF-8BE0-0102112EC607}">
      <dsp:nvSpPr>
        <dsp:cNvPr id="0" name=""/>
        <dsp:cNvSpPr/>
      </dsp:nvSpPr>
      <dsp:spPr>
        <a:xfrm>
          <a:off x="1268762" y="5400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Antibiotic stewardship</a:t>
          </a:r>
        </a:p>
      </dsp:txBody>
      <dsp:txXfrm>
        <a:off x="1410240" y="195486"/>
        <a:ext cx="683114" cy="68311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BE3AC-461A-4E9C-BBE1-0A9BF9DDA728}">
      <dsp:nvSpPr>
        <dsp:cNvPr id="0" name=""/>
        <dsp:cNvSpPr/>
      </dsp:nvSpPr>
      <dsp:spPr>
        <a:xfrm>
          <a:off x="2224886" y="1916965"/>
          <a:ext cx="940349" cy="943573"/>
        </a:xfrm>
        <a:prstGeom prst="ellipse">
          <a:avLst/>
        </a:prstGeom>
        <a:solidFill>
          <a:schemeClr val="accent3">
            <a:lumMod val="5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GB" sz="1050" b="1" kern="1200" dirty="0">
              <a:latin typeface="Arial" pitchFamily="34" charset="0"/>
              <a:ea typeface="Verdana" pitchFamily="34" charset="0"/>
              <a:cs typeface="Arial" pitchFamily="34" charset="0"/>
            </a:rPr>
            <a:t>Tools</a:t>
          </a:r>
        </a:p>
      </dsp:txBody>
      <dsp:txXfrm>
        <a:off x="2362597" y="2055148"/>
        <a:ext cx="664927" cy="667207"/>
      </dsp:txXfrm>
    </dsp:sp>
    <dsp:sp modelId="{DB8F51CD-C538-4588-A588-A84B010586D4}">
      <dsp:nvSpPr>
        <dsp:cNvPr id="0" name=""/>
        <dsp:cNvSpPr/>
      </dsp:nvSpPr>
      <dsp:spPr>
        <a:xfrm rot="16716625">
          <a:off x="2346695" y="1423330"/>
          <a:ext cx="985539" cy="23545"/>
        </a:xfrm>
        <a:custGeom>
          <a:avLst/>
          <a:gdLst/>
          <a:ahLst/>
          <a:cxnLst/>
          <a:rect l="0" t="0" r="0" b="0"/>
          <a:pathLst>
            <a:path>
              <a:moveTo>
                <a:pt x="0" y="11772"/>
              </a:moveTo>
              <a:lnTo>
                <a:pt x="98553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2814826" y="1410464"/>
        <a:ext cx="49276" cy="49276"/>
      </dsp:txXfrm>
    </dsp:sp>
    <dsp:sp modelId="{AFABF447-E48A-423B-B49F-6EA32EBB3358}">
      <dsp:nvSpPr>
        <dsp:cNvPr id="0" name=""/>
        <dsp:cNvSpPr/>
      </dsp:nvSpPr>
      <dsp:spPr>
        <a:xfrm>
          <a:off x="2502522" y="-1273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Hand hygiene</a:t>
          </a:r>
        </a:p>
      </dsp:txBody>
      <dsp:txXfrm>
        <a:off x="2644000" y="128740"/>
        <a:ext cx="683114" cy="683114"/>
      </dsp:txXfrm>
    </dsp:sp>
    <dsp:sp modelId="{6D54B6E2-7739-424F-AD0F-5C0CCB7D7C11}">
      <dsp:nvSpPr>
        <dsp:cNvPr id="0" name=""/>
        <dsp:cNvSpPr/>
      </dsp:nvSpPr>
      <dsp:spPr>
        <a:xfrm rot="18918134">
          <a:off x="2909251" y="1752403"/>
          <a:ext cx="834020" cy="23545"/>
        </a:xfrm>
        <a:custGeom>
          <a:avLst/>
          <a:gdLst/>
          <a:ahLst/>
          <a:cxnLst/>
          <a:rect l="0" t="0" r="0" b="0"/>
          <a:pathLst>
            <a:path>
              <a:moveTo>
                <a:pt x="0" y="11772"/>
              </a:moveTo>
              <a:lnTo>
                <a:pt x="834020"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3305411" y="1743325"/>
        <a:ext cx="41701" cy="41701"/>
      </dsp:txXfrm>
    </dsp:sp>
    <dsp:sp modelId="{F742DEE1-3A8E-4ACB-8223-B85092990354}">
      <dsp:nvSpPr>
        <dsp:cNvPr id="0" name=""/>
        <dsp:cNvSpPr/>
      </dsp:nvSpPr>
      <dsp:spPr>
        <a:xfrm>
          <a:off x="3483002" y="648079"/>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Cleaning / disinfection</a:t>
          </a:r>
        </a:p>
      </dsp:txBody>
      <dsp:txXfrm>
        <a:off x="3624480" y="789557"/>
        <a:ext cx="683114" cy="683114"/>
      </dsp:txXfrm>
    </dsp:sp>
    <dsp:sp modelId="{448BC795-2B71-4D53-89F4-C8C4F00A8740}">
      <dsp:nvSpPr>
        <dsp:cNvPr id="0" name=""/>
        <dsp:cNvSpPr/>
      </dsp:nvSpPr>
      <dsp:spPr>
        <a:xfrm rot="20107388">
          <a:off x="3015494" y="1696797"/>
          <a:ext cx="2292888" cy="23545"/>
        </a:xfrm>
        <a:custGeom>
          <a:avLst/>
          <a:gdLst/>
          <a:ahLst/>
          <a:cxnLst/>
          <a:rect l="0" t="0" r="0" b="0"/>
          <a:pathLst>
            <a:path>
              <a:moveTo>
                <a:pt x="0" y="11772"/>
              </a:moveTo>
              <a:lnTo>
                <a:pt x="229288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104616" y="1651248"/>
        <a:ext cx="114644" cy="114644"/>
      </dsp:txXfrm>
    </dsp:sp>
    <dsp:sp modelId="{09E20101-E01D-44D7-A5E2-CBAFA2BAA369}">
      <dsp:nvSpPr>
        <dsp:cNvPr id="0" name=""/>
        <dsp:cNvSpPr/>
      </dsp:nvSpPr>
      <dsp:spPr>
        <a:xfrm>
          <a:off x="5157189" y="540063"/>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HCW screening</a:t>
          </a:r>
        </a:p>
      </dsp:txBody>
      <dsp:txXfrm>
        <a:off x="5298667" y="681541"/>
        <a:ext cx="683114" cy="683114"/>
      </dsp:txXfrm>
    </dsp:sp>
    <dsp:sp modelId="{87EBF4B6-5A60-49E3-BAE3-9569A8941223}">
      <dsp:nvSpPr>
        <dsp:cNvPr id="0" name=""/>
        <dsp:cNvSpPr/>
      </dsp:nvSpPr>
      <dsp:spPr>
        <a:xfrm rot="21348663">
          <a:off x="3161027" y="2261683"/>
          <a:ext cx="2216446" cy="23545"/>
        </a:xfrm>
        <a:custGeom>
          <a:avLst/>
          <a:gdLst/>
          <a:ahLst/>
          <a:cxnLst/>
          <a:rect l="0" t="0" r="0" b="0"/>
          <a:pathLst>
            <a:path>
              <a:moveTo>
                <a:pt x="0" y="11772"/>
              </a:moveTo>
              <a:lnTo>
                <a:pt x="2216446"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213839" y="2218045"/>
        <a:ext cx="110822" cy="110822"/>
      </dsp:txXfrm>
    </dsp:sp>
    <dsp:sp modelId="{9C0566EF-5437-4189-A58F-D7ED4475F7E6}">
      <dsp:nvSpPr>
        <dsp:cNvPr id="0" name=""/>
        <dsp:cNvSpPr/>
      </dsp:nvSpPr>
      <dsp:spPr>
        <a:xfrm>
          <a:off x="5373223" y="1674186"/>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Decol</a:t>
          </a:r>
          <a:r>
            <a:rPr lang="en-GB" sz="900" kern="1200" dirty="0">
              <a:latin typeface="Arial" pitchFamily="34" charset="0"/>
              <a:ea typeface="Verdana" pitchFamily="34" charset="0"/>
              <a:cs typeface="Arial" pitchFamily="34" charset="0"/>
            </a:rPr>
            <a:t>.</a:t>
          </a:r>
        </a:p>
      </dsp:txBody>
      <dsp:txXfrm>
        <a:off x="5514701" y="1815664"/>
        <a:ext cx="683114" cy="683114"/>
      </dsp:txXfrm>
    </dsp:sp>
    <dsp:sp modelId="{C7B946FE-59D8-4D12-8C09-BC0537958DAE}">
      <dsp:nvSpPr>
        <dsp:cNvPr id="0" name=""/>
        <dsp:cNvSpPr/>
      </dsp:nvSpPr>
      <dsp:spPr>
        <a:xfrm rot="999354">
          <a:off x="3095366" y="2855186"/>
          <a:ext cx="2396218" cy="23545"/>
        </a:xfrm>
        <a:custGeom>
          <a:avLst/>
          <a:gdLst/>
          <a:ahLst/>
          <a:cxnLst/>
          <a:rect l="0" t="0" r="0" b="0"/>
          <a:pathLst>
            <a:path>
              <a:moveTo>
                <a:pt x="0" y="11772"/>
              </a:moveTo>
              <a:lnTo>
                <a:pt x="239621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
            <a:lnSpc>
              <a:spcPct val="90000"/>
            </a:lnSpc>
            <a:spcBef>
              <a:spcPct val="0"/>
            </a:spcBef>
            <a:spcAft>
              <a:spcPct val="35000"/>
            </a:spcAft>
            <a:buNone/>
          </a:pPr>
          <a:endParaRPr lang="en-GB" sz="200" kern="1200">
            <a:latin typeface="Arial" pitchFamily="34" charset="0"/>
            <a:ea typeface="Verdana" pitchFamily="34" charset="0"/>
            <a:cs typeface="Arial" pitchFamily="34" charset="0"/>
          </a:endParaRPr>
        </a:p>
      </dsp:txBody>
      <dsp:txXfrm>
        <a:off x="4233570" y="2807053"/>
        <a:ext cx="119810" cy="119810"/>
      </dsp:txXfrm>
    </dsp:sp>
    <dsp:sp modelId="{5CAC3CA5-4D4E-4CD5-B029-F343138D5FD6}">
      <dsp:nvSpPr>
        <dsp:cNvPr id="0" name=""/>
        <dsp:cNvSpPr/>
      </dsp:nvSpPr>
      <dsp:spPr>
        <a:xfrm>
          <a:off x="5421049" y="2865778"/>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Cohorting</a:t>
          </a:r>
          <a:r>
            <a:rPr lang="en-GB" sz="900" kern="1200" dirty="0">
              <a:latin typeface="Arial" pitchFamily="34" charset="0"/>
              <a:ea typeface="Verdana" pitchFamily="34" charset="0"/>
              <a:cs typeface="Arial" pitchFamily="34" charset="0"/>
            </a:rPr>
            <a:t> staff / patients</a:t>
          </a:r>
        </a:p>
      </dsp:txBody>
      <dsp:txXfrm>
        <a:off x="5562527" y="3007256"/>
        <a:ext cx="683114" cy="683114"/>
      </dsp:txXfrm>
    </dsp:sp>
    <dsp:sp modelId="{0401F99C-04ED-41B4-8658-7B8E1CC84941}">
      <dsp:nvSpPr>
        <dsp:cNvPr id="0" name=""/>
        <dsp:cNvSpPr/>
      </dsp:nvSpPr>
      <dsp:spPr>
        <a:xfrm rot="2258105">
          <a:off x="2893700" y="3175569"/>
          <a:ext cx="1674078" cy="23545"/>
        </a:xfrm>
        <a:custGeom>
          <a:avLst/>
          <a:gdLst/>
          <a:ahLst/>
          <a:cxnLst/>
          <a:rect l="0" t="0" r="0" b="0"/>
          <a:pathLst>
            <a:path>
              <a:moveTo>
                <a:pt x="0" y="11772"/>
              </a:moveTo>
              <a:lnTo>
                <a:pt x="167407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3688887" y="3145490"/>
        <a:ext cx="83703" cy="83703"/>
      </dsp:txXfrm>
    </dsp:sp>
    <dsp:sp modelId="{D9DC1811-6482-4882-BD97-6C1DF4FB7C5E}">
      <dsp:nvSpPr>
        <dsp:cNvPr id="0" name=""/>
        <dsp:cNvSpPr/>
      </dsp:nvSpPr>
      <dsp:spPr>
        <a:xfrm>
          <a:off x="4293092" y="3510384"/>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Note flagging</a:t>
          </a:r>
        </a:p>
      </dsp:txBody>
      <dsp:txXfrm>
        <a:off x="4434570" y="3651862"/>
        <a:ext cx="683114" cy="683114"/>
      </dsp:txXfrm>
    </dsp:sp>
    <dsp:sp modelId="{94D7B32E-51E5-469E-81C3-B09D2C7CCD65}">
      <dsp:nvSpPr>
        <dsp:cNvPr id="0" name=""/>
        <dsp:cNvSpPr/>
      </dsp:nvSpPr>
      <dsp:spPr>
        <a:xfrm rot="3961819">
          <a:off x="2596408" y="3254460"/>
          <a:ext cx="977553" cy="23545"/>
        </a:xfrm>
        <a:custGeom>
          <a:avLst/>
          <a:gdLst/>
          <a:ahLst/>
          <a:cxnLst/>
          <a:rect l="0" t="0" r="0" b="0"/>
          <a:pathLst>
            <a:path>
              <a:moveTo>
                <a:pt x="0" y="11772"/>
              </a:moveTo>
              <a:lnTo>
                <a:pt x="977553" y="11772"/>
              </a:lnTo>
            </a:path>
          </a:pathLst>
        </a:custGeom>
        <a:noFill/>
        <a:ln w="25400" cap="flat" cmpd="sng" algn="ctr">
          <a:solidFill>
            <a:schemeClr val="accent2">
              <a:hueOff val="0"/>
              <a:satOff val="0"/>
              <a:lumOff val="0"/>
            </a:schemeClr>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anose="020B0604020202020204" pitchFamily="34" charset="0"/>
            <a:cs typeface="Arial" panose="020B0604020202020204" pitchFamily="34" charset="0"/>
          </a:endParaRPr>
        </a:p>
      </dsp:txBody>
      <dsp:txXfrm>
        <a:off x="3060746" y="3241794"/>
        <a:ext cx="48877" cy="48877"/>
      </dsp:txXfrm>
    </dsp:sp>
    <dsp:sp modelId="{4725C341-6B0C-4ABF-99AD-5931983A12A4}">
      <dsp:nvSpPr>
        <dsp:cNvPr id="0" name=""/>
        <dsp:cNvSpPr/>
      </dsp:nvSpPr>
      <dsp:spPr>
        <a:xfrm>
          <a:off x="2996951" y="3671201"/>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Education</a:t>
          </a:r>
        </a:p>
      </dsp:txBody>
      <dsp:txXfrm>
        <a:off x="3138429" y="3812679"/>
        <a:ext cx="683114" cy="683114"/>
      </dsp:txXfrm>
    </dsp:sp>
    <dsp:sp modelId="{3868F5E0-3D5A-4E7C-91D4-012296AD59B3}">
      <dsp:nvSpPr>
        <dsp:cNvPr id="0" name=""/>
        <dsp:cNvSpPr/>
      </dsp:nvSpPr>
      <dsp:spPr>
        <a:xfrm rot="6529051">
          <a:off x="2015444" y="3200916"/>
          <a:ext cx="797688" cy="23545"/>
        </a:xfrm>
        <a:custGeom>
          <a:avLst/>
          <a:gdLst/>
          <a:ahLst/>
          <a:cxnLst/>
          <a:rect l="0" t="0" r="0" b="0"/>
          <a:pathLst>
            <a:path>
              <a:moveTo>
                <a:pt x="0" y="11772"/>
              </a:moveTo>
              <a:lnTo>
                <a:pt x="79768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anose="020B0604020202020204" pitchFamily="34" charset="0"/>
            <a:cs typeface="Arial" panose="020B0604020202020204" pitchFamily="34" charset="0"/>
          </a:endParaRPr>
        </a:p>
      </dsp:txBody>
      <dsp:txXfrm rot="10800000">
        <a:off x="2394346" y="3192747"/>
        <a:ext cx="39884" cy="39884"/>
      </dsp:txXfrm>
    </dsp:sp>
    <dsp:sp modelId="{C1BA877E-160B-49D7-ACE8-9733322D575C}">
      <dsp:nvSpPr>
        <dsp:cNvPr id="0" name=""/>
        <dsp:cNvSpPr/>
      </dsp:nvSpPr>
      <dsp:spPr>
        <a:xfrm>
          <a:off x="1646799" y="3564397"/>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Env</a:t>
          </a:r>
          <a:r>
            <a:rPr lang="en-GB" sz="900" kern="1200" dirty="0">
              <a:latin typeface="Arial" pitchFamily="34" charset="0"/>
              <a:ea typeface="Verdana" pitchFamily="34" charset="0"/>
              <a:cs typeface="Arial" pitchFamily="34" charset="0"/>
            </a:rPr>
            <a:t>. screening</a:t>
          </a:r>
        </a:p>
      </dsp:txBody>
      <dsp:txXfrm>
        <a:off x="1788277" y="3705875"/>
        <a:ext cx="683114" cy="683114"/>
      </dsp:txXfrm>
    </dsp:sp>
    <dsp:sp modelId="{421FD191-AC28-4012-8BFC-AAD3D4C0C750}">
      <dsp:nvSpPr>
        <dsp:cNvPr id="0" name=""/>
        <dsp:cNvSpPr/>
      </dsp:nvSpPr>
      <dsp:spPr>
        <a:xfrm rot="9946053">
          <a:off x="1725958" y="2556677"/>
          <a:ext cx="521264" cy="23545"/>
        </a:xfrm>
        <a:custGeom>
          <a:avLst/>
          <a:gdLst/>
          <a:ahLst/>
          <a:cxnLst/>
          <a:rect l="0" t="0" r="0" b="0"/>
          <a:pathLst>
            <a:path>
              <a:moveTo>
                <a:pt x="0" y="11772"/>
              </a:moveTo>
              <a:lnTo>
                <a:pt x="521264"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1973559" y="2555418"/>
        <a:ext cx="26063" cy="26063"/>
      </dsp:txXfrm>
    </dsp:sp>
    <dsp:sp modelId="{D03D7B20-5052-4A55-A9CD-47AAF7D35EA4}">
      <dsp:nvSpPr>
        <dsp:cNvPr id="0" name=""/>
        <dsp:cNvSpPr/>
      </dsp:nvSpPr>
      <dsp:spPr>
        <a:xfrm>
          <a:off x="782714" y="2268250"/>
          <a:ext cx="966070" cy="966070"/>
        </a:xfrm>
        <a:prstGeom prst="ellipse">
          <a:avLst/>
        </a:prstGeom>
        <a:solidFill>
          <a:schemeClr val="tx1"/>
        </a:solidFill>
        <a:ln w="25400">
          <a:solidFill>
            <a:srgbClr val="FF00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Contact precautions</a:t>
          </a:r>
        </a:p>
      </dsp:txBody>
      <dsp:txXfrm>
        <a:off x="924192" y="2409728"/>
        <a:ext cx="683114" cy="683114"/>
      </dsp:txXfrm>
    </dsp:sp>
    <dsp:sp modelId="{720E6570-9767-471F-815E-B4D0543DB38A}">
      <dsp:nvSpPr>
        <dsp:cNvPr id="0" name=""/>
        <dsp:cNvSpPr/>
      </dsp:nvSpPr>
      <dsp:spPr>
        <a:xfrm rot="12545984">
          <a:off x="1586843" y="1967215"/>
          <a:ext cx="744016" cy="23545"/>
        </a:xfrm>
        <a:custGeom>
          <a:avLst/>
          <a:gdLst/>
          <a:ahLst/>
          <a:cxnLst/>
          <a:rect l="0" t="0" r="0" b="0"/>
          <a:pathLst>
            <a:path>
              <a:moveTo>
                <a:pt x="0" y="11772"/>
              </a:moveTo>
              <a:lnTo>
                <a:pt x="744016"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1940251" y="1960387"/>
        <a:ext cx="37200" cy="37200"/>
      </dsp:txXfrm>
    </dsp:sp>
    <dsp:sp modelId="{B63D901A-D3CC-4C32-BB43-D8907AFB5273}">
      <dsp:nvSpPr>
        <dsp:cNvPr id="0" name=""/>
        <dsp:cNvSpPr/>
      </dsp:nvSpPr>
      <dsp:spPr>
        <a:xfrm>
          <a:off x="728701" y="1080118"/>
          <a:ext cx="966070" cy="966070"/>
        </a:xfrm>
        <a:prstGeom prst="ellipse">
          <a:avLst/>
        </a:prstGeom>
        <a:solidFill>
          <a:schemeClr val="tx1"/>
        </a:solidFill>
        <a:ln w="25400">
          <a:solidFill>
            <a:srgbClr val="FF00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Active screening</a:t>
          </a:r>
        </a:p>
      </dsp:txBody>
      <dsp:txXfrm>
        <a:off x="870179" y="1221596"/>
        <a:ext cx="683114" cy="683114"/>
      </dsp:txXfrm>
    </dsp:sp>
    <dsp:sp modelId="{23DBB19A-08A9-404C-9A85-907E2DFCBF40}">
      <dsp:nvSpPr>
        <dsp:cNvPr id="0" name=""/>
        <dsp:cNvSpPr/>
      </dsp:nvSpPr>
      <dsp:spPr>
        <a:xfrm rot="14580338">
          <a:off x="1664243" y="1456285"/>
          <a:ext cx="1123629" cy="23545"/>
        </a:xfrm>
        <a:custGeom>
          <a:avLst/>
          <a:gdLst/>
          <a:ahLst/>
          <a:cxnLst/>
          <a:rect l="0" t="0" r="0" b="0"/>
          <a:pathLst>
            <a:path>
              <a:moveTo>
                <a:pt x="0" y="11772"/>
              </a:moveTo>
              <a:lnTo>
                <a:pt x="112362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2197967" y="1439966"/>
        <a:ext cx="56181" cy="56181"/>
      </dsp:txXfrm>
    </dsp:sp>
    <dsp:sp modelId="{2E3885CB-49A2-41CF-8BE0-0102112EC607}">
      <dsp:nvSpPr>
        <dsp:cNvPr id="0" name=""/>
        <dsp:cNvSpPr/>
      </dsp:nvSpPr>
      <dsp:spPr>
        <a:xfrm>
          <a:off x="1268762" y="5400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Antibiotic stewardship</a:t>
          </a:r>
        </a:p>
      </dsp:txBody>
      <dsp:txXfrm>
        <a:off x="1410240" y="195486"/>
        <a:ext cx="683114" cy="68311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BE3AC-461A-4E9C-BBE1-0A9BF9DDA728}">
      <dsp:nvSpPr>
        <dsp:cNvPr id="0" name=""/>
        <dsp:cNvSpPr/>
      </dsp:nvSpPr>
      <dsp:spPr>
        <a:xfrm>
          <a:off x="2224886" y="1916965"/>
          <a:ext cx="940349" cy="943573"/>
        </a:xfrm>
        <a:prstGeom prst="ellipse">
          <a:avLst/>
        </a:prstGeom>
        <a:solidFill>
          <a:schemeClr val="accent3">
            <a:lumMod val="5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GB" sz="1050" b="1" kern="1200" dirty="0">
              <a:latin typeface="Arial" pitchFamily="34" charset="0"/>
              <a:ea typeface="Verdana" pitchFamily="34" charset="0"/>
              <a:cs typeface="Arial" pitchFamily="34" charset="0"/>
            </a:rPr>
            <a:t>Tools</a:t>
          </a:r>
        </a:p>
      </dsp:txBody>
      <dsp:txXfrm>
        <a:off x="2362597" y="2055148"/>
        <a:ext cx="664927" cy="667207"/>
      </dsp:txXfrm>
    </dsp:sp>
    <dsp:sp modelId="{DB8F51CD-C538-4588-A588-A84B010586D4}">
      <dsp:nvSpPr>
        <dsp:cNvPr id="0" name=""/>
        <dsp:cNvSpPr/>
      </dsp:nvSpPr>
      <dsp:spPr>
        <a:xfrm rot="16716625">
          <a:off x="2346695" y="1423330"/>
          <a:ext cx="985539" cy="23545"/>
        </a:xfrm>
        <a:custGeom>
          <a:avLst/>
          <a:gdLst/>
          <a:ahLst/>
          <a:cxnLst/>
          <a:rect l="0" t="0" r="0" b="0"/>
          <a:pathLst>
            <a:path>
              <a:moveTo>
                <a:pt x="0" y="11772"/>
              </a:moveTo>
              <a:lnTo>
                <a:pt x="98553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2814826" y="1410464"/>
        <a:ext cx="49276" cy="49276"/>
      </dsp:txXfrm>
    </dsp:sp>
    <dsp:sp modelId="{AFABF447-E48A-423B-B49F-6EA32EBB3358}">
      <dsp:nvSpPr>
        <dsp:cNvPr id="0" name=""/>
        <dsp:cNvSpPr/>
      </dsp:nvSpPr>
      <dsp:spPr>
        <a:xfrm>
          <a:off x="2502522" y="-12738"/>
          <a:ext cx="966070" cy="966070"/>
        </a:xfrm>
        <a:prstGeom prst="ellipse">
          <a:avLst/>
        </a:prstGeom>
        <a:solidFill>
          <a:schemeClr val="tx1"/>
        </a:solidFill>
        <a:ln w="25400">
          <a:solidFill>
            <a:srgbClr val="FF00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Hand hygiene</a:t>
          </a:r>
        </a:p>
      </dsp:txBody>
      <dsp:txXfrm>
        <a:off x="2644000" y="128740"/>
        <a:ext cx="683114" cy="683114"/>
      </dsp:txXfrm>
    </dsp:sp>
    <dsp:sp modelId="{6D54B6E2-7739-424F-AD0F-5C0CCB7D7C11}">
      <dsp:nvSpPr>
        <dsp:cNvPr id="0" name=""/>
        <dsp:cNvSpPr/>
      </dsp:nvSpPr>
      <dsp:spPr>
        <a:xfrm rot="18918134">
          <a:off x="2909251" y="1752403"/>
          <a:ext cx="834020" cy="23545"/>
        </a:xfrm>
        <a:custGeom>
          <a:avLst/>
          <a:gdLst/>
          <a:ahLst/>
          <a:cxnLst/>
          <a:rect l="0" t="0" r="0" b="0"/>
          <a:pathLst>
            <a:path>
              <a:moveTo>
                <a:pt x="0" y="11772"/>
              </a:moveTo>
              <a:lnTo>
                <a:pt x="834020"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3305411" y="1743325"/>
        <a:ext cx="41701" cy="41701"/>
      </dsp:txXfrm>
    </dsp:sp>
    <dsp:sp modelId="{F742DEE1-3A8E-4ACB-8223-B85092990354}">
      <dsp:nvSpPr>
        <dsp:cNvPr id="0" name=""/>
        <dsp:cNvSpPr/>
      </dsp:nvSpPr>
      <dsp:spPr>
        <a:xfrm>
          <a:off x="3483002" y="648079"/>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Cleaning / disinfection</a:t>
          </a:r>
        </a:p>
      </dsp:txBody>
      <dsp:txXfrm>
        <a:off x="3624480" y="789557"/>
        <a:ext cx="683114" cy="683114"/>
      </dsp:txXfrm>
    </dsp:sp>
    <dsp:sp modelId="{448BC795-2B71-4D53-89F4-C8C4F00A8740}">
      <dsp:nvSpPr>
        <dsp:cNvPr id="0" name=""/>
        <dsp:cNvSpPr/>
      </dsp:nvSpPr>
      <dsp:spPr>
        <a:xfrm rot="20107388">
          <a:off x="3015494" y="1696797"/>
          <a:ext cx="2292888" cy="23545"/>
        </a:xfrm>
        <a:custGeom>
          <a:avLst/>
          <a:gdLst/>
          <a:ahLst/>
          <a:cxnLst/>
          <a:rect l="0" t="0" r="0" b="0"/>
          <a:pathLst>
            <a:path>
              <a:moveTo>
                <a:pt x="0" y="11772"/>
              </a:moveTo>
              <a:lnTo>
                <a:pt x="229288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104616" y="1651248"/>
        <a:ext cx="114644" cy="114644"/>
      </dsp:txXfrm>
    </dsp:sp>
    <dsp:sp modelId="{09E20101-E01D-44D7-A5E2-CBAFA2BAA369}">
      <dsp:nvSpPr>
        <dsp:cNvPr id="0" name=""/>
        <dsp:cNvSpPr/>
      </dsp:nvSpPr>
      <dsp:spPr>
        <a:xfrm>
          <a:off x="5157189" y="540063"/>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HCW screening</a:t>
          </a:r>
        </a:p>
      </dsp:txBody>
      <dsp:txXfrm>
        <a:off x="5298667" y="681541"/>
        <a:ext cx="683114" cy="683114"/>
      </dsp:txXfrm>
    </dsp:sp>
    <dsp:sp modelId="{87EBF4B6-5A60-49E3-BAE3-9569A8941223}">
      <dsp:nvSpPr>
        <dsp:cNvPr id="0" name=""/>
        <dsp:cNvSpPr/>
      </dsp:nvSpPr>
      <dsp:spPr>
        <a:xfrm rot="21348663">
          <a:off x="3161027" y="2261683"/>
          <a:ext cx="2216446" cy="23545"/>
        </a:xfrm>
        <a:custGeom>
          <a:avLst/>
          <a:gdLst/>
          <a:ahLst/>
          <a:cxnLst/>
          <a:rect l="0" t="0" r="0" b="0"/>
          <a:pathLst>
            <a:path>
              <a:moveTo>
                <a:pt x="0" y="11772"/>
              </a:moveTo>
              <a:lnTo>
                <a:pt x="2216446"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213839" y="2218045"/>
        <a:ext cx="110822" cy="110822"/>
      </dsp:txXfrm>
    </dsp:sp>
    <dsp:sp modelId="{9C0566EF-5437-4189-A58F-D7ED4475F7E6}">
      <dsp:nvSpPr>
        <dsp:cNvPr id="0" name=""/>
        <dsp:cNvSpPr/>
      </dsp:nvSpPr>
      <dsp:spPr>
        <a:xfrm>
          <a:off x="5373223" y="1674186"/>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Decol</a:t>
          </a:r>
          <a:r>
            <a:rPr lang="en-GB" sz="900" kern="1200" dirty="0">
              <a:latin typeface="Arial" pitchFamily="34" charset="0"/>
              <a:ea typeface="Verdana" pitchFamily="34" charset="0"/>
              <a:cs typeface="Arial" pitchFamily="34" charset="0"/>
            </a:rPr>
            <a:t>.</a:t>
          </a:r>
        </a:p>
      </dsp:txBody>
      <dsp:txXfrm>
        <a:off x="5514701" y="1815664"/>
        <a:ext cx="683114" cy="683114"/>
      </dsp:txXfrm>
    </dsp:sp>
    <dsp:sp modelId="{C7B946FE-59D8-4D12-8C09-BC0537958DAE}">
      <dsp:nvSpPr>
        <dsp:cNvPr id="0" name=""/>
        <dsp:cNvSpPr/>
      </dsp:nvSpPr>
      <dsp:spPr>
        <a:xfrm rot="999354">
          <a:off x="3095366" y="2855186"/>
          <a:ext cx="2396218" cy="23545"/>
        </a:xfrm>
        <a:custGeom>
          <a:avLst/>
          <a:gdLst/>
          <a:ahLst/>
          <a:cxnLst/>
          <a:rect l="0" t="0" r="0" b="0"/>
          <a:pathLst>
            <a:path>
              <a:moveTo>
                <a:pt x="0" y="11772"/>
              </a:moveTo>
              <a:lnTo>
                <a:pt x="239621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
            <a:lnSpc>
              <a:spcPct val="90000"/>
            </a:lnSpc>
            <a:spcBef>
              <a:spcPct val="0"/>
            </a:spcBef>
            <a:spcAft>
              <a:spcPct val="35000"/>
            </a:spcAft>
            <a:buNone/>
          </a:pPr>
          <a:endParaRPr lang="en-GB" sz="200" kern="1200">
            <a:latin typeface="Arial" pitchFamily="34" charset="0"/>
            <a:ea typeface="Verdana" pitchFamily="34" charset="0"/>
            <a:cs typeface="Arial" pitchFamily="34" charset="0"/>
          </a:endParaRPr>
        </a:p>
      </dsp:txBody>
      <dsp:txXfrm>
        <a:off x="4233570" y="2807053"/>
        <a:ext cx="119810" cy="119810"/>
      </dsp:txXfrm>
    </dsp:sp>
    <dsp:sp modelId="{5CAC3CA5-4D4E-4CD5-B029-F343138D5FD6}">
      <dsp:nvSpPr>
        <dsp:cNvPr id="0" name=""/>
        <dsp:cNvSpPr/>
      </dsp:nvSpPr>
      <dsp:spPr>
        <a:xfrm>
          <a:off x="5421049" y="2865778"/>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Cohorting</a:t>
          </a:r>
          <a:r>
            <a:rPr lang="en-GB" sz="900" kern="1200" dirty="0">
              <a:latin typeface="Arial" pitchFamily="34" charset="0"/>
              <a:ea typeface="Verdana" pitchFamily="34" charset="0"/>
              <a:cs typeface="Arial" pitchFamily="34" charset="0"/>
            </a:rPr>
            <a:t> staff / patients</a:t>
          </a:r>
        </a:p>
      </dsp:txBody>
      <dsp:txXfrm>
        <a:off x="5562527" y="3007256"/>
        <a:ext cx="683114" cy="683114"/>
      </dsp:txXfrm>
    </dsp:sp>
    <dsp:sp modelId="{0401F99C-04ED-41B4-8658-7B8E1CC84941}">
      <dsp:nvSpPr>
        <dsp:cNvPr id="0" name=""/>
        <dsp:cNvSpPr/>
      </dsp:nvSpPr>
      <dsp:spPr>
        <a:xfrm rot="2258105">
          <a:off x="2893700" y="3175569"/>
          <a:ext cx="1674078" cy="23545"/>
        </a:xfrm>
        <a:custGeom>
          <a:avLst/>
          <a:gdLst/>
          <a:ahLst/>
          <a:cxnLst/>
          <a:rect l="0" t="0" r="0" b="0"/>
          <a:pathLst>
            <a:path>
              <a:moveTo>
                <a:pt x="0" y="11772"/>
              </a:moveTo>
              <a:lnTo>
                <a:pt x="167407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3688887" y="3145490"/>
        <a:ext cx="83703" cy="83703"/>
      </dsp:txXfrm>
    </dsp:sp>
    <dsp:sp modelId="{D9DC1811-6482-4882-BD97-6C1DF4FB7C5E}">
      <dsp:nvSpPr>
        <dsp:cNvPr id="0" name=""/>
        <dsp:cNvSpPr/>
      </dsp:nvSpPr>
      <dsp:spPr>
        <a:xfrm>
          <a:off x="4293092" y="3510384"/>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Note flagging</a:t>
          </a:r>
        </a:p>
      </dsp:txBody>
      <dsp:txXfrm>
        <a:off x="4434570" y="3651862"/>
        <a:ext cx="683114" cy="683114"/>
      </dsp:txXfrm>
    </dsp:sp>
    <dsp:sp modelId="{94D7B32E-51E5-469E-81C3-B09D2C7CCD65}">
      <dsp:nvSpPr>
        <dsp:cNvPr id="0" name=""/>
        <dsp:cNvSpPr/>
      </dsp:nvSpPr>
      <dsp:spPr>
        <a:xfrm rot="3961819">
          <a:off x="2596408" y="3254460"/>
          <a:ext cx="977553" cy="23545"/>
        </a:xfrm>
        <a:custGeom>
          <a:avLst/>
          <a:gdLst/>
          <a:ahLst/>
          <a:cxnLst/>
          <a:rect l="0" t="0" r="0" b="0"/>
          <a:pathLst>
            <a:path>
              <a:moveTo>
                <a:pt x="0" y="11772"/>
              </a:moveTo>
              <a:lnTo>
                <a:pt x="977553" y="11772"/>
              </a:lnTo>
            </a:path>
          </a:pathLst>
        </a:custGeom>
        <a:noFill/>
        <a:ln w="25400" cap="flat" cmpd="sng" algn="ctr">
          <a:solidFill>
            <a:schemeClr val="accent2">
              <a:hueOff val="0"/>
              <a:satOff val="0"/>
              <a:lumOff val="0"/>
            </a:schemeClr>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anose="020B0604020202020204" pitchFamily="34" charset="0"/>
            <a:cs typeface="Arial" panose="020B0604020202020204" pitchFamily="34" charset="0"/>
          </a:endParaRPr>
        </a:p>
      </dsp:txBody>
      <dsp:txXfrm>
        <a:off x="3060746" y="3241794"/>
        <a:ext cx="48877" cy="48877"/>
      </dsp:txXfrm>
    </dsp:sp>
    <dsp:sp modelId="{4725C341-6B0C-4ABF-99AD-5931983A12A4}">
      <dsp:nvSpPr>
        <dsp:cNvPr id="0" name=""/>
        <dsp:cNvSpPr/>
      </dsp:nvSpPr>
      <dsp:spPr>
        <a:xfrm>
          <a:off x="2996951" y="3671201"/>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Education</a:t>
          </a:r>
        </a:p>
      </dsp:txBody>
      <dsp:txXfrm>
        <a:off x="3138429" y="3812679"/>
        <a:ext cx="683114" cy="683114"/>
      </dsp:txXfrm>
    </dsp:sp>
    <dsp:sp modelId="{3868F5E0-3D5A-4E7C-91D4-012296AD59B3}">
      <dsp:nvSpPr>
        <dsp:cNvPr id="0" name=""/>
        <dsp:cNvSpPr/>
      </dsp:nvSpPr>
      <dsp:spPr>
        <a:xfrm rot="6529051">
          <a:off x="2015444" y="3200916"/>
          <a:ext cx="797688" cy="23545"/>
        </a:xfrm>
        <a:custGeom>
          <a:avLst/>
          <a:gdLst/>
          <a:ahLst/>
          <a:cxnLst/>
          <a:rect l="0" t="0" r="0" b="0"/>
          <a:pathLst>
            <a:path>
              <a:moveTo>
                <a:pt x="0" y="11772"/>
              </a:moveTo>
              <a:lnTo>
                <a:pt x="79768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anose="020B0604020202020204" pitchFamily="34" charset="0"/>
            <a:cs typeface="Arial" panose="020B0604020202020204" pitchFamily="34" charset="0"/>
          </a:endParaRPr>
        </a:p>
      </dsp:txBody>
      <dsp:txXfrm rot="10800000">
        <a:off x="2394346" y="3192747"/>
        <a:ext cx="39884" cy="39884"/>
      </dsp:txXfrm>
    </dsp:sp>
    <dsp:sp modelId="{C1BA877E-160B-49D7-ACE8-9733322D575C}">
      <dsp:nvSpPr>
        <dsp:cNvPr id="0" name=""/>
        <dsp:cNvSpPr/>
      </dsp:nvSpPr>
      <dsp:spPr>
        <a:xfrm>
          <a:off x="1646799" y="3564397"/>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Env</a:t>
          </a:r>
          <a:r>
            <a:rPr lang="en-GB" sz="900" kern="1200" dirty="0">
              <a:latin typeface="Arial" pitchFamily="34" charset="0"/>
              <a:ea typeface="Verdana" pitchFamily="34" charset="0"/>
              <a:cs typeface="Arial" pitchFamily="34" charset="0"/>
            </a:rPr>
            <a:t>. screening</a:t>
          </a:r>
        </a:p>
      </dsp:txBody>
      <dsp:txXfrm>
        <a:off x="1788277" y="3705875"/>
        <a:ext cx="683114" cy="683114"/>
      </dsp:txXfrm>
    </dsp:sp>
    <dsp:sp modelId="{421FD191-AC28-4012-8BFC-AAD3D4C0C750}">
      <dsp:nvSpPr>
        <dsp:cNvPr id="0" name=""/>
        <dsp:cNvSpPr/>
      </dsp:nvSpPr>
      <dsp:spPr>
        <a:xfrm rot="9946053">
          <a:off x="1725958" y="2556677"/>
          <a:ext cx="521264" cy="23545"/>
        </a:xfrm>
        <a:custGeom>
          <a:avLst/>
          <a:gdLst/>
          <a:ahLst/>
          <a:cxnLst/>
          <a:rect l="0" t="0" r="0" b="0"/>
          <a:pathLst>
            <a:path>
              <a:moveTo>
                <a:pt x="0" y="11772"/>
              </a:moveTo>
              <a:lnTo>
                <a:pt x="521264"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1973559" y="2555418"/>
        <a:ext cx="26063" cy="26063"/>
      </dsp:txXfrm>
    </dsp:sp>
    <dsp:sp modelId="{D03D7B20-5052-4A55-A9CD-47AAF7D35EA4}">
      <dsp:nvSpPr>
        <dsp:cNvPr id="0" name=""/>
        <dsp:cNvSpPr/>
      </dsp:nvSpPr>
      <dsp:spPr>
        <a:xfrm>
          <a:off x="782714" y="2268250"/>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Contact precautions</a:t>
          </a:r>
        </a:p>
      </dsp:txBody>
      <dsp:txXfrm>
        <a:off x="924192" y="2409728"/>
        <a:ext cx="683114" cy="683114"/>
      </dsp:txXfrm>
    </dsp:sp>
    <dsp:sp modelId="{720E6570-9767-471F-815E-B4D0543DB38A}">
      <dsp:nvSpPr>
        <dsp:cNvPr id="0" name=""/>
        <dsp:cNvSpPr/>
      </dsp:nvSpPr>
      <dsp:spPr>
        <a:xfrm rot="12545984">
          <a:off x="1586843" y="1967215"/>
          <a:ext cx="744016" cy="23545"/>
        </a:xfrm>
        <a:custGeom>
          <a:avLst/>
          <a:gdLst/>
          <a:ahLst/>
          <a:cxnLst/>
          <a:rect l="0" t="0" r="0" b="0"/>
          <a:pathLst>
            <a:path>
              <a:moveTo>
                <a:pt x="0" y="11772"/>
              </a:moveTo>
              <a:lnTo>
                <a:pt x="744016"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1940251" y="1960387"/>
        <a:ext cx="37200" cy="37200"/>
      </dsp:txXfrm>
    </dsp:sp>
    <dsp:sp modelId="{B63D901A-D3CC-4C32-BB43-D8907AFB5273}">
      <dsp:nvSpPr>
        <dsp:cNvPr id="0" name=""/>
        <dsp:cNvSpPr/>
      </dsp:nvSpPr>
      <dsp:spPr>
        <a:xfrm>
          <a:off x="728701" y="108011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Active screening</a:t>
          </a:r>
        </a:p>
      </dsp:txBody>
      <dsp:txXfrm>
        <a:off x="870179" y="1221596"/>
        <a:ext cx="683114" cy="683114"/>
      </dsp:txXfrm>
    </dsp:sp>
    <dsp:sp modelId="{23DBB19A-08A9-404C-9A85-907E2DFCBF40}">
      <dsp:nvSpPr>
        <dsp:cNvPr id="0" name=""/>
        <dsp:cNvSpPr/>
      </dsp:nvSpPr>
      <dsp:spPr>
        <a:xfrm rot="14580338">
          <a:off x="1664243" y="1456285"/>
          <a:ext cx="1123629" cy="23545"/>
        </a:xfrm>
        <a:custGeom>
          <a:avLst/>
          <a:gdLst/>
          <a:ahLst/>
          <a:cxnLst/>
          <a:rect l="0" t="0" r="0" b="0"/>
          <a:pathLst>
            <a:path>
              <a:moveTo>
                <a:pt x="0" y="11772"/>
              </a:moveTo>
              <a:lnTo>
                <a:pt x="112362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2197967" y="1439966"/>
        <a:ext cx="56181" cy="56181"/>
      </dsp:txXfrm>
    </dsp:sp>
    <dsp:sp modelId="{2E3885CB-49A2-41CF-8BE0-0102112EC607}">
      <dsp:nvSpPr>
        <dsp:cNvPr id="0" name=""/>
        <dsp:cNvSpPr/>
      </dsp:nvSpPr>
      <dsp:spPr>
        <a:xfrm>
          <a:off x="1268762" y="5400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Antibiotic stewardship</a:t>
          </a:r>
        </a:p>
      </dsp:txBody>
      <dsp:txXfrm>
        <a:off x="1410240" y="195486"/>
        <a:ext cx="683114" cy="68311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BE3AC-461A-4E9C-BBE1-0A9BF9DDA728}">
      <dsp:nvSpPr>
        <dsp:cNvPr id="0" name=""/>
        <dsp:cNvSpPr/>
      </dsp:nvSpPr>
      <dsp:spPr>
        <a:xfrm>
          <a:off x="2224886" y="1916965"/>
          <a:ext cx="940349" cy="943573"/>
        </a:xfrm>
        <a:prstGeom prst="ellipse">
          <a:avLst/>
        </a:prstGeom>
        <a:solidFill>
          <a:schemeClr val="accent3">
            <a:lumMod val="5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GB" sz="1050" b="1" kern="1200" dirty="0">
              <a:latin typeface="Arial" pitchFamily="34" charset="0"/>
              <a:ea typeface="Verdana" pitchFamily="34" charset="0"/>
              <a:cs typeface="Arial" pitchFamily="34" charset="0"/>
            </a:rPr>
            <a:t>Tools</a:t>
          </a:r>
        </a:p>
      </dsp:txBody>
      <dsp:txXfrm>
        <a:off x="2362597" y="2055148"/>
        <a:ext cx="664927" cy="667207"/>
      </dsp:txXfrm>
    </dsp:sp>
    <dsp:sp modelId="{DB8F51CD-C538-4588-A588-A84B010586D4}">
      <dsp:nvSpPr>
        <dsp:cNvPr id="0" name=""/>
        <dsp:cNvSpPr/>
      </dsp:nvSpPr>
      <dsp:spPr>
        <a:xfrm rot="16716625">
          <a:off x="2346695" y="1423330"/>
          <a:ext cx="985539" cy="23545"/>
        </a:xfrm>
        <a:custGeom>
          <a:avLst/>
          <a:gdLst/>
          <a:ahLst/>
          <a:cxnLst/>
          <a:rect l="0" t="0" r="0" b="0"/>
          <a:pathLst>
            <a:path>
              <a:moveTo>
                <a:pt x="0" y="11772"/>
              </a:moveTo>
              <a:lnTo>
                <a:pt x="98553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2814826" y="1410464"/>
        <a:ext cx="49276" cy="49276"/>
      </dsp:txXfrm>
    </dsp:sp>
    <dsp:sp modelId="{AFABF447-E48A-423B-B49F-6EA32EBB3358}">
      <dsp:nvSpPr>
        <dsp:cNvPr id="0" name=""/>
        <dsp:cNvSpPr/>
      </dsp:nvSpPr>
      <dsp:spPr>
        <a:xfrm>
          <a:off x="2502522" y="-1273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Hand hygiene</a:t>
          </a:r>
        </a:p>
      </dsp:txBody>
      <dsp:txXfrm>
        <a:off x="2644000" y="128740"/>
        <a:ext cx="683114" cy="683114"/>
      </dsp:txXfrm>
    </dsp:sp>
    <dsp:sp modelId="{6D54B6E2-7739-424F-AD0F-5C0CCB7D7C11}">
      <dsp:nvSpPr>
        <dsp:cNvPr id="0" name=""/>
        <dsp:cNvSpPr/>
      </dsp:nvSpPr>
      <dsp:spPr>
        <a:xfrm rot="18918134">
          <a:off x="2909251" y="1752403"/>
          <a:ext cx="834020" cy="23545"/>
        </a:xfrm>
        <a:custGeom>
          <a:avLst/>
          <a:gdLst/>
          <a:ahLst/>
          <a:cxnLst/>
          <a:rect l="0" t="0" r="0" b="0"/>
          <a:pathLst>
            <a:path>
              <a:moveTo>
                <a:pt x="0" y="11772"/>
              </a:moveTo>
              <a:lnTo>
                <a:pt x="834020"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3305411" y="1743325"/>
        <a:ext cx="41701" cy="41701"/>
      </dsp:txXfrm>
    </dsp:sp>
    <dsp:sp modelId="{F742DEE1-3A8E-4ACB-8223-B85092990354}">
      <dsp:nvSpPr>
        <dsp:cNvPr id="0" name=""/>
        <dsp:cNvSpPr/>
      </dsp:nvSpPr>
      <dsp:spPr>
        <a:xfrm>
          <a:off x="3483002" y="648079"/>
          <a:ext cx="966070" cy="966070"/>
        </a:xfrm>
        <a:prstGeom prst="ellipse">
          <a:avLst/>
        </a:prstGeom>
        <a:solidFill>
          <a:schemeClr val="tx1"/>
        </a:solidFill>
        <a:ln w="25400">
          <a:solidFill>
            <a:srgbClr val="FF00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Cleaning / disinfection</a:t>
          </a:r>
        </a:p>
      </dsp:txBody>
      <dsp:txXfrm>
        <a:off x="3624480" y="789557"/>
        <a:ext cx="683114" cy="683114"/>
      </dsp:txXfrm>
    </dsp:sp>
    <dsp:sp modelId="{448BC795-2B71-4D53-89F4-C8C4F00A8740}">
      <dsp:nvSpPr>
        <dsp:cNvPr id="0" name=""/>
        <dsp:cNvSpPr/>
      </dsp:nvSpPr>
      <dsp:spPr>
        <a:xfrm rot="20107388">
          <a:off x="3015494" y="1696797"/>
          <a:ext cx="2292888" cy="23545"/>
        </a:xfrm>
        <a:custGeom>
          <a:avLst/>
          <a:gdLst/>
          <a:ahLst/>
          <a:cxnLst/>
          <a:rect l="0" t="0" r="0" b="0"/>
          <a:pathLst>
            <a:path>
              <a:moveTo>
                <a:pt x="0" y="11772"/>
              </a:moveTo>
              <a:lnTo>
                <a:pt x="229288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104616" y="1651248"/>
        <a:ext cx="114644" cy="114644"/>
      </dsp:txXfrm>
    </dsp:sp>
    <dsp:sp modelId="{09E20101-E01D-44D7-A5E2-CBAFA2BAA369}">
      <dsp:nvSpPr>
        <dsp:cNvPr id="0" name=""/>
        <dsp:cNvSpPr/>
      </dsp:nvSpPr>
      <dsp:spPr>
        <a:xfrm>
          <a:off x="5157189" y="540063"/>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HCW screening</a:t>
          </a:r>
        </a:p>
      </dsp:txBody>
      <dsp:txXfrm>
        <a:off x="5298667" y="681541"/>
        <a:ext cx="683114" cy="683114"/>
      </dsp:txXfrm>
    </dsp:sp>
    <dsp:sp modelId="{87EBF4B6-5A60-49E3-BAE3-9569A8941223}">
      <dsp:nvSpPr>
        <dsp:cNvPr id="0" name=""/>
        <dsp:cNvSpPr/>
      </dsp:nvSpPr>
      <dsp:spPr>
        <a:xfrm rot="21348663">
          <a:off x="3161027" y="2261683"/>
          <a:ext cx="2216446" cy="23545"/>
        </a:xfrm>
        <a:custGeom>
          <a:avLst/>
          <a:gdLst/>
          <a:ahLst/>
          <a:cxnLst/>
          <a:rect l="0" t="0" r="0" b="0"/>
          <a:pathLst>
            <a:path>
              <a:moveTo>
                <a:pt x="0" y="11772"/>
              </a:moveTo>
              <a:lnTo>
                <a:pt x="2216446"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213839" y="2218045"/>
        <a:ext cx="110822" cy="110822"/>
      </dsp:txXfrm>
    </dsp:sp>
    <dsp:sp modelId="{9C0566EF-5437-4189-A58F-D7ED4475F7E6}">
      <dsp:nvSpPr>
        <dsp:cNvPr id="0" name=""/>
        <dsp:cNvSpPr/>
      </dsp:nvSpPr>
      <dsp:spPr>
        <a:xfrm>
          <a:off x="5373223" y="1674186"/>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Decol</a:t>
          </a:r>
          <a:r>
            <a:rPr lang="en-GB" sz="900" kern="1200" dirty="0">
              <a:latin typeface="Arial" pitchFamily="34" charset="0"/>
              <a:ea typeface="Verdana" pitchFamily="34" charset="0"/>
              <a:cs typeface="Arial" pitchFamily="34" charset="0"/>
            </a:rPr>
            <a:t>.</a:t>
          </a:r>
        </a:p>
      </dsp:txBody>
      <dsp:txXfrm>
        <a:off x="5514701" y="1815664"/>
        <a:ext cx="683114" cy="683114"/>
      </dsp:txXfrm>
    </dsp:sp>
    <dsp:sp modelId="{C7B946FE-59D8-4D12-8C09-BC0537958DAE}">
      <dsp:nvSpPr>
        <dsp:cNvPr id="0" name=""/>
        <dsp:cNvSpPr/>
      </dsp:nvSpPr>
      <dsp:spPr>
        <a:xfrm rot="999354">
          <a:off x="3095366" y="2855186"/>
          <a:ext cx="2396218" cy="23545"/>
        </a:xfrm>
        <a:custGeom>
          <a:avLst/>
          <a:gdLst/>
          <a:ahLst/>
          <a:cxnLst/>
          <a:rect l="0" t="0" r="0" b="0"/>
          <a:pathLst>
            <a:path>
              <a:moveTo>
                <a:pt x="0" y="11772"/>
              </a:moveTo>
              <a:lnTo>
                <a:pt x="239621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
            <a:lnSpc>
              <a:spcPct val="90000"/>
            </a:lnSpc>
            <a:spcBef>
              <a:spcPct val="0"/>
            </a:spcBef>
            <a:spcAft>
              <a:spcPct val="35000"/>
            </a:spcAft>
            <a:buNone/>
          </a:pPr>
          <a:endParaRPr lang="en-GB" sz="200" kern="1200">
            <a:latin typeface="Arial" pitchFamily="34" charset="0"/>
            <a:ea typeface="Verdana" pitchFamily="34" charset="0"/>
            <a:cs typeface="Arial" pitchFamily="34" charset="0"/>
          </a:endParaRPr>
        </a:p>
      </dsp:txBody>
      <dsp:txXfrm>
        <a:off x="4233570" y="2807053"/>
        <a:ext cx="119810" cy="119810"/>
      </dsp:txXfrm>
    </dsp:sp>
    <dsp:sp modelId="{5CAC3CA5-4D4E-4CD5-B029-F343138D5FD6}">
      <dsp:nvSpPr>
        <dsp:cNvPr id="0" name=""/>
        <dsp:cNvSpPr/>
      </dsp:nvSpPr>
      <dsp:spPr>
        <a:xfrm>
          <a:off x="5421049" y="2865778"/>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Cohorting</a:t>
          </a:r>
          <a:r>
            <a:rPr lang="en-GB" sz="900" kern="1200" dirty="0">
              <a:latin typeface="Arial" pitchFamily="34" charset="0"/>
              <a:ea typeface="Verdana" pitchFamily="34" charset="0"/>
              <a:cs typeface="Arial" pitchFamily="34" charset="0"/>
            </a:rPr>
            <a:t> staff / patients</a:t>
          </a:r>
        </a:p>
      </dsp:txBody>
      <dsp:txXfrm>
        <a:off x="5562527" y="3007256"/>
        <a:ext cx="683114" cy="683114"/>
      </dsp:txXfrm>
    </dsp:sp>
    <dsp:sp modelId="{0401F99C-04ED-41B4-8658-7B8E1CC84941}">
      <dsp:nvSpPr>
        <dsp:cNvPr id="0" name=""/>
        <dsp:cNvSpPr/>
      </dsp:nvSpPr>
      <dsp:spPr>
        <a:xfrm rot="2258105">
          <a:off x="2893700" y="3175569"/>
          <a:ext cx="1674078" cy="23545"/>
        </a:xfrm>
        <a:custGeom>
          <a:avLst/>
          <a:gdLst/>
          <a:ahLst/>
          <a:cxnLst/>
          <a:rect l="0" t="0" r="0" b="0"/>
          <a:pathLst>
            <a:path>
              <a:moveTo>
                <a:pt x="0" y="11772"/>
              </a:moveTo>
              <a:lnTo>
                <a:pt x="167407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3688887" y="3145490"/>
        <a:ext cx="83703" cy="83703"/>
      </dsp:txXfrm>
    </dsp:sp>
    <dsp:sp modelId="{D9DC1811-6482-4882-BD97-6C1DF4FB7C5E}">
      <dsp:nvSpPr>
        <dsp:cNvPr id="0" name=""/>
        <dsp:cNvSpPr/>
      </dsp:nvSpPr>
      <dsp:spPr>
        <a:xfrm>
          <a:off x="4293092" y="3510384"/>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Note flagging</a:t>
          </a:r>
        </a:p>
      </dsp:txBody>
      <dsp:txXfrm>
        <a:off x="4434570" y="3651862"/>
        <a:ext cx="683114" cy="683114"/>
      </dsp:txXfrm>
    </dsp:sp>
    <dsp:sp modelId="{94D7B32E-51E5-469E-81C3-B09D2C7CCD65}">
      <dsp:nvSpPr>
        <dsp:cNvPr id="0" name=""/>
        <dsp:cNvSpPr/>
      </dsp:nvSpPr>
      <dsp:spPr>
        <a:xfrm rot="3961819">
          <a:off x="2596408" y="3254460"/>
          <a:ext cx="977553" cy="23545"/>
        </a:xfrm>
        <a:custGeom>
          <a:avLst/>
          <a:gdLst/>
          <a:ahLst/>
          <a:cxnLst/>
          <a:rect l="0" t="0" r="0" b="0"/>
          <a:pathLst>
            <a:path>
              <a:moveTo>
                <a:pt x="0" y="11772"/>
              </a:moveTo>
              <a:lnTo>
                <a:pt x="977553" y="11772"/>
              </a:lnTo>
            </a:path>
          </a:pathLst>
        </a:custGeom>
        <a:noFill/>
        <a:ln w="25400" cap="flat" cmpd="sng" algn="ctr">
          <a:solidFill>
            <a:schemeClr val="accent2">
              <a:hueOff val="0"/>
              <a:satOff val="0"/>
              <a:lumOff val="0"/>
            </a:schemeClr>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anose="020B0604020202020204" pitchFamily="34" charset="0"/>
            <a:cs typeface="Arial" panose="020B0604020202020204" pitchFamily="34" charset="0"/>
          </a:endParaRPr>
        </a:p>
      </dsp:txBody>
      <dsp:txXfrm>
        <a:off x="3060746" y="3241794"/>
        <a:ext cx="48877" cy="48877"/>
      </dsp:txXfrm>
    </dsp:sp>
    <dsp:sp modelId="{4725C341-6B0C-4ABF-99AD-5931983A12A4}">
      <dsp:nvSpPr>
        <dsp:cNvPr id="0" name=""/>
        <dsp:cNvSpPr/>
      </dsp:nvSpPr>
      <dsp:spPr>
        <a:xfrm>
          <a:off x="2996951" y="3671201"/>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Education</a:t>
          </a:r>
        </a:p>
      </dsp:txBody>
      <dsp:txXfrm>
        <a:off x="3138429" y="3812679"/>
        <a:ext cx="683114" cy="683114"/>
      </dsp:txXfrm>
    </dsp:sp>
    <dsp:sp modelId="{3868F5E0-3D5A-4E7C-91D4-012296AD59B3}">
      <dsp:nvSpPr>
        <dsp:cNvPr id="0" name=""/>
        <dsp:cNvSpPr/>
      </dsp:nvSpPr>
      <dsp:spPr>
        <a:xfrm rot="6529051">
          <a:off x="2015444" y="3200916"/>
          <a:ext cx="797688" cy="23545"/>
        </a:xfrm>
        <a:custGeom>
          <a:avLst/>
          <a:gdLst/>
          <a:ahLst/>
          <a:cxnLst/>
          <a:rect l="0" t="0" r="0" b="0"/>
          <a:pathLst>
            <a:path>
              <a:moveTo>
                <a:pt x="0" y="11772"/>
              </a:moveTo>
              <a:lnTo>
                <a:pt x="79768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anose="020B0604020202020204" pitchFamily="34" charset="0"/>
            <a:cs typeface="Arial" panose="020B0604020202020204" pitchFamily="34" charset="0"/>
          </a:endParaRPr>
        </a:p>
      </dsp:txBody>
      <dsp:txXfrm rot="10800000">
        <a:off x="2394346" y="3192747"/>
        <a:ext cx="39884" cy="39884"/>
      </dsp:txXfrm>
    </dsp:sp>
    <dsp:sp modelId="{C1BA877E-160B-49D7-ACE8-9733322D575C}">
      <dsp:nvSpPr>
        <dsp:cNvPr id="0" name=""/>
        <dsp:cNvSpPr/>
      </dsp:nvSpPr>
      <dsp:spPr>
        <a:xfrm>
          <a:off x="1646799" y="3564397"/>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Env</a:t>
          </a:r>
          <a:r>
            <a:rPr lang="en-GB" sz="900" kern="1200" dirty="0">
              <a:latin typeface="Arial" pitchFamily="34" charset="0"/>
              <a:ea typeface="Verdana" pitchFamily="34" charset="0"/>
              <a:cs typeface="Arial" pitchFamily="34" charset="0"/>
            </a:rPr>
            <a:t>. screening</a:t>
          </a:r>
        </a:p>
      </dsp:txBody>
      <dsp:txXfrm>
        <a:off x="1788277" y="3705875"/>
        <a:ext cx="683114" cy="683114"/>
      </dsp:txXfrm>
    </dsp:sp>
    <dsp:sp modelId="{421FD191-AC28-4012-8BFC-AAD3D4C0C750}">
      <dsp:nvSpPr>
        <dsp:cNvPr id="0" name=""/>
        <dsp:cNvSpPr/>
      </dsp:nvSpPr>
      <dsp:spPr>
        <a:xfrm rot="9946053">
          <a:off x="1725958" y="2556677"/>
          <a:ext cx="521264" cy="23545"/>
        </a:xfrm>
        <a:custGeom>
          <a:avLst/>
          <a:gdLst/>
          <a:ahLst/>
          <a:cxnLst/>
          <a:rect l="0" t="0" r="0" b="0"/>
          <a:pathLst>
            <a:path>
              <a:moveTo>
                <a:pt x="0" y="11772"/>
              </a:moveTo>
              <a:lnTo>
                <a:pt x="521264"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1973559" y="2555418"/>
        <a:ext cx="26063" cy="26063"/>
      </dsp:txXfrm>
    </dsp:sp>
    <dsp:sp modelId="{D03D7B20-5052-4A55-A9CD-47AAF7D35EA4}">
      <dsp:nvSpPr>
        <dsp:cNvPr id="0" name=""/>
        <dsp:cNvSpPr/>
      </dsp:nvSpPr>
      <dsp:spPr>
        <a:xfrm>
          <a:off x="782714" y="2268250"/>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Contact precautions</a:t>
          </a:r>
        </a:p>
      </dsp:txBody>
      <dsp:txXfrm>
        <a:off x="924192" y="2409728"/>
        <a:ext cx="683114" cy="683114"/>
      </dsp:txXfrm>
    </dsp:sp>
    <dsp:sp modelId="{720E6570-9767-471F-815E-B4D0543DB38A}">
      <dsp:nvSpPr>
        <dsp:cNvPr id="0" name=""/>
        <dsp:cNvSpPr/>
      </dsp:nvSpPr>
      <dsp:spPr>
        <a:xfrm rot="12545984">
          <a:off x="1586843" y="1967215"/>
          <a:ext cx="744016" cy="23545"/>
        </a:xfrm>
        <a:custGeom>
          <a:avLst/>
          <a:gdLst/>
          <a:ahLst/>
          <a:cxnLst/>
          <a:rect l="0" t="0" r="0" b="0"/>
          <a:pathLst>
            <a:path>
              <a:moveTo>
                <a:pt x="0" y="11772"/>
              </a:moveTo>
              <a:lnTo>
                <a:pt x="744016"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1940251" y="1960387"/>
        <a:ext cx="37200" cy="37200"/>
      </dsp:txXfrm>
    </dsp:sp>
    <dsp:sp modelId="{B63D901A-D3CC-4C32-BB43-D8907AFB5273}">
      <dsp:nvSpPr>
        <dsp:cNvPr id="0" name=""/>
        <dsp:cNvSpPr/>
      </dsp:nvSpPr>
      <dsp:spPr>
        <a:xfrm>
          <a:off x="728701" y="108011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Active screening</a:t>
          </a:r>
        </a:p>
      </dsp:txBody>
      <dsp:txXfrm>
        <a:off x="870179" y="1221596"/>
        <a:ext cx="683114" cy="683114"/>
      </dsp:txXfrm>
    </dsp:sp>
    <dsp:sp modelId="{23DBB19A-08A9-404C-9A85-907E2DFCBF40}">
      <dsp:nvSpPr>
        <dsp:cNvPr id="0" name=""/>
        <dsp:cNvSpPr/>
      </dsp:nvSpPr>
      <dsp:spPr>
        <a:xfrm rot="14580338">
          <a:off x="1664243" y="1456285"/>
          <a:ext cx="1123629" cy="23545"/>
        </a:xfrm>
        <a:custGeom>
          <a:avLst/>
          <a:gdLst/>
          <a:ahLst/>
          <a:cxnLst/>
          <a:rect l="0" t="0" r="0" b="0"/>
          <a:pathLst>
            <a:path>
              <a:moveTo>
                <a:pt x="0" y="11772"/>
              </a:moveTo>
              <a:lnTo>
                <a:pt x="112362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2197967" y="1439966"/>
        <a:ext cx="56181" cy="56181"/>
      </dsp:txXfrm>
    </dsp:sp>
    <dsp:sp modelId="{2E3885CB-49A2-41CF-8BE0-0102112EC607}">
      <dsp:nvSpPr>
        <dsp:cNvPr id="0" name=""/>
        <dsp:cNvSpPr/>
      </dsp:nvSpPr>
      <dsp:spPr>
        <a:xfrm>
          <a:off x="1268762" y="5400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Antibiotic stewardship</a:t>
          </a:r>
        </a:p>
      </dsp:txBody>
      <dsp:txXfrm>
        <a:off x="1410240" y="195486"/>
        <a:ext cx="683114" cy="68311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BE3AC-461A-4E9C-BBE1-0A9BF9DDA728}">
      <dsp:nvSpPr>
        <dsp:cNvPr id="0" name=""/>
        <dsp:cNvSpPr/>
      </dsp:nvSpPr>
      <dsp:spPr>
        <a:xfrm>
          <a:off x="2224886" y="1916965"/>
          <a:ext cx="940349" cy="943573"/>
        </a:xfrm>
        <a:prstGeom prst="ellipse">
          <a:avLst/>
        </a:prstGeom>
        <a:solidFill>
          <a:schemeClr val="accent3">
            <a:lumMod val="5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GB" sz="1050" b="1" kern="1200" dirty="0">
              <a:latin typeface="Arial" pitchFamily="34" charset="0"/>
              <a:ea typeface="Verdana" pitchFamily="34" charset="0"/>
              <a:cs typeface="Arial" pitchFamily="34" charset="0"/>
            </a:rPr>
            <a:t>Tools</a:t>
          </a:r>
        </a:p>
      </dsp:txBody>
      <dsp:txXfrm>
        <a:off x="2362597" y="2055148"/>
        <a:ext cx="664927" cy="667207"/>
      </dsp:txXfrm>
    </dsp:sp>
    <dsp:sp modelId="{DB8F51CD-C538-4588-A588-A84B010586D4}">
      <dsp:nvSpPr>
        <dsp:cNvPr id="0" name=""/>
        <dsp:cNvSpPr/>
      </dsp:nvSpPr>
      <dsp:spPr>
        <a:xfrm rot="16716625">
          <a:off x="2346695" y="1423330"/>
          <a:ext cx="985539" cy="23545"/>
        </a:xfrm>
        <a:custGeom>
          <a:avLst/>
          <a:gdLst/>
          <a:ahLst/>
          <a:cxnLst/>
          <a:rect l="0" t="0" r="0" b="0"/>
          <a:pathLst>
            <a:path>
              <a:moveTo>
                <a:pt x="0" y="11772"/>
              </a:moveTo>
              <a:lnTo>
                <a:pt x="98553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2814826" y="1410464"/>
        <a:ext cx="49276" cy="49276"/>
      </dsp:txXfrm>
    </dsp:sp>
    <dsp:sp modelId="{AFABF447-E48A-423B-B49F-6EA32EBB3358}">
      <dsp:nvSpPr>
        <dsp:cNvPr id="0" name=""/>
        <dsp:cNvSpPr/>
      </dsp:nvSpPr>
      <dsp:spPr>
        <a:xfrm>
          <a:off x="2502522" y="-1273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Hand hygiene</a:t>
          </a:r>
        </a:p>
      </dsp:txBody>
      <dsp:txXfrm>
        <a:off x="2644000" y="128740"/>
        <a:ext cx="683114" cy="683114"/>
      </dsp:txXfrm>
    </dsp:sp>
    <dsp:sp modelId="{6D54B6E2-7739-424F-AD0F-5C0CCB7D7C11}">
      <dsp:nvSpPr>
        <dsp:cNvPr id="0" name=""/>
        <dsp:cNvSpPr/>
      </dsp:nvSpPr>
      <dsp:spPr>
        <a:xfrm rot="18918134">
          <a:off x="2909251" y="1752403"/>
          <a:ext cx="834020" cy="23545"/>
        </a:xfrm>
        <a:custGeom>
          <a:avLst/>
          <a:gdLst/>
          <a:ahLst/>
          <a:cxnLst/>
          <a:rect l="0" t="0" r="0" b="0"/>
          <a:pathLst>
            <a:path>
              <a:moveTo>
                <a:pt x="0" y="11772"/>
              </a:moveTo>
              <a:lnTo>
                <a:pt x="834020"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3305411" y="1743325"/>
        <a:ext cx="41701" cy="41701"/>
      </dsp:txXfrm>
    </dsp:sp>
    <dsp:sp modelId="{F742DEE1-3A8E-4ACB-8223-B85092990354}">
      <dsp:nvSpPr>
        <dsp:cNvPr id="0" name=""/>
        <dsp:cNvSpPr/>
      </dsp:nvSpPr>
      <dsp:spPr>
        <a:xfrm>
          <a:off x="3483002" y="648079"/>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Cleaning / disinfection</a:t>
          </a:r>
        </a:p>
      </dsp:txBody>
      <dsp:txXfrm>
        <a:off x="3624480" y="789557"/>
        <a:ext cx="683114" cy="683114"/>
      </dsp:txXfrm>
    </dsp:sp>
    <dsp:sp modelId="{448BC795-2B71-4D53-89F4-C8C4F00A8740}">
      <dsp:nvSpPr>
        <dsp:cNvPr id="0" name=""/>
        <dsp:cNvSpPr/>
      </dsp:nvSpPr>
      <dsp:spPr>
        <a:xfrm rot="20107388">
          <a:off x="3015494" y="1696797"/>
          <a:ext cx="2292888" cy="23545"/>
        </a:xfrm>
        <a:custGeom>
          <a:avLst/>
          <a:gdLst/>
          <a:ahLst/>
          <a:cxnLst/>
          <a:rect l="0" t="0" r="0" b="0"/>
          <a:pathLst>
            <a:path>
              <a:moveTo>
                <a:pt x="0" y="11772"/>
              </a:moveTo>
              <a:lnTo>
                <a:pt x="229288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104616" y="1651248"/>
        <a:ext cx="114644" cy="114644"/>
      </dsp:txXfrm>
    </dsp:sp>
    <dsp:sp modelId="{09E20101-E01D-44D7-A5E2-CBAFA2BAA369}">
      <dsp:nvSpPr>
        <dsp:cNvPr id="0" name=""/>
        <dsp:cNvSpPr/>
      </dsp:nvSpPr>
      <dsp:spPr>
        <a:xfrm>
          <a:off x="5157189" y="540063"/>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HCW screening</a:t>
          </a:r>
        </a:p>
      </dsp:txBody>
      <dsp:txXfrm>
        <a:off x="5298667" y="681541"/>
        <a:ext cx="683114" cy="683114"/>
      </dsp:txXfrm>
    </dsp:sp>
    <dsp:sp modelId="{87EBF4B6-5A60-49E3-BAE3-9569A8941223}">
      <dsp:nvSpPr>
        <dsp:cNvPr id="0" name=""/>
        <dsp:cNvSpPr/>
      </dsp:nvSpPr>
      <dsp:spPr>
        <a:xfrm rot="21348663">
          <a:off x="3161027" y="2261683"/>
          <a:ext cx="2216446" cy="23545"/>
        </a:xfrm>
        <a:custGeom>
          <a:avLst/>
          <a:gdLst/>
          <a:ahLst/>
          <a:cxnLst/>
          <a:rect l="0" t="0" r="0" b="0"/>
          <a:pathLst>
            <a:path>
              <a:moveTo>
                <a:pt x="0" y="11772"/>
              </a:moveTo>
              <a:lnTo>
                <a:pt x="2216446"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213839" y="2218045"/>
        <a:ext cx="110822" cy="110822"/>
      </dsp:txXfrm>
    </dsp:sp>
    <dsp:sp modelId="{9C0566EF-5437-4189-A58F-D7ED4475F7E6}">
      <dsp:nvSpPr>
        <dsp:cNvPr id="0" name=""/>
        <dsp:cNvSpPr/>
      </dsp:nvSpPr>
      <dsp:spPr>
        <a:xfrm>
          <a:off x="5373223" y="1674186"/>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Decol</a:t>
          </a:r>
          <a:r>
            <a:rPr lang="en-GB" sz="900" kern="1200" dirty="0">
              <a:latin typeface="Arial" pitchFamily="34" charset="0"/>
              <a:ea typeface="Verdana" pitchFamily="34" charset="0"/>
              <a:cs typeface="Arial" pitchFamily="34" charset="0"/>
            </a:rPr>
            <a:t>.</a:t>
          </a:r>
        </a:p>
      </dsp:txBody>
      <dsp:txXfrm>
        <a:off x="5514701" y="1815664"/>
        <a:ext cx="683114" cy="683114"/>
      </dsp:txXfrm>
    </dsp:sp>
    <dsp:sp modelId="{C7B946FE-59D8-4D12-8C09-BC0537958DAE}">
      <dsp:nvSpPr>
        <dsp:cNvPr id="0" name=""/>
        <dsp:cNvSpPr/>
      </dsp:nvSpPr>
      <dsp:spPr>
        <a:xfrm rot="999354">
          <a:off x="3095366" y="2855186"/>
          <a:ext cx="2396218" cy="23545"/>
        </a:xfrm>
        <a:custGeom>
          <a:avLst/>
          <a:gdLst/>
          <a:ahLst/>
          <a:cxnLst/>
          <a:rect l="0" t="0" r="0" b="0"/>
          <a:pathLst>
            <a:path>
              <a:moveTo>
                <a:pt x="0" y="11772"/>
              </a:moveTo>
              <a:lnTo>
                <a:pt x="239621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
            <a:lnSpc>
              <a:spcPct val="90000"/>
            </a:lnSpc>
            <a:spcBef>
              <a:spcPct val="0"/>
            </a:spcBef>
            <a:spcAft>
              <a:spcPct val="35000"/>
            </a:spcAft>
            <a:buNone/>
          </a:pPr>
          <a:endParaRPr lang="en-GB" sz="200" kern="1200">
            <a:latin typeface="Arial" pitchFamily="34" charset="0"/>
            <a:ea typeface="Verdana" pitchFamily="34" charset="0"/>
            <a:cs typeface="Arial" pitchFamily="34" charset="0"/>
          </a:endParaRPr>
        </a:p>
      </dsp:txBody>
      <dsp:txXfrm>
        <a:off x="4233570" y="2807053"/>
        <a:ext cx="119810" cy="119810"/>
      </dsp:txXfrm>
    </dsp:sp>
    <dsp:sp modelId="{5CAC3CA5-4D4E-4CD5-B029-F343138D5FD6}">
      <dsp:nvSpPr>
        <dsp:cNvPr id="0" name=""/>
        <dsp:cNvSpPr/>
      </dsp:nvSpPr>
      <dsp:spPr>
        <a:xfrm>
          <a:off x="5421049" y="2865778"/>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Cohorting</a:t>
          </a:r>
          <a:r>
            <a:rPr lang="en-GB" sz="900" kern="1200" dirty="0">
              <a:latin typeface="Arial" pitchFamily="34" charset="0"/>
              <a:ea typeface="Verdana" pitchFamily="34" charset="0"/>
              <a:cs typeface="Arial" pitchFamily="34" charset="0"/>
            </a:rPr>
            <a:t> staff / patients</a:t>
          </a:r>
        </a:p>
      </dsp:txBody>
      <dsp:txXfrm>
        <a:off x="5562527" y="3007256"/>
        <a:ext cx="683114" cy="683114"/>
      </dsp:txXfrm>
    </dsp:sp>
    <dsp:sp modelId="{0401F99C-04ED-41B4-8658-7B8E1CC84941}">
      <dsp:nvSpPr>
        <dsp:cNvPr id="0" name=""/>
        <dsp:cNvSpPr/>
      </dsp:nvSpPr>
      <dsp:spPr>
        <a:xfrm rot="2258105">
          <a:off x="2893700" y="3175569"/>
          <a:ext cx="1674078" cy="23545"/>
        </a:xfrm>
        <a:custGeom>
          <a:avLst/>
          <a:gdLst/>
          <a:ahLst/>
          <a:cxnLst/>
          <a:rect l="0" t="0" r="0" b="0"/>
          <a:pathLst>
            <a:path>
              <a:moveTo>
                <a:pt x="0" y="11772"/>
              </a:moveTo>
              <a:lnTo>
                <a:pt x="167407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3688887" y="3145490"/>
        <a:ext cx="83703" cy="83703"/>
      </dsp:txXfrm>
    </dsp:sp>
    <dsp:sp modelId="{D9DC1811-6482-4882-BD97-6C1DF4FB7C5E}">
      <dsp:nvSpPr>
        <dsp:cNvPr id="0" name=""/>
        <dsp:cNvSpPr/>
      </dsp:nvSpPr>
      <dsp:spPr>
        <a:xfrm>
          <a:off x="4293092" y="3510384"/>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Note flagging</a:t>
          </a:r>
        </a:p>
      </dsp:txBody>
      <dsp:txXfrm>
        <a:off x="4434570" y="3651862"/>
        <a:ext cx="683114" cy="683114"/>
      </dsp:txXfrm>
    </dsp:sp>
    <dsp:sp modelId="{94D7B32E-51E5-469E-81C3-B09D2C7CCD65}">
      <dsp:nvSpPr>
        <dsp:cNvPr id="0" name=""/>
        <dsp:cNvSpPr/>
      </dsp:nvSpPr>
      <dsp:spPr>
        <a:xfrm rot="3961819">
          <a:off x="2596408" y="3254460"/>
          <a:ext cx="977553" cy="23545"/>
        </a:xfrm>
        <a:custGeom>
          <a:avLst/>
          <a:gdLst/>
          <a:ahLst/>
          <a:cxnLst/>
          <a:rect l="0" t="0" r="0" b="0"/>
          <a:pathLst>
            <a:path>
              <a:moveTo>
                <a:pt x="0" y="11772"/>
              </a:moveTo>
              <a:lnTo>
                <a:pt x="977553" y="11772"/>
              </a:lnTo>
            </a:path>
          </a:pathLst>
        </a:custGeom>
        <a:noFill/>
        <a:ln w="25400" cap="flat" cmpd="sng" algn="ctr">
          <a:solidFill>
            <a:schemeClr val="accent2">
              <a:hueOff val="0"/>
              <a:satOff val="0"/>
              <a:lumOff val="0"/>
            </a:schemeClr>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anose="020B0604020202020204" pitchFamily="34" charset="0"/>
            <a:cs typeface="Arial" panose="020B0604020202020204" pitchFamily="34" charset="0"/>
          </a:endParaRPr>
        </a:p>
      </dsp:txBody>
      <dsp:txXfrm>
        <a:off x="3060746" y="3241794"/>
        <a:ext cx="48877" cy="48877"/>
      </dsp:txXfrm>
    </dsp:sp>
    <dsp:sp modelId="{4725C341-6B0C-4ABF-99AD-5931983A12A4}">
      <dsp:nvSpPr>
        <dsp:cNvPr id="0" name=""/>
        <dsp:cNvSpPr/>
      </dsp:nvSpPr>
      <dsp:spPr>
        <a:xfrm>
          <a:off x="2996951" y="3671201"/>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Education</a:t>
          </a:r>
        </a:p>
      </dsp:txBody>
      <dsp:txXfrm>
        <a:off x="3138429" y="3812679"/>
        <a:ext cx="683114" cy="683114"/>
      </dsp:txXfrm>
    </dsp:sp>
    <dsp:sp modelId="{3868F5E0-3D5A-4E7C-91D4-012296AD59B3}">
      <dsp:nvSpPr>
        <dsp:cNvPr id="0" name=""/>
        <dsp:cNvSpPr/>
      </dsp:nvSpPr>
      <dsp:spPr>
        <a:xfrm rot="6529051">
          <a:off x="2015444" y="3200916"/>
          <a:ext cx="797688" cy="23545"/>
        </a:xfrm>
        <a:custGeom>
          <a:avLst/>
          <a:gdLst/>
          <a:ahLst/>
          <a:cxnLst/>
          <a:rect l="0" t="0" r="0" b="0"/>
          <a:pathLst>
            <a:path>
              <a:moveTo>
                <a:pt x="0" y="11772"/>
              </a:moveTo>
              <a:lnTo>
                <a:pt x="79768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anose="020B0604020202020204" pitchFamily="34" charset="0"/>
            <a:cs typeface="Arial" panose="020B0604020202020204" pitchFamily="34" charset="0"/>
          </a:endParaRPr>
        </a:p>
      </dsp:txBody>
      <dsp:txXfrm rot="10800000">
        <a:off x="2394346" y="3192747"/>
        <a:ext cx="39884" cy="39884"/>
      </dsp:txXfrm>
    </dsp:sp>
    <dsp:sp modelId="{C1BA877E-160B-49D7-ACE8-9733322D575C}">
      <dsp:nvSpPr>
        <dsp:cNvPr id="0" name=""/>
        <dsp:cNvSpPr/>
      </dsp:nvSpPr>
      <dsp:spPr>
        <a:xfrm>
          <a:off x="1646799" y="3564397"/>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Env</a:t>
          </a:r>
          <a:r>
            <a:rPr lang="en-GB" sz="900" kern="1200" dirty="0">
              <a:latin typeface="Arial" pitchFamily="34" charset="0"/>
              <a:ea typeface="Verdana" pitchFamily="34" charset="0"/>
              <a:cs typeface="Arial" pitchFamily="34" charset="0"/>
            </a:rPr>
            <a:t>. screening</a:t>
          </a:r>
        </a:p>
      </dsp:txBody>
      <dsp:txXfrm>
        <a:off x="1788277" y="3705875"/>
        <a:ext cx="683114" cy="683114"/>
      </dsp:txXfrm>
    </dsp:sp>
    <dsp:sp modelId="{421FD191-AC28-4012-8BFC-AAD3D4C0C750}">
      <dsp:nvSpPr>
        <dsp:cNvPr id="0" name=""/>
        <dsp:cNvSpPr/>
      </dsp:nvSpPr>
      <dsp:spPr>
        <a:xfrm rot="9946053">
          <a:off x="1725958" y="2556677"/>
          <a:ext cx="521264" cy="23545"/>
        </a:xfrm>
        <a:custGeom>
          <a:avLst/>
          <a:gdLst/>
          <a:ahLst/>
          <a:cxnLst/>
          <a:rect l="0" t="0" r="0" b="0"/>
          <a:pathLst>
            <a:path>
              <a:moveTo>
                <a:pt x="0" y="11772"/>
              </a:moveTo>
              <a:lnTo>
                <a:pt x="521264"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1973559" y="2555418"/>
        <a:ext cx="26063" cy="26063"/>
      </dsp:txXfrm>
    </dsp:sp>
    <dsp:sp modelId="{D03D7B20-5052-4A55-A9CD-47AAF7D35EA4}">
      <dsp:nvSpPr>
        <dsp:cNvPr id="0" name=""/>
        <dsp:cNvSpPr/>
      </dsp:nvSpPr>
      <dsp:spPr>
        <a:xfrm>
          <a:off x="782714" y="2268250"/>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Contact precautions</a:t>
          </a:r>
        </a:p>
      </dsp:txBody>
      <dsp:txXfrm>
        <a:off x="924192" y="2409728"/>
        <a:ext cx="683114" cy="683114"/>
      </dsp:txXfrm>
    </dsp:sp>
    <dsp:sp modelId="{720E6570-9767-471F-815E-B4D0543DB38A}">
      <dsp:nvSpPr>
        <dsp:cNvPr id="0" name=""/>
        <dsp:cNvSpPr/>
      </dsp:nvSpPr>
      <dsp:spPr>
        <a:xfrm rot="12545984">
          <a:off x="1586843" y="1967215"/>
          <a:ext cx="744016" cy="23545"/>
        </a:xfrm>
        <a:custGeom>
          <a:avLst/>
          <a:gdLst/>
          <a:ahLst/>
          <a:cxnLst/>
          <a:rect l="0" t="0" r="0" b="0"/>
          <a:pathLst>
            <a:path>
              <a:moveTo>
                <a:pt x="0" y="11772"/>
              </a:moveTo>
              <a:lnTo>
                <a:pt x="744016"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1940251" y="1960387"/>
        <a:ext cx="37200" cy="37200"/>
      </dsp:txXfrm>
    </dsp:sp>
    <dsp:sp modelId="{B63D901A-D3CC-4C32-BB43-D8907AFB5273}">
      <dsp:nvSpPr>
        <dsp:cNvPr id="0" name=""/>
        <dsp:cNvSpPr/>
      </dsp:nvSpPr>
      <dsp:spPr>
        <a:xfrm>
          <a:off x="728701" y="108011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Active screening</a:t>
          </a:r>
        </a:p>
      </dsp:txBody>
      <dsp:txXfrm>
        <a:off x="870179" y="1221596"/>
        <a:ext cx="683114" cy="683114"/>
      </dsp:txXfrm>
    </dsp:sp>
    <dsp:sp modelId="{23DBB19A-08A9-404C-9A85-907E2DFCBF40}">
      <dsp:nvSpPr>
        <dsp:cNvPr id="0" name=""/>
        <dsp:cNvSpPr/>
      </dsp:nvSpPr>
      <dsp:spPr>
        <a:xfrm rot="14580338">
          <a:off x="1664243" y="1456285"/>
          <a:ext cx="1123629" cy="23545"/>
        </a:xfrm>
        <a:custGeom>
          <a:avLst/>
          <a:gdLst/>
          <a:ahLst/>
          <a:cxnLst/>
          <a:rect l="0" t="0" r="0" b="0"/>
          <a:pathLst>
            <a:path>
              <a:moveTo>
                <a:pt x="0" y="11772"/>
              </a:moveTo>
              <a:lnTo>
                <a:pt x="112362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2197967" y="1439966"/>
        <a:ext cx="56181" cy="56181"/>
      </dsp:txXfrm>
    </dsp:sp>
    <dsp:sp modelId="{2E3885CB-49A2-41CF-8BE0-0102112EC607}">
      <dsp:nvSpPr>
        <dsp:cNvPr id="0" name=""/>
        <dsp:cNvSpPr/>
      </dsp:nvSpPr>
      <dsp:spPr>
        <a:xfrm>
          <a:off x="1268762" y="54008"/>
          <a:ext cx="966070" cy="966070"/>
        </a:xfrm>
        <a:prstGeom prst="ellipse">
          <a:avLst/>
        </a:prstGeom>
        <a:solidFill>
          <a:schemeClr val="tx1"/>
        </a:solidFill>
        <a:ln w="25400">
          <a:solidFill>
            <a:srgbClr val="FF00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Antibiotic stewardship</a:t>
          </a:r>
        </a:p>
      </dsp:txBody>
      <dsp:txXfrm>
        <a:off x="1410240" y="195486"/>
        <a:ext cx="683114" cy="68311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BE3AC-461A-4E9C-BBE1-0A9BF9DDA728}">
      <dsp:nvSpPr>
        <dsp:cNvPr id="0" name=""/>
        <dsp:cNvSpPr/>
      </dsp:nvSpPr>
      <dsp:spPr>
        <a:xfrm>
          <a:off x="2224886" y="1916965"/>
          <a:ext cx="940349" cy="943573"/>
        </a:xfrm>
        <a:prstGeom prst="ellipse">
          <a:avLst/>
        </a:prstGeom>
        <a:solidFill>
          <a:schemeClr val="accent3">
            <a:lumMod val="5000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GB" sz="1050" b="1" kern="1200" dirty="0">
              <a:latin typeface="Arial" pitchFamily="34" charset="0"/>
              <a:ea typeface="Verdana" pitchFamily="34" charset="0"/>
              <a:cs typeface="Arial" pitchFamily="34" charset="0"/>
            </a:rPr>
            <a:t>Tools</a:t>
          </a:r>
        </a:p>
      </dsp:txBody>
      <dsp:txXfrm>
        <a:off x="2362597" y="2055148"/>
        <a:ext cx="664927" cy="667207"/>
      </dsp:txXfrm>
    </dsp:sp>
    <dsp:sp modelId="{DB8F51CD-C538-4588-A588-A84B010586D4}">
      <dsp:nvSpPr>
        <dsp:cNvPr id="0" name=""/>
        <dsp:cNvSpPr/>
      </dsp:nvSpPr>
      <dsp:spPr>
        <a:xfrm rot="16716625">
          <a:off x="2346695" y="1423330"/>
          <a:ext cx="985539" cy="23545"/>
        </a:xfrm>
        <a:custGeom>
          <a:avLst/>
          <a:gdLst/>
          <a:ahLst/>
          <a:cxnLst/>
          <a:rect l="0" t="0" r="0" b="0"/>
          <a:pathLst>
            <a:path>
              <a:moveTo>
                <a:pt x="0" y="11772"/>
              </a:moveTo>
              <a:lnTo>
                <a:pt x="98553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2814826" y="1410464"/>
        <a:ext cx="49276" cy="49276"/>
      </dsp:txXfrm>
    </dsp:sp>
    <dsp:sp modelId="{AFABF447-E48A-423B-B49F-6EA32EBB3358}">
      <dsp:nvSpPr>
        <dsp:cNvPr id="0" name=""/>
        <dsp:cNvSpPr/>
      </dsp:nvSpPr>
      <dsp:spPr>
        <a:xfrm>
          <a:off x="2502522" y="-1273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Hand hygiene</a:t>
          </a:r>
        </a:p>
      </dsp:txBody>
      <dsp:txXfrm>
        <a:off x="2644000" y="128740"/>
        <a:ext cx="683114" cy="683114"/>
      </dsp:txXfrm>
    </dsp:sp>
    <dsp:sp modelId="{6D54B6E2-7739-424F-AD0F-5C0CCB7D7C11}">
      <dsp:nvSpPr>
        <dsp:cNvPr id="0" name=""/>
        <dsp:cNvSpPr/>
      </dsp:nvSpPr>
      <dsp:spPr>
        <a:xfrm rot="18918134">
          <a:off x="2909251" y="1752403"/>
          <a:ext cx="834020" cy="23545"/>
        </a:xfrm>
        <a:custGeom>
          <a:avLst/>
          <a:gdLst/>
          <a:ahLst/>
          <a:cxnLst/>
          <a:rect l="0" t="0" r="0" b="0"/>
          <a:pathLst>
            <a:path>
              <a:moveTo>
                <a:pt x="0" y="11772"/>
              </a:moveTo>
              <a:lnTo>
                <a:pt x="834020"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3305411" y="1743325"/>
        <a:ext cx="41701" cy="41701"/>
      </dsp:txXfrm>
    </dsp:sp>
    <dsp:sp modelId="{F742DEE1-3A8E-4ACB-8223-B85092990354}">
      <dsp:nvSpPr>
        <dsp:cNvPr id="0" name=""/>
        <dsp:cNvSpPr/>
      </dsp:nvSpPr>
      <dsp:spPr>
        <a:xfrm>
          <a:off x="3483002" y="648079"/>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Cleaning / disinfection</a:t>
          </a:r>
        </a:p>
      </dsp:txBody>
      <dsp:txXfrm>
        <a:off x="3624480" y="789557"/>
        <a:ext cx="683114" cy="683114"/>
      </dsp:txXfrm>
    </dsp:sp>
    <dsp:sp modelId="{448BC795-2B71-4D53-89F4-C8C4F00A8740}">
      <dsp:nvSpPr>
        <dsp:cNvPr id="0" name=""/>
        <dsp:cNvSpPr/>
      </dsp:nvSpPr>
      <dsp:spPr>
        <a:xfrm rot="20107388">
          <a:off x="3015494" y="1696797"/>
          <a:ext cx="2292888" cy="23545"/>
        </a:xfrm>
        <a:custGeom>
          <a:avLst/>
          <a:gdLst/>
          <a:ahLst/>
          <a:cxnLst/>
          <a:rect l="0" t="0" r="0" b="0"/>
          <a:pathLst>
            <a:path>
              <a:moveTo>
                <a:pt x="0" y="11772"/>
              </a:moveTo>
              <a:lnTo>
                <a:pt x="229288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104616" y="1651248"/>
        <a:ext cx="114644" cy="114644"/>
      </dsp:txXfrm>
    </dsp:sp>
    <dsp:sp modelId="{09E20101-E01D-44D7-A5E2-CBAFA2BAA369}">
      <dsp:nvSpPr>
        <dsp:cNvPr id="0" name=""/>
        <dsp:cNvSpPr/>
      </dsp:nvSpPr>
      <dsp:spPr>
        <a:xfrm>
          <a:off x="5157189" y="540063"/>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HCW screening</a:t>
          </a:r>
        </a:p>
      </dsp:txBody>
      <dsp:txXfrm>
        <a:off x="5298667" y="681541"/>
        <a:ext cx="683114" cy="683114"/>
      </dsp:txXfrm>
    </dsp:sp>
    <dsp:sp modelId="{87EBF4B6-5A60-49E3-BAE3-9569A8941223}">
      <dsp:nvSpPr>
        <dsp:cNvPr id="0" name=""/>
        <dsp:cNvSpPr/>
      </dsp:nvSpPr>
      <dsp:spPr>
        <a:xfrm rot="21348663">
          <a:off x="3161027" y="2261683"/>
          <a:ext cx="2216446" cy="23545"/>
        </a:xfrm>
        <a:custGeom>
          <a:avLst/>
          <a:gdLst/>
          <a:ahLst/>
          <a:cxnLst/>
          <a:rect l="0" t="0" r="0" b="0"/>
          <a:pathLst>
            <a:path>
              <a:moveTo>
                <a:pt x="0" y="11772"/>
              </a:moveTo>
              <a:lnTo>
                <a:pt x="2216446"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213839" y="2218045"/>
        <a:ext cx="110822" cy="110822"/>
      </dsp:txXfrm>
    </dsp:sp>
    <dsp:sp modelId="{9C0566EF-5437-4189-A58F-D7ED4475F7E6}">
      <dsp:nvSpPr>
        <dsp:cNvPr id="0" name=""/>
        <dsp:cNvSpPr/>
      </dsp:nvSpPr>
      <dsp:spPr>
        <a:xfrm>
          <a:off x="5373223" y="1674186"/>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Decol</a:t>
          </a:r>
          <a:r>
            <a:rPr lang="en-GB" sz="900" kern="1200" dirty="0">
              <a:latin typeface="Arial" pitchFamily="34" charset="0"/>
              <a:ea typeface="Verdana" pitchFamily="34" charset="0"/>
              <a:cs typeface="Arial" pitchFamily="34" charset="0"/>
            </a:rPr>
            <a:t>.</a:t>
          </a:r>
        </a:p>
      </dsp:txBody>
      <dsp:txXfrm>
        <a:off x="5514701" y="1815664"/>
        <a:ext cx="683114" cy="683114"/>
      </dsp:txXfrm>
    </dsp:sp>
    <dsp:sp modelId="{C7B946FE-59D8-4D12-8C09-BC0537958DAE}">
      <dsp:nvSpPr>
        <dsp:cNvPr id="0" name=""/>
        <dsp:cNvSpPr/>
      </dsp:nvSpPr>
      <dsp:spPr>
        <a:xfrm rot="999354">
          <a:off x="3095366" y="2855186"/>
          <a:ext cx="2396218" cy="23545"/>
        </a:xfrm>
        <a:custGeom>
          <a:avLst/>
          <a:gdLst/>
          <a:ahLst/>
          <a:cxnLst/>
          <a:rect l="0" t="0" r="0" b="0"/>
          <a:pathLst>
            <a:path>
              <a:moveTo>
                <a:pt x="0" y="11772"/>
              </a:moveTo>
              <a:lnTo>
                <a:pt x="239621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
            <a:lnSpc>
              <a:spcPct val="90000"/>
            </a:lnSpc>
            <a:spcBef>
              <a:spcPct val="0"/>
            </a:spcBef>
            <a:spcAft>
              <a:spcPct val="35000"/>
            </a:spcAft>
            <a:buNone/>
          </a:pPr>
          <a:endParaRPr lang="en-GB" sz="200" kern="1200">
            <a:latin typeface="Arial" pitchFamily="34" charset="0"/>
            <a:ea typeface="Verdana" pitchFamily="34" charset="0"/>
            <a:cs typeface="Arial" pitchFamily="34" charset="0"/>
          </a:endParaRPr>
        </a:p>
      </dsp:txBody>
      <dsp:txXfrm>
        <a:off x="4233570" y="2807053"/>
        <a:ext cx="119810" cy="119810"/>
      </dsp:txXfrm>
    </dsp:sp>
    <dsp:sp modelId="{5CAC3CA5-4D4E-4CD5-B029-F343138D5FD6}">
      <dsp:nvSpPr>
        <dsp:cNvPr id="0" name=""/>
        <dsp:cNvSpPr/>
      </dsp:nvSpPr>
      <dsp:spPr>
        <a:xfrm>
          <a:off x="5421049" y="2865778"/>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Cohorting</a:t>
          </a:r>
          <a:r>
            <a:rPr lang="en-GB" sz="900" kern="1200" dirty="0">
              <a:latin typeface="Arial" pitchFamily="34" charset="0"/>
              <a:ea typeface="Verdana" pitchFamily="34" charset="0"/>
              <a:cs typeface="Arial" pitchFamily="34" charset="0"/>
            </a:rPr>
            <a:t> staff / patients</a:t>
          </a:r>
        </a:p>
      </dsp:txBody>
      <dsp:txXfrm>
        <a:off x="5562527" y="3007256"/>
        <a:ext cx="683114" cy="683114"/>
      </dsp:txXfrm>
    </dsp:sp>
    <dsp:sp modelId="{0401F99C-04ED-41B4-8658-7B8E1CC84941}">
      <dsp:nvSpPr>
        <dsp:cNvPr id="0" name=""/>
        <dsp:cNvSpPr/>
      </dsp:nvSpPr>
      <dsp:spPr>
        <a:xfrm rot="2258105">
          <a:off x="2893700" y="3175569"/>
          <a:ext cx="1674078" cy="23545"/>
        </a:xfrm>
        <a:custGeom>
          <a:avLst/>
          <a:gdLst/>
          <a:ahLst/>
          <a:cxnLst/>
          <a:rect l="0" t="0" r="0" b="0"/>
          <a:pathLst>
            <a:path>
              <a:moveTo>
                <a:pt x="0" y="11772"/>
              </a:moveTo>
              <a:lnTo>
                <a:pt x="167407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a:off x="3688887" y="3145490"/>
        <a:ext cx="83703" cy="83703"/>
      </dsp:txXfrm>
    </dsp:sp>
    <dsp:sp modelId="{D9DC1811-6482-4882-BD97-6C1DF4FB7C5E}">
      <dsp:nvSpPr>
        <dsp:cNvPr id="0" name=""/>
        <dsp:cNvSpPr/>
      </dsp:nvSpPr>
      <dsp:spPr>
        <a:xfrm>
          <a:off x="4293092" y="3510384"/>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Note flagging</a:t>
          </a:r>
        </a:p>
      </dsp:txBody>
      <dsp:txXfrm>
        <a:off x="4434570" y="3651862"/>
        <a:ext cx="683114" cy="683114"/>
      </dsp:txXfrm>
    </dsp:sp>
    <dsp:sp modelId="{94D7B32E-51E5-469E-81C3-B09D2C7CCD65}">
      <dsp:nvSpPr>
        <dsp:cNvPr id="0" name=""/>
        <dsp:cNvSpPr/>
      </dsp:nvSpPr>
      <dsp:spPr>
        <a:xfrm rot="3961819">
          <a:off x="2596408" y="3254460"/>
          <a:ext cx="977553" cy="23545"/>
        </a:xfrm>
        <a:custGeom>
          <a:avLst/>
          <a:gdLst/>
          <a:ahLst/>
          <a:cxnLst/>
          <a:rect l="0" t="0" r="0" b="0"/>
          <a:pathLst>
            <a:path>
              <a:moveTo>
                <a:pt x="0" y="11772"/>
              </a:moveTo>
              <a:lnTo>
                <a:pt x="977553" y="11772"/>
              </a:lnTo>
            </a:path>
          </a:pathLst>
        </a:custGeom>
        <a:noFill/>
        <a:ln w="25400" cap="flat" cmpd="sng" algn="ctr">
          <a:solidFill>
            <a:schemeClr val="accent2">
              <a:hueOff val="0"/>
              <a:satOff val="0"/>
              <a:lumOff val="0"/>
            </a:schemeClr>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anose="020B0604020202020204" pitchFamily="34" charset="0"/>
            <a:cs typeface="Arial" panose="020B0604020202020204" pitchFamily="34" charset="0"/>
          </a:endParaRPr>
        </a:p>
      </dsp:txBody>
      <dsp:txXfrm>
        <a:off x="3060746" y="3241794"/>
        <a:ext cx="48877" cy="48877"/>
      </dsp:txXfrm>
    </dsp:sp>
    <dsp:sp modelId="{4725C341-6B0C-4ABF-99AD-5931983A12A4}">
      <dsp:nvSpPr>
        <dsp:cNvPr id="0" name=""/>
        <dsp:cNvSpPr/>
      </dsp:nvSpPr>
      <dsp:spPr>
        <a:xfrm>
          <a:off x="2996951" y="3671201"/>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Education</a:t>
          </a:r>
        </a:p>
      </dsp:txBody>
      <dsp:txXfrm>
        <a:off x="3138429" y="3812679"/>
        <a:ext cx="683114" cy="683114"/>
      </dsp:txXfrm>
    </dsp:sp>
    <dsp:sp modelId="{3868F5E0-3D5A-4E7C-91D4-012296AD59B3}">
      <dsp:nvSpPr>
        <dsp:cNvPr id="0" name=""/>
        <dsp:cNvSpPr/>
      </dsp:nvSpPr>
      <dsp:spPr>
        <a:xfrm rot="6529051">
          <a:off x="2015444" y="3200916"/>
          <a:ext cx="797688" cy="23545"/>
        </a:xfrm>
        <a:custGeom>
          <a:avLst/>
          <a:gdLst/>
          <a:ahLst/>
          <a:cxnLst/>
          <a:rect l="0" t="0" r="0" b="0"/>
          <a:pathLst>
            <a:path>
              <a:moveTo>
                <a:pt x="0" y="11772"/>
              </a:moveTo>
              <a:lnTo>
                <a:pt x="797688" y="11772"/>
              </a:lnTo>
            </a:path>
          </a:pathLst>
        </a:custGeom>
        <a:noFill/>
        <a:ln w="25400" cap="flat" cmpd="sng" algn="ctr">
          <a:solidFill>
            <a:schemeClr val="accent2"/>
          </a:solidFill>
          <a:prstDash val="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anose="020B0604020202020204" pitchFamily="34" charset="0"/>
            <a:cs typeface="Arial" panose="020B0604020202020204" pitchFamily="34" charset="0"/>
          </a:endParaRPr>
        </a:p>
      </dsp:txBody>
      <dsp:txXfrm rot="10800000">
        <a:off x="2394346" y="3192747"/>
        <a:ext cx="39884" cy="39884"/>
      </dsp:txXfrm>
    </dsp:sp>
    <dsp:sp modelId="{C1BA877E-160B-49D7-ACE8-9733322D575C}">
      <dsp:nvSpPr>
        <dsp:cNvPr id="0" name=""/>
        <dsp:cNvSpPr/>
      </dsp:nvSpPr>
      <dsp:spPr>
        <a:xfrm>
          <a:off x="1646799" y="3564397"/>
          <a:ext cx="966070" cy="966070"/>
        </a:xfrm>
        <a:prstGeom prst="ellipse">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err="1">
              <a:latin typeface="Arial" pitchFamily="34" charset="0"/>
              <a:ea typeface="Verdana" pitchFamily="34" charset="0"/>
              <a:cs typeface="Arial" pitchFamily="34" charset="0"/>
            </a:rPr>
            <a:t>Env</a:t>
          </a:r>
          <a:r>
            <a:rPr lang="en-GB" sz="900" kern="1200" dirty="0">
              <a:latin typeface="Arial" pitchFamily="34" charset="0"/>
              <a:ea typeface="Verdana" pitchFamily="34" charset="0"/>
              <a:cs typeface="Arial" pitchFamily="34" charset="0"/>
            </a:rPr>
            <a:t>. screening</a:t>
          </a:r>
        </a:p>
      </dsp:txBody>
      <dsp:txXfrm>
        <a:off x="1788277" y="3705875"/>
        <a:ext cx="683114" cy="683114"/>
      </dsp:txXfrm>
    </dsp:sp>
    <dsp:sp modelId="{421FD191-AC28-4012-8BFC-AAD3D4C0C750}">
      <dsp:nvSpPr>
        <dsp:cNvPr id="0" name=""/>
        <dsp:cNvSpPr/>
      </dsp:nvSpPr>
      <dsp:spPr>
        <a:xfrm rot="9946053">
          <a:off x="1725958" y="2556677"/>
          <a:ext cx="521264" cy="23545"/>
        </a:xfrm>
        <a:custGeom>
          <a:avLst/>
          <a:gdLst/>
          <a:ahLst/>
          <a:cxnLst/>
          <a:rect l="0" t="0" r="0" b="0"/>
          <a:pathLst>
            <a:path>
              <a:moveTo>
                <a:pt x="0" y="11772"/>
              </a:moveTo>
              <a:lnTo>
                <a:pt x="521264"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1973559" y="2555418"/>
        <a:ext cx="26063" cy="26063"/>
      </dsp:txXfrm>
    </dsp:sp>
    <dsp:sp modelId="{D03D7B20-5052-4A55-A9CD-47AAF7D35EA4}">
      <dsp:nvSpPr>
        <dsp:cNvPr id="0" name=""/>
        <dsp:cNvSpPr/>
      </dsp:nvSpPr>
      <dsp:spPr>
        <a:xfrm>
          <a:off x="782714" y="2268250"/>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Contact precautions</a:t>
          </a:r>
        </a:p>
      </dsp:txBody>
      <dsp:txXfrm>
        <a:off x="924192" y="2409728"/>
        <a:ext cx="683114" cy="683114"/>
      </dsp:txXfrm>
    </dsp:sp>
    <dsp:sp modelId="{720E6570-9767-471F-815E-B4D0543DB38A}">
      <dsp:nvSpPr>
        <dsp:cNvPr id="0" name=""/>
        <dsp:cNvSpPr/>
      </dsp:nvSpPr>
      <dsp:spPr>
        <a:xfrm rot="12545984">
          <a:off x="1586843" y="1967215"/>
          <a:ext cx="744016" cy="23545"/>
        </a:xfrm>
        <a:custGeom>
          <a:avLst/>
          <a:gdLst/>
          <a:ahLst/>
          <a:cxnLst/>
          <a:rect l="0" t="0" r="0" b="0"/>
          <a:pathLst>
            <a:path>
              <a:moveTo>
                <a:pt x="0" y="11772"/>
              </a:moveTo>
              <a:lnTo>
                <a:pt x="744016"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1940251" y="1960387"/>
        <a:ext cx="37200" cy="37200"/>
      </dsp:txXfrm>
    </dsp:sp>
    <dsp:sp modelId="{B63D901A-D3CC-4C32-BB43-D8907AFB5273}">
      <dsp:nvSpPr>
        <dsp:cNvPr id="0" name=""/>
        <dsp:cNvSpPr/>
      </dsp:nvSpPr>
      <dsp:spPr>
        <a:xfrm>
          <a:off x="728701" y="108011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Active screening</a:t>
          </a:r>
        </a:p>
      </dsp:txBody>
      <dsp:txXfrm>
        <a:off x="870179" y="1221596"/>
        <a:ext cx="683114" cy="683114"/>
      </dsp:txXfrm>
    </dsp:sp>
    <dsp:sp modelId="{23DBB19A-08A9-404C-9A85-907E2DFCBF40}">
      <dsp:nvSpPr>
        <dsp:cNvPr id="0" name=""/>
        <dsp:cNvSpPr/>
      </dsp:nvSpPr>
      <dsp:spPr>
        <a:xfrm rot="14580338">
          <a:off x="1664243" y="1456285"/>
          <a:ext cx="1123629" cy="23545"/>
        </a:xfrm>
        <a:custGeom>
          <a:avLst/>
          <a:gdLst/>
          <a:ahLst/>
          <a:cxnLst/>
          <a:rect l="0" t="0" r="0" b="0"/>
          <a:pathLst>
            <a:path>
              <a:moveTo>
                <a:pt x="0" y="11772"/>
              </a:moveTo>
              <a:lnTo>
                <a:pt x="1123629" y="11772"/>
              </a:lnTo>
            </a:path>
          </a:pathLst>
        </a:custGeom>
        <a:noFill/>
        <a:ln w="2540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
            <a:lnSpc>
              <a:spcPct val="90000"/>
            </a:lnSpc>
            <a:spcBef>
              <a:spcPct val="0"/>
            </a:spcBef>
            <a:spcAft>
              <a:spcPct val="35000"/>
            </a:spcAft>
            <a:buNone/>
          </a:pPr>
          <a:endParaRPr lang="en-GB" sz="100" kern="1200">
            <a:latin typeface="Arial" pitchFamily="34" charset="0"/>
            <a:ea typeface="Verdana" pitchFamily="34" charset="0"/>
            <a:cs typeface="Arial" pitchFamily="34" charset="0"/>
          </a:endParaRPr>
        </a:p>
      </dsp:txBody>
      <dsp:txXfrm rot="10800000">
        <a:off x="2197967" y="1439966"/>
        <a:ext cx="56181" cy="56181"/>
      </dsp:txXfrm>
    </dsp:sp>
    <dsp:sp modelId="{2E3885CB-49A2-41CF-8BE0-0102112EC607}">
      <dsp:nvSpPr>
        <dsp:cNvPr id="0" name=""/>
        <dsp:cNvSpPr/>
      </dsp:nvSpPr>
      <dsp:spPr>
        <a:xfrm>
          <a:off x="1268762" y="54008"/>
          <a:ext cx="966070" cy="966070"/>
        </a:xfrm>
        <a:prstGeom prst="ellipse">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dirty="0">
              <a:latin typeface="Arial" pitchFamily="34" charset="0"/>
              <a:ea typeface="Verdana" pitchFamily="34" charset="0"/>
              <a:cs typeface="Arial" pitchFamily="34" charset="0"/>
            </a:rPr>
            <a:t>Antibiotic stewardship</a:t>
          </a:r>
        </a:p>
      </dsp:txBody>
      <dsp:txXfrm>
        <a:off x="1410240" y="195486"/>
        <a:ext cx="683114" cy="6831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0.71545</cdr:x>
      <cdr:y>0.31429</cdr:y>
    </cdr:from>
    <cdr:to>
      <cdr:x>0.71545</cdr:x>
      <cdr:y>0.45333</cdr:y>
    </cdr:to>
    <cdr:cxnSp macro="">
      <cdr:nvCxnSpPr>
        <cdr:cNvPr id="3" name="Straight Arrow Connector 2">
          <a:extLst xmlns:a="http://schemas.openxmlformats.org/drawingml/2006/main">
            <a:ext uri="{FF2B5EF4-FFF2-40B4-BE49-F238E27FC236}">
              <a16:creationId xmlns:a16="http://schemas.microsoft.com/office/drawing/2014/main" id="{6834F584-157F-4FD0-A4CC-9B4B02BA3670}"/>
            </a:ext>
          </a:extLst>
        </cdr:cNvPr>
        <cdr:cNvCxnSpPr/>
      </cdr:nvCxnSpPr>
      <cdr:spPr>
        <a:xfrm xmlns:a="http://schemas.openxmlformats.org/drawingml/2006/main" flipV="1">
          <a:off x="6336703" y="1584175"/>
          <a:ext cx="0" cy="700839"/>
        </a:xfrm>
        <a:prstGeom xmlns:a="http://schemas.openxmlformats.org/drawingml/2006/main" prst="straightConnector1">
          <a:avLst/>
        </a:prstGeom>
        <a:ln xmlns:a="http://schemas.openxmlformats.org/drawingml/2006/main">
          <a:solidFill>
            <a:schemeClr val="tx1"/>
          </a:solidFill>
          <a:headEnd type="arrow"/>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0.60163</cdr:x>
      <cdr:y>0.21429</cdr:y>
    </cdr:from>
    <cdr:to>
      <cdr:x>0.8331</cdr:x>
      <cdr:y>0.35715</cdr:y>
    </cdr:to>
    <cdr:sp macro="" textlink="">
      <cdr:nvSpPr>
        <cdr:cNvPr id="4" name="TextBox 3"/>
        <cdr:cNvSpPr txBox="1"/>
      </cdr:nvSpPr>
      <cdr:spPr>
        <a:xfrm xmlns:a="http://schemas.openxmlformats.org/drawingml/2006/main">
          <a:off x="5328591" y="1080119"/>
          <a:ext cx="2050128" cy="72010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GB" sz="1200" dirty="0">
              <a:latin typeface="Arial" panose="020B0604020202020204" pitchFamily="34" charset="0"/>
              <a:cs typeface="Arial" panose="020B0604020202020204" pitchFamily="34" charset="0"/>
            </a:rPr>
            <a:t>Last likely in-hospital</a:t>
          </a:r>
          <a:r>
            <a:rPr lang="en-GB" sz="1200" baseline="0" dirty="0">
              <a:latin typeface="Arial" panose="020B0604020202020204" pitchFamily="34" charset="0"/>
              <a:cs typeface="Arial" panose="020B0604020202020204" pitchFamily="34" charset="0"/>
            </a:rPr>
            <a:t> acquisition</a:t>
          </a:r>
          <a:endParaRPr lang="en-GB" sz="1200" dirty="0">
            <a:latin typeface="Arial" panose="020B0604020202020204" pitchFamily="34" charset="0"/>
            <a:cs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E5C13A-8A4C-47FA-8E26-3B537C734062}" type="datetimeFigureOut">
              <a:rPr lang="en-GB" smtClean="0"/>
              <a:pPr/>
              <a:t>28/01/2026</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492831-4168-4BD2-AED9-1CAA8533983F}" type="slidenum">
              <a:rPr lang="en-GB" smtClean="0"/>
              <a:pPr/>
              <a:t>‹#›</a:t>
            </a:fld>
            <a:endParaRPr lang="en-GB"/>
          </a:p>
        </p:txBody>
      </p:sp>
    </p:spTree>
    <p:extLst>
      <p:ext uri="{BB962C8B-B14F-4D97-AF65-F5344CB8AC3E}">
        <p14:creationId xmlns:p14="http://schemas.microsoft.com/office/powerpoint/2010/main" val="2146312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66% of isolates </a:t>
            </a:r>
            <a:r>
              <a:rPr lang="en-GB" dirty="0" err="1"/>
              <a:t>colistin</a:t>
            </a:r>
            <a:r>
              <a:rPr lang="en-GB" dirty="0"/>
              <a:t> resistant</a:t>
            </a:r>
            <a:r>
              <a:rPr lang="en-GB" baseline="0" dirty="0"/>
              <a:t> (according to ref lab); 24% of isolates </a:t>
            </a:r>
            <a:r>
              <a:rPr lang="en-GB" baseline="0" dirty="0" err="1"/>
              <a:t>colistin</a:t>
            </a:r>
            <a:r>
              <a:rPr lang="en-GB" baseline="0" dirty="0"/>
              <a:t> resistant when tested locally.</a:t>
            </a:r>
            <a:endParaRPr lang="en-GB" dirty="0"/>
          </a:p>
        </p:txBody>
      </p:sp>
      <p:sp>
        <p:nvSpPr>
          <p:cNvPr id="4" name="Slide Number Placeholder 3"/>
          <p:cNvSpPr>
            <a:spLocks noGrp="1"/>
          </p:cNvSpPr>
          <p:nvPr>
            <p:ph type="sldNum" sz="quarter" idx="10"/>
          </p:nvPr>
        </p:nvSpPr>
        <p:spPr/>
        <p:txBody>
          <a:bodyPr/>
          <a:lstStyle/>
          <a:p>
            <a:fld id="{A1492831-4168-4BD2-AED9-1CAA8533983F}" type="slidenum">
              <a:rPr lang="en-GB" smtClean="0"/>
              <a:pPr/>
              <a:t>5</a:t>
            </a:fld>
            <a:endParaRPr lang="en-GB"/>
          </a:p>
        </p:txBody>
      </p:sp>
    </p:spTree>
    <p:extLst>
      <p:ext uri="{BB962C8B-B14F-4D97-AF65-F5344CB8AC3E}">
        <p14:creationId xmlns:p14="http://schemas.microsoft.com/office/powerpoint/2010/main" val="2414887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ea typeface="ＭＳ Ｐゴシック" panose="020B0600070205080204" pitchFamily="34" charset="-128"/>
            </a:endParaRP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18EA7F6B-F5AC-45AC-B12B-038491614D37}" type="slidenum">
              <a:rPr lang="en-GB" altLang="en-US"/>
              <a:pPr eaLnBrk="1" hangingPunct="1"/>
              <a:t>14</a:t>
            </a:fld>
            <a:endParaRPr lang="en-GB" altLang="en-US"/>
          </a:p>
        </p:txBody>
      </p:sp>
    </p:spTree>
    <p:extLst>
      <p:ext uri="{BB962C8B-B14F-4D97-AF65-F5344CB8AC3E}">
        <p14:creationId xmlns:p14="http://schemas.microsoft.com/office/powerpoint/2010/main" val="807932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884613" y="8686800"/>
            <a:ext cx="2973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845" tIns="44424" rIns="88845" bIns="44424" anchor="b"/>
          <a:lstStyle>
            <a:lvl1pPr defTabSz="889000" eaLnBrk="0" hangingPunct="0">
              <a:defRPr>
                <a:solidFill>
                  <a:schemeClr val="tx1"/>
                </a:solidFill>
                <a:latin typeface="Arial" charset="0"/>
                <a:ea typeface="ＭＳ Ｐゴシック" pitchFamily="34" charset="-128"/>
              </a:defRPr>
            </a:lvl1pPr>
            <a:lvl2pPr marL="742950" indent="-285750" defTabSz="889000" eaLnBrk="0" hangingPunct="0">
              <a:defRPr>
                <a:solidFill>
                  <a:schemeClr val="tx1"/>
                </a:solidFill>
                <a:latin typeface="Arial" charset="0"/>
                <a:ea typeface="ＭＳ Ｐゴシック" pitchFamily="34" charset="-128"/>
              </a:defRPr>
            </a:lvl2pPr>
            <a:lvl3pPr marL="1143000" indent="-228600" defTabSz="889000" eaLnBrk="0" hangingPunct="0">
              <a:defRPr>
                <a:solidFill>
                  <a:schemeClr val="tx1"/>
                </a:solidFill>
                <a:latin typeface="Arial" charset="0"/>
                <a:ea typeface="ＭＳ Ｐゴシック" pitchFamily="34" charset="-128"/>
              </a:defRPr>
            </a:lvl3pPr>
            <a:lvl4pPr marL="1600200" indent="-228600" defTabSz="889000" eaLnBrk="0" hangingPunct="0">
              <a:defRPr>
                <a:solidFill>
                  <a:schemeClr val="tx1"/>
                </a:solidFill>
                <a:latin typeface="Arial" charset="0"/>
                <a:ea typeface="ＭＳ Ｐゴシック" pitchFamily="34" charset="-128"/>
              </a:defRPr>
            </a:lvl4pPr>
            <a:lvl5pPr marL="2057400" indent="-228600" defTabSz="889000" eaLnBrk="0" hangingPunct="0">
              <a:defRPr>
                <a:solidFill>
                  <a:schemeClr val="tx1"/>
                </a:solidFill>
                <a:latin typeface="Arial" charset="0"/>
                <a:ea typeface="ＭＳ Ｐゴシック" pitchFamily="34" charset="-128"/>
              </a:defRPr>
            </a:lvl5pPr>
            <a:lvl6pPr marL="2514600" indent="-228600" defTabSz="8890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8890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8890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889000"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fld id="{AC71311C-A8AA-40D2-B0DE-008BD0F2AA1E}" type="slidenum">
              <a:rPr lang="en-GB" altLang="en-US" sz="1200">
                <a:latin typeface="Lucida Sans" pitchFamily="34" charset="0"/>
              </a:rPr>
              <a:pPr algn="r" eaLnBrk="1" hangingPunct="1"/>
              <a:t>29</a:t>
            </a:fld>
            <a:endParaRPr lang="en-GB" altLang="en-US" sz="1200">
              <a:latin typeface="Lucida Sans" pitchFamily="34" charset="0"/>
            </a:endParaRPr>
          </a:p>
        </p:txBody>
      </p:sp>
      <p:sp>
        <p:nvSpPr>
          <p:cNvPr id="69635" name="Rectangle 2"/>
          <p:cNvSpPr>
            <a:spLocks noGrp="1" noRot="1" noChangeAspect="1" noChangeArrowheads="1" noTextEdit="1"/>
          </p:cNvSpPr>
          <p:nvPr>
            <p:ph type="sldImg"/>
          </p:nvPr>
        </p:nvSpPr>
        <p:spPr bwMode="auto">
          <a:xfrm>
            <a:off x="379413"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xfrm>
            <a:off x="914400" y="4344988"/>
            <a:ext cx="5029200" cy="4113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845" tIns="44424" rIns="88845" bIns="44424" numCol="1" anchor="t" anchorCtr="0" compatLnSpc="1">
            <a:prstTxWarp prst="textNoShape">
              <a:avLst/>
            </a:prstTxWarp>
          </a:bodyPr>
          <a:lstStyle/>
          <a:p>
            <a:pPr eaLnBrk="1" hangingPunct="1"/>
            <a:r>
              <a:rPr lang="en-US" altLang="en-US" dirty="0">
                <a:ea typeface="ＭＳ Ｐゴシック" pitchFamily="34" charset="-128"/>
              </a:rPr>
              <a:t>Inter-species</a:t>
            </a:r>
            <a:r>
              <a:rPr lang="en-US" altLang="en-US" baseline="0" dirty="0">
                <a:ea typeface="ＭＳ Ｐゴシック" pitchFamily="34" charset="-128"/>
              </a:rPr>
              <a:t> variation? Inter-</a:t>
            </a:r>
            <a:r>
              <a:rPr lang="en-US" altLang="en-US" baseline="0" dirty="0" err="1">
                <a:ea typeface="ＭＳ Ｐゴシック" pitchFamily="34" charset="-128"/>
              </a:rPr>
              <a:t>carbapenemase</a:t>
            </a:r>
            <a:r>
              <a:rPr lang="en-US" altLang="en-US" baseline="0" dirty="0">
                <a:ea typeface="ＭＳ Ｐゴシック" pitchFamily="34" charset="-128"/>
              </a:rPr>
              <a:t> variation?</a:t>
            </a:r>
            <a:endParaRPr lang="en-US" altLang="en-US" dirty="0">
              <a:ea typeface="ＭＳ Ｐゴシック" pitchFamily="34" charset="-128"/>
            </a:endParaRPr>
          </a:p>
        </p:txBody>
      </p:sp>
    </p:spTree>
    <p:extLst>
      <p:ext uri="{BB962C8B-B14F-4D97-AF65-F5344CB8AC3E}">
        <p14:creationId xmlns:p14="http://schemas.microsoft.com/office/powerpoint/2010/main" val="3892892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4139E69-5FA5-40E7-85BB-CD95A4227A99}" type="slidenum">
              <a:rPr lang="en-GB" smtClean="0"/>
              <a:pPr eaLnBrk="1" hangingPunct="1"/>
              <a:t>30</a:t>
            </a:fld>
            <a:endParaRPr lang="en-GB"/>
          </a:p>
        </p:txBody>
      </p:sp>
    </p:spTree>
    <p:extLst>
      <p:ext uri="{BB962C8B-B14F-4D97-AF65-F5344CB8AC3E}">
        <p14:creationId xmlns:p14="http://schemas.microsoft.com/office/powerpoint/2010/main" val="3990244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4139E69-5FA5-40E7-85BB-CD95A4227A99}" type="slidenum">
              <a:rPr lang="en-GB" smtClean="0"/>
              <a:pPr eaLnBrk="1" hangingPunct="1"/>
              <a:t>31</a:t>
            </a:fld>
            <a:endParaRPr lang="en-GB"/>
          </a:p>
        </p:txBody>
      </p:sp>
    </p:spTree>
    <p:extLst>
      <p:ext uri="{BB962C8B-B14F-4D97-AF65-F5344CB8AC3E}">
        <p14:creationId xmlns:p14="http://schemas.microsoft.com/office/powerpoint/2010/main" val="2746090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34" charset="-128"/>
            </a:endParaRPr>
          </a:p>
        </p:txBody>
      </p:sp>
      <p:sp>
        <p:nvSpPr>
          <p:cNvPr id="70660" name="Slide Number Placeholder 3"/>
          <p:cNvSpPr>
            <a:spLocks noGrp="1"/>
          </p:cNvSpPr>
          <p:nvPr>
            <p:ph type="sldNum" sz="quarter" idx="5"/>
          </p:nvPr>
        </p:nvSpPr>
        <p:spPr bwMode="auto">
          <a:noFill/>
          <a:ln>
            <a:miter lim="800000"/>
            <a:headEnd/>
            <a:tailEnd/>
          </a:ln>
        </p:spPr>
        <p:txBody>
          <a:bodyPr/>
          <a:lstStyle/>
          <a:p>
            <a:fld id="{AAF3E526-1870-420C-BB49-854A1CCF7D93}" type="slidenum">
              <a:rPr lang="en-GB" smtClean="0">
                <a:latin typeface="Arial" charset="0"/>
              </a:rPr>
              <a:pPr/>
              <a:t>32</a:t>
            </a:fld>
            <a:endParaRPr lang="en-GB">
              <a:latin typeface="Arial" charset="0"/>
            </a:endParaRPr>
          </a:p>
        </p:txBody>
      </p:sp>
    </p:spTree>
    <p:extLst>
      <p:ext uri="{BB962C8B-B14F-4D97-AF65-F5344CB8AC3E}">
        <p14:creationId xmlns:p14="http://schemas.microsoft.com/office/powerpoint/2010/main" val="364264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7D1B35D-686B-48A8-90FA-6076154BB2BD}" type="slidenum">
              <a:rPr lang="en-GB" smtClean="0"/>
              <a:t>34</a:t>
            </a:fld>
            <a:endParaRPr lang="en-GB"/>
          </a:p>
        </p:txBody>
      </p:sp>
    </p:spTree>
    <p:extLst>
      <p:ext uri="{BB962C8B-B14F-4D97-AF65-F5344CB8AC3E}">
        <p14:creationId xmlns:p14="http://schemas.microsoft.com/office/powerpoint/2010/main" val="2102429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4139E69-5FA5-40E7-85BB-CD95A4227A99}" type="slidenum">
              <a:rPr lang="en-GB" smtClean="0"/>
              <a:pPr eaLnBrk="1" hangingPunct="1"/>
              <a:t>35</a:t>
            </a:fld>
            <a:endParaRPr lang="en-GB"/>
          </a:p>
        </p:txBody>
      </p:sp>
    </p:spTree>
    <p:extLst>
      <p:ext uri="{BB962C8B-B14F-4D97-AF65-F5344CB8AC3E}">
        <p14:creationId xmlns:p14="http://schemas.microsoft.com/office/powerpoint/2010/main" val="866462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4139E69-5FA5-40E7-85BB-CD95A4227A99}" type="slidenum">
              <a:rPr lang="en-GB" smtClean="0"/>
              <a:pPr eaLnBrk="1" hangingPunct="1"/>
              <a:t>37</a:t>
            </a:fld>
            <a:endParaRPr lang="en-GB"/>
          </a:p>
        </p:txBody>
      </p:sp>
    </p:spTree>
    <p:extLst>
      <p:ext uri="{BB962C8B-B14F-4D97-AF65-F5344CB8AC3E}">
        <p14:creationId xmlns:p14="http://schemas.microsoft.com/office/powerpoint/2010/main" val="3633201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4139E69-5FA5-40E7-85BB-CD95A4227A99}" type="slidenum">
              <a:rPr lang="en-GB" smtClean="0"/>
              <a:pPr eaLnBrk="1" hangingPunct="1"/>
              <a:t>41</a:t>
            </a:fld>
            <a:endParaRPr lang="en-GB"/>
          </a:p>
        </p:txBody>
      </p:sp>
    </p:spTree>
    <p:extLst>
      <p:ext uri="{BB962C8B-B14F-4D97-AF65-F5344CB8AC3E}">
        <p14:creationId xmlns:p14="http://schemas.microsoft.com/office/powerpoint/2010/main" val="1008774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4139E69-5FA5-40E7-85BB-CD95A4227A99}" type="slidenum">
              <a:rPr lang="en-GB" smtClean="0"/>
              <a:pPr eaLnBrk="1" hangingPunct="1"/>
              <a:t>45</a:t>
            </a:fld>
            <a:endParaRPr lang="en-GB"/>
          </a:p>
        </p:txBody>
      </p:sp>
    </p:spTree>
    <p:extLst>
      <p:ext uri="{BB962C8B-B14F-4D97-AF65-F5344CB8AC3E}">
        <p14:creationId xmlns:p14="http://schemas.microsoft.com/office/powerpoint/2010/main" val="3803713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4291" eaLnBrk="0" fontAlgn="base" hangingPunct="0">
              <a:spcBef>
                <a:spcPct val="30000"/>
              </a:spcBef>
              <a:spcAft>
                <a:spcPct val="0"/>
              </a:spcAft>
              <a:defRPr/>
            </a:pPr>
            <a:r>
              <a:rPr lang="en-GB" dirty="0"/>
              <a:t>Antibiotics have a profound and sustained effect on the human </a:t>
            </a:r>
            <a:r>
              <a:rPr lang="en-GB" dirty="0" err="1"/>
              <a:t>microbiome</a:t>
            </a:r>
            <a:r>
              <a:rPr lang="en-GB" dirty="0"/>
              <a:t> (even those that are typically associated with no or few side effects). This results in a reduction in both diversity and change in composition, which is bad news for human health. In particular, this leave the gut more open to colonization with unwanted intruders aka antibiotic resistant bacteria.</a:t>
            </a:r>
          </a:p>
          <a:p>
            <a:endParaRPr lang="en-GB" dirty="0"/>
          </a:p>
        </p:txBody>
      </p:sp>
      <p:sp>
        <p:nvSpPr>
          <p:cNvPr id="4" name="Slide Number Placeholder 3"/>
          <p:cNvSpPr>
            <a:spLocks noGrp="1"/>
          </p:cNvSpPr>
          <p:nvPr>
            <p:ph type="sldNum" sz="quarter" idx="10"/>
          </p:nvPr>
        </p:nvSpPr>
        <p:spPr/>
        <p:txBody>
          <a:bodyPr/>
          <a:lstStyle/>
          <a:p>
            <a:pPr>
              <a:defRPr/>
            </a:pPr>
            <a:fld id="{8E72ECC7-CE5A-4BC4-BAE9-C71FB0DA28D5}" type="slidenum">
              <a:rPr lang="en-GB" smtClean="0"/>
              <a:pPr>
                <a:defRPr/>
              </a:pPr>
              <a:t>48</a:t>
            </a:fld>
            <a:endParaRPr lang="en-GB"/>
          </a:p>
        </p:txBody>
      </p:sp>
    </p:spTree>
    <p:extLst>
      <p:ext uri="{BB962C8B-B14F-4D97-AF65-F5344CB8AC3E}">
        <p14:creationId xmlns:p14="http://schemas.microsoft.com/office/powerpoint/2010/main" val="2230352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192009-84AB-4A99-8A8E-906BC75F2480}" type="datetimeFigureOut">
              <a:rPr lang="en-GB" smtClean="0"/>
              <a:pPr/>
              <a:t>28/01/2026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5192009-84AB-4A99-8A8E-906BC75F2480}" type="datetimeFigureOut">
              <a:rPr lang="en-GB" smtClean="0"/>
              <a:pPr/>
              <a:t>28/01/2026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5192009-84AB-4A99-8A8E-906BC75F2480}" type="datetimeFigureOut">
              <a:rPr lang="en-GB" smtClean="0"/>
              <a:pPr/>
              <a:t>28/01/2026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5192009-84AB-4A99-8A8E-906BC75F2480}" type="datetimeFigureOut">
              <a:rPr lang="en-GB" smtClean="0"/>
              <a:pPr/>
              <a:t>28/01/2026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192009-84AB-4A99-8A8E-906BC75F2480}" type="datetimeFigureOut">
              <a:rPr lang="en-GB" smtClean="0"/>
              <a:pPr/>
              <a:t>28/01/2026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28/01/2026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192009-84AB-4A99-8A8E-906BC75F2480}" type="datetimeFigureOut">
              <a:rPr lang="en-GB" smtClean="0"/>
              <a:pPr/>
              <a:t>28/01/2026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192009-84AB-4A99-8A8E-906BC75F2480}" type="datetimeFigureOut">
              <a:rPr lang="en-GB" smtClean="0"/>
              <a:pPr/>
              <a:t>28/01/2026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7FB667-9B7E-468E-BB87-65730E40CFD8}" type="slidenum">
              <a:rPr lang="en-GB" smtClean="0"/>
              <a:pPr/>
              <a:t>‹#›</a:t>
            </a:fld>
            <a:endParaRPr lang="en-GB"/>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Line 46"/>
          <p:cNvSpPr>
            <a:spLocks noChangeShapeType="1"/>
          </p:cNvSpPr>
          <p:nvPr/>
        </p:nvSpPr>
        <p:spPr bwMode="auto">
          <a:xfrm rot="16200000" flipH="1">
            <a:off x="9372600" y="38290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5" name="Text Box 47"/>
          <p:cNvSpPr txBox="1">
            <a:spLocks noChangeArrowheads="1"/>
          </p:cNvSpPr>
          <p:nvPr/>
        </p:nvSpPr>
        <p:spPr bwMode="auto">
          <a:xfrm rot="16200000">
            <a:off x="9103643" y="4624507"/>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30mm</a:t>
            </a:r>
            <a:endParaRPr lang="en-US" sz="1000">
              <a:solidFill>
                <a:schemeClr val="bg1"/>
              </a:solidFill>
              <a:latin typeface="+mn-lt"/>
              <a:cs typeface="+mn-cs"/>
            </a:endParaRPr>
          </a:p>
        </p:txBody>
      </p:sp>
      <p:sp>
        <p:nvSpPr>
          <p:cNvPr id="6" name="Line 27"/>
          <p:cNvSpPr>
            <a:spLocks noChangeShapeType="1"/>
          </p:cNvSpPr>
          <p:nvPr/>
        </p:nvSpPr>
        <p:spPr bwMode="auto">
          <a:xfrm flipH="1">
            <a:off x="91440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7" name="Line 34"/>
          <p:cNvSpPr>
            <a:spLocks noChangeShapeType="1"/>
          </p:cNvSpPr>
          <p:nvPr/>
        </p:nvSpPr>
        <p:spPr bwMode="auto">
          <a:xfrm flipH="1">
            <a:off x="381001" y="5155406"/>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8" name="Line 46"/>
          <p:cNvSpPr>
            <a:spLocks noChangeShapeType="1"/>
          </p:cNvSpPr>
          <p:nvPr/>
        </p:nvSpPr>
        <p:spPr bwMode="auto">
          <a:xfrm rot="16200000" flipH="1">
            <a:off x="9372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9" name="Line 46"/>
          <p:cNvSpPr>
            <a:spLocks noChangeShapeType="1"/>
          </p:cNvSpPr>
          <p:nvPr/>
        </p:nvSpPr>
        <p:spPr bwMode="auto">
          <a:xfrm rot="16200000" flipH="1">
            <a:off x="-228600" y="4926806"/>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0" name="Line 46"/>
          <p:cNvSpPr>
            <a:spLocks noChangeShapeType="1"/>
          </p:cNvSpPr>
          <p:nvPr/>
        </p:nvSpPr>
        <p:spPr bwMode="auto">
          <a:xfrm rot="16200000" flipH="1">
            <a:off x="-228600" y="4629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1" name="Text Box 50"/>
          <p:cNvSpPr txBox="1">
            <a:spLocks noChangeArrowheads="1"/>
          </p:cNvSpPr>
          <p:nvPr/>
        </p:nvSpPr>
        <p:spPr bwMode="auto">
          <a:xfrm>
            <a:off x="-76200" y="5384006"/>
            <a:ext cx="486030" cy="23083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900">
                <a:solidFill>
                  <a:schemeClr val="bg1"/>
                </a:solidFill>
                <a:latin typeface="+mn-lt"/>
                <a:cs typeface="+mn-cs"/>
              </a:rPr>
              <a:t>10mm</a:t>
            </a:r>
          </a:p>
        </p:txBody>
      </p:sp>
      <p:sp>
        <p:nvSpPr>
          <p:cNvPr id="12" name="Line 27"/>
          <p:cNvSpPr>
            <a:spLocks noChangeShapeType="1"/>
          </p:cNvSpPr>
          <p:nvPr/>
        </p:nvSpPr>
        <p:spPr bwMode="auto">
          <a:xfrm flipH="1">
            <a:off x="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3" name="Line 27"/>
          <p:cNvSpPr>
            <a:spLocks noChangeShapeType="1"/>
          </p:cNvSpPr>
          <p:nvPr/>
        </p:nvSpPr>
        <p:spPr bwMode="auto">
          <a:xfrm flipH="1">
            <a:off x="7696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4" name="Line 27"/>
          <p:cNvSpPr>
            <a:spLocks noChangeShapeType="1"/>
          </p:cNvSpPr>
          <p:nvPr/>
        </p:nvSpPr>
        <p:spPr bwMode="auto">
          <a:xfrm flipH="1">
            <a:off x="7315200" y="5155407"/>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5" name="Text Box 50"/>
          <p:cNvSpPr txBox="1">
            <a:spLocks noChangeArrowheads="1"/>
          </p:cNvSpPr>
          <p:nvPr/>
        </p:nvSpPr>
        <p:spPr bwMode="auto">
          <a:xfrm>
            <a:off x="7098930" y="5326857"/>
            <a:ext cx="864339" cy="369332"/>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en-US" sz="900">
                <a:solidFill>
                  <a:schemeClr val="bg1"/>
                </a:solidFill>
                <a:latin typeface="+mn-lt"/>
                <a:cs typeface="+mn-cs"/>
              </a:rPr>
              <a:t>10mm</a:t>
            </a:r>
          </a:p>
          <a:p>
            <a:pPr algn="ctr" fontAlgn="auto">
              <a:spcBef>
                <a:spcPts val="0"/>
              </a:spcBef>
              <a:spcAft>
                <a:spcPts val="0"/>
              </a:spcAft>
              <a:defRPr/>
            </a:pPr>
            <a:r>
              <a:rPr lang="en-US" sz="900">
                <a:solidFill>
                  <a:schemeClr val="bg1"/>
                </a:solidFill>
                <a:latin typeface="+mn-lt"/>
                <a:cs typeface="+mn-cs"/>
              </a:rPr>
              <a:t> logo safe area</a:t>
            </a:r>
          </a:p>
        </p:txBody>
      </p:sp>
      <p:sp>
        <p:nvSpPr>
          <p:cNvPr id="16" name="Line 34"/>
          <p:cNvSpPr>
            <a:spLocks noChangeShapeType="1"/>
          </p:cNvSpPr>
          <p:nvPr/>
        </p:nvSpPr>
        <p:spPr bwMode="auto">
          <a:xfrm flipH="1">
            <a:off x="8763001" y="5143500"/>
            <a:ext cx="3175" cy="5715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7" name="Line 46"/>
          <p:cNvSpPr>
            <a:spLocks noChangeShapeType="1"/>
          </p:cNvSpPr>
          <p:nvPr/>
        </p:nvSpPr>
        <p:spPr bwMode="auto">
          <a:xfrm rot="16200000" flipH="1">
            <a:off x="9372600" y="41148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18" name="Text Box 50"/>
          <p:cNvSpPr txBox="1">
            <a:spLocks noChangeArrowheads="1"/>
          </p:cNvSpPr>
          <p:nvPr/>
        </p:nvSpPr>
        <p:spPr bwMode="auto">
          <a:xfrm>
            <a:off x="9144000" y="4114800"/>
            <a:ext cx="1295400" cy="2308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19" name="Text Box 50"/>
          <p:cNvSpPr txBox="1">
            <a:spLocks noChangeArrowheads="1"/>
          </p:cNvSpPr>
          <p:nvPr/>
        </p:nvSpPr>
        <p:spPr bwMode="auto">
          <a:xfrm>
            <a:off x="8763000" y="5429250"/>
            <a:ext cx="1295400" cy="230832"/>
          </a:xfrm>
          <a:prstGeom prst="rect">
            <a:avLst/>
          </a:prstGeom>
          <a:noFill/>
          <a:ln w="9525">
            <a:noFill/>
            <a:miter lim="800000"/>
            <a:headEnd/>
            <a:tailEnd/>
          </a:ln>
        </p:spPr>
        <p:txBody>
          <a:bodyPr>
            <a:spAutoFit/>
          </a:bodyPr>
          <a:lstStyle/>
          <a:p>
            <a:pPr fontAlgn="auto">
              <a:spcBef>
                <a:spcPts val="0"/>
              </a:spcBef>
              <a:spcAft>
                <a:spcPts val="0"/>
              </a:spcAft>
              <a:defRPr/>
            </a:pPr>
            <a:r>
              <a:rPr lang="en-US" sz="900">
                <a:solidFill>
                  <a:schemeClr val="bg1"/>
                </a:solidFill>
                <a:latin typeface="+mn-lt"/>
                <a:cs typeface="+mn-cs"/>
              </a:rPr>
              <a:t>10mm logo safe area</a:t>
            </a:r>
          </a:p>
        </p:txBody>
      </p:sp>
      <p:sp>
        <p:nvSpPr>
          <p:cNvPr id="20" name="Text Box 80"/>
          <p:cNvSpPr txBox="1">
            <a:spLocks noChangeArrowheads="1"/>
          </p:cNvSpPr>
          <p:nvPr/>
        </p:nvSpPr>
        <p:spPr bwMode="auto">
          <a:xfrm>
            <a:off x="-3071813" y="1768079"/>
            <a:ext cx="1981200" cy="2246769"/>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EDITING NOTES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copy must stay within the content limit guidelines.</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Any image added to a slide with text should be formatted to be in-keeping with the width guidelines. </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 safe area of 10mm must be applied around the logo.</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21" name="Line 40"/>
          <p:cNvSpPr>
            <a:spLocks noChangeShapeType="1"/>
          </p:cNvSpPr>
          <p:nvPr/>
        </p:nvSpPr>
        <p:spPr bwMode="auto">
          <a:xfrm rot="16200000" flipH="1">
            <a:off x="9372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2" name="Line 42"/>
          <p:cNvSpPr>
            <a:spLocks noChangeShapeType="1"/>
          </p:cNvSpPr>
          <p:nvPr/>
        </p:nvSpPr>
        <p:spPr bwMode="auto">
          <a:xfrm rot="16200000" flipH="1">
            <a:off x="-20955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3" name="Text Box 50"/>
          <p:cNvSpPr txBox="1">
            <a:spLocks noChangeArrowheads="1"/>
          </p:cNvSpPr>
          <p:nvPr/>
        </p:nvSpPr>
        <p:spPr bwMode="auto">
          <a:xfrm>
            <a:off x="-77788"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24" name="Line 27"/>
          <p:cNvSpPr>
            <a:spLocks noChangeShapeType="1"/>
          </p:cNvSpPr>
          <p:nvPr/>
        </p:nvSpPr>
        <p:spPr bwMode="auto">
          <a:xfrm flipH="1">
            <a:off x="-1588"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5" name="Line 27"/>
          <p:cNvSpPr>
            <a:spLocks noChangeShapeType="1"/>
          </p:cNvSpPr>
          <p:nvPr/>
        </p:nvSpPr>
        <p:spPr bwMode="auto">
          <a:xfrm flipH="1">
            <a:off x="37941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6" name="Line 42"/>
          <p:cNvSpPr>
            <a:spLocks noChangeShapeType="1"/>
          </p:cNvSpPr>
          <p:nvPr/>
        </p:nvSpPr>
        <p:spPr bwMode="auto">
          <a:xfrm rot="16200000" flipH="1">
            <a:off x="-228600" y="5715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7" name="Text Box 50"/>
          <p:cNvSpPr txBox="1">
            <a:spLocks noChangeArrowheads="1"/>
          </p:cNvSpPr>
          <p:nvPr/>
        </p:nvSpPr>
        <p:spPr bwMode="auto">
          <a:xfrm>
            <a:off x="-896938"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10mm</a:t>
            </a:r>
          </a:p>
        </p:txBody>
      </p:sp>
      <p:sp>
        <p:nvSpPr>
          <p:cNvPr id="28" name="Line 40"/>
          <p:cNvSpPr>
            <a:spLocks noChangeShapeType="1"/>
          </p:cNvSpPr>
          <p:nvPr/>
        </p:nvSpPr>
        <p:spPr bwMode="auto">
          <a:xfrm rot="16200000" flipH="1">
            <a:off x="9372600" y="-228600"/>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29" name="Text Box 50"/>
          <p:cNvSpPr txBox="1">
            <a:spLocks noChangeArrowheads="1"/>
          </p:cNvSpPr>
          <p:nvPr/>
        </p:nvSpPr>
        <p:spPr bwMode="auto">
          <a:xfrm>
            <a:off x="9296400" y="4524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0" name="Text Box 50"/>
          <p:cNvSpPr txBox="1">
            <a:spLocks noChangeArrowheads="1"/>
          </p:cNvSpPr>
          <p:nvPr/>
        </p:nvSpPr>
        <p:spPr bwMode="auto">
          <a:xfrm>
            <a:off x="8704264" y="-400050"/>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1" name="Line 27"/>
          <p:cNvSpPr>
            <a:spLocks noChangeShapeType="1"/>
          </p:cNvSpPr>
          <p:nvPr/>
        </p:nvSpPr>
        <p:spPr bwMode="auto">
          <a:xfrm flipH="1">
            <a:off x="8780463" y="-228600"/>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2" name="Line 27"/>
          <p:cNvSpPr>
            <a:spLocks noChangeShapeType="1"/>
          </p:cNvSpPr>
          <p:nvPr/>
        </p:nvSpPr>
        <p:spPr bwMode="auto">
          <a:xfrm flipH="1">
            <a:off x="9161463" y="-213122"/>
            <a:ext cx="0" cy="213122"/>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3" name="Text Box 80"/>
          <p:cNvSpPr txBox="1">
            <a:spLocks noChangeArrowheads="1"/>
          </p:cNvSpPr>
          <p:nvPr/>
        </p:nvSpPr>
        <p:spPr bwMode="auto">
          <a:xfrm>
            <a:off x="9644064" y="696516"/>
            <a:ext cx="3057525" cy="2862322"/>
          </a:xfrm>
          <a:prstGeom prst="rect">
            <a:avLst/>
          </a:prstGeom>
          <a:noFill/>
          <a:ln w="9525">
            <a:noFill/>
            <a:miter lim="800000"/>
            <a:headEnd/>
            <a:tailEnd/>
          </a:ln>
        </p:spPr>
        <p:txBody>
          <a:bodyPr>
            <a:spAutoFit/>
          </a:bodyPr>
          <a:lstStyle/>
          <a:p>
            <a:pPr fontAlgn="auto">
              <a:spcBef>
                <a:spcPts val="0"/>
              </a:spcBef>
              <a:spcAft>
                <a:spcPts val="0"/>
              </a:spcAft>
              <a:defRPr/>
            </a:pPr>
            <a:r>
              <a:rPr lang="en-GB" sz="1000" b="1" dirty="0">
                <a:solidFill>
                  <a:schemeClr val="bg1"/>
                </a:solidFill>
                <a:latin typeface="Verdana" pitchFamily="34" charset="0"/>
                <a:cs typeface="+mn-cs"/>
              </a:rPr>
              <a:t>GUIDE FONT SIZES</a:t>
            </a: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GENERAL SLIDE TITLE: 28pt</a:t>
            </a:r>
          </a:p>
          <a:p>
            <a:pPr fontAlgn="auto">
              <a:spcBef>
                <a:spcPts val="0"/>
              </a:spcBef>
              <a:spcAft>
                <a:spcPts val="0"/>
              </a:spcAft>
              <a:defRPr/>
            </a:pPr>
            <a:r>
              <a:rPr lang="en-GB" sz="1000" dirty="0">
                <a:solidFill>
                  <a:schemeClr val="bg1"/>
                </a:solidFill>
                <a:latin typeface="Verdana" pitchFamily="34" charset="0"/>
                <a:cs typeface="+mn-cs"/>
              </a:rPr>
              <a:t>(Optional SLIDE SUB-TITLE: 26pt)</a:t>
            </a:r>
          </a:p>
          <a:p>
            <a:pPr fontAlgn="auto">
              <a:spcBef>
                <a:spcPts val="0"/>
              </a:spcBef>
              <a:spcAft>
                <a:spcPts val="0"/>
              </a:spcAft>
              <a:defRPr/>
            </a:pPr>
            <a:r>
              <a:rPr lang="en-GB" sz="1000" dirty="0">
                <a:solidFill>
                  <a:schemeClr val="bg1"/>
                </a:solidFill>
                <a:latin typeface="Verdana" pitchFamily="34" charset="0"/>
                <a:cs typeface="+mn-cs"/>
              </a:rPr>
              <a:t>1ST LEVEL BULLET: 22pt</a:t>
            </a:r>
          </a:p>
          <a:p>
            <a:pPr fontAlgn="auto">
              <a:spcBef>
                <a:spcPts val="0"/>
              </a:spcBef>
              <a:spcAft>
                <a:spcPts val="0"/>
              </a:spcAft>
              <a:defRPr/>
            </a:pPr>
            <a:r>
              <a:rPr lang="en-GB" sz="1000" dirty="0">
                <a:solidFill>
                  <a:schemeClr val="bg1"/>
                </a:solidFill>
                <a:latin typeface="Verdana" pitchFamily="34" charset="0"/>
                <a:cs typeface="+mn-cs"/>
              </a:rPr>
              <a:t>SUB-BULLETS: 20pt</a:t>
            </a:r>
          </a:p>
          <a:p>
            <a:pPr fontAlgn="auto">
              <a:spcBef>
                <a:spcPts val="0"/>
              </a:spcBef>
              <a:spcAft>
                <a:spcPts val="0"/>
              </a:spcAft>
              <a:defRPr/>
            </a:pPr>
            <a:r>
              <a:rPr lang="en-GB" sz="1000" dirty="0">
                <a:solidFill>
                  <a:schemeClr val="bg1"/>
                </a:solidFill>
                <a:latin typeface="Verdana" pitchFamily="34" charset="0"/>
                <a:cs typeface="+mn-cs"/>
              </a:rPr>
              <a:t>BODY COPY/TEXT BOX: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PRESENTATION SLIDE TITLE: 28pt</a:t>
            </a:r>
          </a:p>
          <a:p>
            <a:pPr fontAlgn="auto">
              <a:spcBef>
                <a:spcPts val="0"/>
              </a:spcBef>
              <a:spcAft>
                <a:spcPts val="0"/>
              </a:spcAft>
              <a:defRPr/>
            </a:pPr>
            <a:r>
              <a:rPr lang="en-GB" sz="1000" dirty="0">
                <a:solidFill>
                  <a:schemeClr val="bg1"/>
                </a:solidFill>
                <a:latin typeface="Verdana" pitchFamily="34" charset="0"/>
                <a:cs typeface="+mn-cs"/>
              </a:rPr>
              <a:t>PRESENTATION SLIDE SUB-TITLE: 22pt</a:t>
            </a:r>
          </a:p>
          <a:p>
            <a:pPr fontAlgn="auto">
              <a:spcBef>
                <a:spcPts val="0"/>
              </a:spcBef>
              <a:spcAft>
                <a:spcPts val="0"/>
              </a:spcAft>
              <a:defRPr/>
            </a:pPr>
            <a:r>
              <a:rPr lang="en-GB" sz="1000" dirty="0">
                <a:solidFill>
                  <a:schemeClr val="bg1"/>
                </a:solidFill>
                <a:latin typeface="Verdana" pitchFamily="34" charset="0"/>
                <a:cs typeface="+mn-cs"/>
              </a:rPr>
              <a:t>PRESENTATION SLIDE NAME: 18pt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PAGE NUMBER, DATE, FOOTER: 8pt</a:t>
            </a: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endParaRPr lang="en-GB" sz="1000" dirty="0">
              <a:solidFill>
                <a:schemeClr val="bg1"/>
              </a:solidFill>
              <a:latin typeface="Verdana" pitchFamily="34" charset="0"/>
              <a:cs typeface="+mn-cs"/>
            </a:endParaRPr>
          </a:p>
          <a:p>
            <a:pPr fontAlgn="auto">
              <a:spcBef>
                <a:spcPts val="0"/>
              </a:spcBef>
              <a:spcAft>
                <a:spcPts val="0"/>
              </a:spcAft>
              <a:defRPr/>
            </a:pPr>
            <a:r>
              <a:rPr lang="en-GB" sz="1000" dirty="0">
                <a:solidFill>
                  <a:schemeClr val="bg1"/>
                </a:solidFill>
                <a:latin typeface="Verdana" pitchFamily="34" charset="0"/>
                <a:cs typeface="+mn-cs"/>
              </a:rPr>
              <a:t>ALL FONT TYPEFACE TO BE IN VERDANA</a:t>
            </a:r>
          </a:p>
          <a:p>
            <a:pPr fontAlgn="auto">
              <a:spcBef>
                <a:spcPts val="0"/>
              </a:spcBef>
              <a:spcAft>
                <a:spcPts val="0"/>
              </a:spcAft>
              <a:defRPr/>
            </a:pPr>
            <a:endParaRPr lang="en-GB" sz="1000" dirty="0">
              <a:solidFill>
                <a:schemeClr val="bg1"/>
              </a:solidFill>
              <a:latin typeface="Verdana" pitchFamily="34" charset="0"/>
              <a:cs typeface="+mn-cs"/>
            </a:endParaRPr>
          </a:p>
        </p:txBody>
      </p:sp>
      <p:sp>
        <p:nvSpPr>
          <p:cNvPr id="34" name="Text Box 50"/>
          <p:cNvSpPr txBox="1">
            <a:spLocks noChangeArrowheads="1"/>
          </p:cNvSpPr>
          <p:nvPr/>
        </p:nvSpPr>
        <p:spPr bwMode="auto">
          <a:xfrm>
            <a:off x="-838200" y="4902994"/>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a:solidFill>
                  <a:schemeClr val="bg1"/>
                </a:solidFill>
                <a:latin typeface="Verdana" pitchFamily="34" charset="0"/>
                <a:cs typeface="+mn-cs"/>
              </a:rPr>
              <a:t>10mm</a:t>
            </a:r>
          </a:p>
        </p:txBody>
      </p:sp>
      <p:sp>
        <p:nvSpPr>
          <p:cNvPr id="35" name="Text Box 29"/>
          <p:cNvSpPr txBox="1">
            <a:spLocks noChangeArrowheads="1"/>
          </p:cNvSpPr>
          <p:nvPr/>
        </p:nvSpPr>
        <p:spPr bwMode="auto">
          <a:xfrm>
            <a:off x="-1357313" y="1178719"/>
            <a:ext cx="1260281"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content</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6" name="Text Box 29"/>
          <p:cNvSpPr txBox="1">
            <a:spLocks noChangeArrowheads="1"/>
          </p:cNvSpPr>
          <p:nvPr/>
        </p:nvSpPr>
        <p:spPr bwMode="auto">
          <a:xfrm>
            <a:off x="-1689100" y="535781"/>
            <a:ext cx="1117614" cy="400110"/>
          </a:xfrm>
          <a:prstGeom prst="rect">
            <a:avLst/>
          </a:prstGeom>
          <a:noFill/>
          <a:ln w="9525">
            <a:noFill/>
            <a:miter lim="800000"/>
            <a:headEnd/>
            <a:tailEnd/>
          </a:ln>
        </p:spPr>
        <p:txBody>
          <a:bodyPr wrap="none">
            <a:spAutoFit/>
          </a:bodyPr>
          <a:lstStyle/>
          <a:p>
            <a:pPr fontAlgn="auto">
              <a:spcBef>
                <a:spcPts val="0"/>
              </a:spcBef>
              <a:spcAft>
                <a:spcPts val="0"/>
              </a:spcAft>
              <a:defRPr/>
            </a:pPr>
            <a:r>
              <a:rPr lang="en-GB" sz="1000" dirty="0">
                <a:solidFill>
                  <a:schemeClr val="bg1"/>
                </a:solidFill>
                <a:latin typeface="Verdana" pitchFamily="34" charset="0"/>
                <a:cs typeface="+mn-cs"/>
              </a:rPr>
              <a:t>Limit for title</a:t>
            </a:r>
          </a:p>
          <a:p>
            <a:pPr fontAlgn="auto">
              <a:spcBef>
                <a:spcPts val="0"/>
              </a:spcBef>
              <a:spcAft>
                <a:spcPts val="0"/>
              </a:spcAft>
              <a:defRPr/>
            </a:pPr>
            <a:r>
              <a:rPr lang="en-GB" sz="1000" dirty="0">
                <a:solidFill>
                  <a:schemeClr val="bg1"/>
                </a:solidFill>
                <a:latin typeface="Verdana" pitchFamily="34" charset="0"/>
                <a:cs typeface="+mn-cs"/>
              </a:rPr>
              <a:t>Do not exceed</a:t>
            </a:r>
          </a:p>
        </p:txBody>
      </p:sp>
      <p:sp>
        <p:nvSpPr>
          <p:cNvPr id="37" name="Line 42"/>
          <p:cNvSpPr>
            <a:spLocks noChangeShapeType="1"/>
          </p:cNvSpPr>
          <p:nvPr/>
        </p:nvSpPr>
        <p:spPr bwMode="auto">
          <a:xfrm rot="16200000" flipH="1">
            <a:off x="-228600" y="789385"/>
            <a:ext cx="0" cy="457200"/>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8" name="Line 44"/>
          <p:cNvSpPr>
            <a:spLocks noChangeShapeType="1"/>
          </p:cNvSpPr>
          <p:nvPr/>
        </p:nvSpPr>
        <p:spPr bwMode="auto">
          <a:xfrm rot="10800000" flipH="1">
            <a:off x="-500063" y="321469"/>
            <a:ext cx="0" cy="642938"/>
          </a:xfrm>
          <a:prstGeom prst="line">
            <a:avLst/>
          </a:prstGeom>
          <a:noFill/>
          <a:ln w="6350">
            <a:solidFill>
              <a:schemeClr val="bg1"/>
            </a:solidFill>
            <a:prstDash val="dash"/>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39" name="Line 46"/>
          <p:cNvSpPr>
            <a:spLocks noChangeShapeType="1"/>
          </p:cNvSpPr>
          <p:nvPr/>
        </p:nvSpPr>
        <p:spPr bwMode="auto">
          <a:xfrm rot="16200000" flipH="1">
            <a:off x="-250031" y="714375"/>
            <a:ext cx="0" cy="500063"/>
          </a:xfrm>
          <a:prstGeom prst="line">
            <a:avLst/>
          </a:prstGeom>
          <a:noFill/>
          <a:ln w="6350">
            <a:solidFill>
              <a:schemeClr val="bg1"/>
            </a:solidFill>
            <a:round/>
            <a:headEnd/>
            <a:tailEnd/>
          </a:ln>
          <a:effectLst/>
        </p:spPr>
        <p:txBody>
          <a:bodyPr anchor="ctr">
            <a:spAutoFit/>
          </a:bodyPr>
          <a:lstStyle/>
          <a:p>
            <a:pPr fontAlgn="auto">
              <a:spcBef>
                <a:spcPts val="0"/>
              </a:spcBef>
              <a:spcAft>
                <a:spcPts val="0"/>
              </a:spcAft>
              <a:defRPr/>
            </a:pPr>
            <a:endParaRPr lang="en-GB">
              <a:cs typeface="+mn-cs"/>
            </a:endParaRPr>
          </a:p>
        </p:txBody>
      </p:sp>
      <p:sp>
        <p:nvSpPr>
          <p:cNvPr id="40" name="Text Box 47"/>
          <p:cNvSpPr txBox="1">
            <a:spLocks noChangeArrowheads="1"/>
          </p:cNvSpPr>
          <p:nvPr/>
        </p:nvSpPr>
        <p:spPr bwMode="auto">
          <a:xfrm rot="16200000">
            <a:off x="-565027" y="581145"/>
            <a:ext cx="598241" cy="246221"/>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000" dirty="0">
                <a:solidFill>
                  <a:schemeClr val="bg1"/>
                </a:solidFill>
                <a:latin typeface="Verdana" pitchFamily="34" charset="0"/>
                <a:cs typeface="+mn-cs"/>
              </a:rPr>
              <a:t>25mm</a:t>
            </a:r>
            <a:endParaRPr lang="en-US" sz="1000" dirty="0">
              <a:solidFill>
                <a:schemeClr val="bg1"/>
              </a:solidFill>
              <a:latin typeface="+mn-lt"/>
              <a:cs typeface="+mn-cs"/>
            </a:endParaRPr>
          </a:p>
        </p:txBody>
      </p:sp>
      <p:sp>
        <p:nvSpPr>
          <p:cNvPr id="2" name="Title 1"/>
          <p:cNvSpPr>
            <a:spLocks noGrp="1"/>
          </p:cNvSpPr>
          <p:nvPr>
            <p:ph type="title" hasCustomPrompt="1"/>
          </p:nvPr>
        </p:nvSpPr>
        <p:spPr>
          <a:xfrm>
            <a:off x="251521" y="87474"/>
            <a:ext cx="4320480" cy="694134"/>
          </a:xfrm>
        </p:spPr>
        <p:txBody>
          <a:bodyPr/>
          <a:lstStyle>
            <a:lvl1pPr>
              <a:defRPr sz="2000"/>
            </a:lvl1pPr>
          </a:lstStyle>
          <a:p>
            <a:r>
              <a:rPr lang="en-US" dirty="0"/>
              <a:t>CLICK TO EDIT MASTER TITLE STYLE</a:t>
            </a:r>
            <a:endParaRPr lang="en-GB" dirty="0"/>
          </a:p>
        </p:txBody>
      </p:sp>
      <p:sp>
        <p:nvSpPr>
          <p:cNvPr id="41" name="Date Placeholder 2"/>
          <p:cNvSpPr>
            <a:spLocks noGrp="1"/>
          </p:cNvSpPr>
          <p:nvPr>
            <p:ph type="dt" sz="half" idx="10"/>
          </p:nvPr>
        </p:nvSpPr>
        <p:spPr/>
        <p:txBody>
          <a:bodyPr/>
          <a:lstStyle>
            <a:lvl1pPr>
              <a:defRPr/>
            </a:lvl1pPr>
          </a:lstStyle>
          <a:p>
            <a:pPr>
              <a:defRPr/>
            </a:pPr>
            <a:fld id="{1A1FF515-F4EB-41A7-AF02-A0DAEED5E89E}" type="datetimeFigureOut">
              <a:rPr lang="en-US"/>
              <a:pPr>
                <a:defRPr/>
              </a:pPr>
              <a:t>1/28/2026</a:t>
            </a:fld>
            <a:endParaRPr lang="en-GB"/>
          </a:p>
        </p:txBody>
      </p:sp>
      <p:sp>
        <p:nvSpPr>
          <p:cNvPr id="42" name="Footer Placeholder 3"/>
          <p:cNvSpPr>
            <a:spLocks noGrp="1"/>
          </p:cNvSpPr>
          <p:nvPr>
            <p:ph type="ftr" sz="quarter" idx="11"/>
          </p:nvPr>
        </p:nvSpPr>
        <p:spPr/>
        <p:txBody>
          <a:bodyPr/>
          <a:lstStyle>
            <a:lvl1pPr>
              <a:defRPr/>
            </a:lvl1pPr>
          </a:lstStyle>
          <a:p>
            <a:pPr>
              <a:defRPr/>
            </a:pPr>
            <a:endParaRPr lang="en-GB"/>
          </a:p>
        </p:txBody>
      </p:sp>
      <p:sp>
        <p:nvSpPr>
          <p:cNvPr id="43" name="Slide Number Placeholder 4"/>
          <p:cNvSpPr>
            <a:spLocks noGrp="1"/>
          </p:cNvSpPr>
          <p:nvPr>
            <p:ph type="sldNum" sz="quarter" idx="12"/>
          </p:nvPr>
        </p:nvSpPr>
        <p:spPr/>
        <p:txBody>
          <a:bodyPr/>
          <a:lstStyle>
            <a:lvl1pPr>
              <a:defRPr/>
            </a:lvl1pPr>
          </a:lstStyle>
          <a:p>
            <a:pPr>
              <a:defRPr/>
            </a:pPr>
            <a:fld id="{1FADD21D-624E-4F69-A84C-071A9630CC4A}" type="slidenum">
              <a:rPr lang="en-GB"/>
              <a:pPr>
                <a:defRPr/>
              </a:pPr>
              <a:t>‹#›</a:t>
            </a:fld>
            <a:endParaRPr lang="en-GB"/>
          </a:p>
        </p:txBody>
      </p:sp>
      <p:sp>
        <p:nvSpPr>
          <p:cNvPr id="44" name="Text Placeholder 4"/>
          <p:cNvSpPr>
            <a:spLocks noGrp="1"/>
          </p:cNvSpPr>
          <p:nvPr>
            <p:ph type="body" sz="quarter" idx="3" hasCustomPrompt="1"/>
          </p:nvPr>
        </p:nvSpPr>
        <p:spPr>
          <a:xfrm>
            <a:off x="4572000" y="87474"/>
            <a:ext cx="4441430" cy="533400"/>
          </a:xfrm>
        </p:spPr>
        <p:txBody>
          <a:bodyPr anchor="t" anchorCtr="0"/>
          <a:lstStyle>
            <a:lvl1pPr marL="0" indent="0">
              <a:buNone/>
              <a:defRPr sz="2000" b="0">
                <a:solidFill>
                  <a:srgbClr val="00B05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06022343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5192009-84AB-4A99-8A8E-906BC75F2480}" type="datetimeFigureOut">
              <a:rPr lang="en-GB" smtClean="0"/>
              <a:pPr/>
              <a:t>28/01/2026</a:t>
            </a:fld>
            <a:endParaRPr lang="en-GB"/>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A7FB667-9B7E-468E-BB87-65730E40CFD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hyperlink" Target="mailto:j.otter@imperial.ac.uk"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chart" Target="../charts/chart3.xml"/><Relationship Id="rId4" Type="http://schemas.openxmlformats.org/officeDocument/2006/relationships/image" Target="../media/image10.png"/><Relationship Id="rId9"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chart" Target="../charts/chart5.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hyperlink" Target="http://commons.wikimedia.org/wiki/File:Eurostat_public_debt_GDP.png#mediaviewer/File:Eurostat_public_debt_GDP.png"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hyperlink" Target="https://www.ncbi.nlm.nih.gov/pubmed/20507761%20https:/www.ncbi.nlm.nih.gov/pubmed/26518052" TargetMode="External"/><Relationship Id="rId2" Type="http://schemas.openxmlformats.org/officeDocument/2006/relationships/hyperlink" Target="http://aac.asm.org/content/29/4/654.abstract" TargetMode="External"/><Relationship Id="rId1" Type="http://schemas.openxmlformats.org/officeDocument/2006/relationships/slideLayout" Target="../slideLayouts/slideLayout2.xml"/><Relationship Id="rId6" Type="http://schemas.openxmlformats.org/officeDocument/2006/relationships/hyperlink" Target="https://www.ncbi.nlm.nih.gov/pmc/articles/PMC4365952/" TargetMode="External"/><Relationship Id="rId5" Type="http://schemas.openxmlformats.org/officeDocument/2006/relationships/hyperlink" Target="https://academic.oup.com/jac/article-abstract/71/11/3117/2462053/Use-of-WGS-data-for-investigation-of-a-long-term" TargetMode="External"/><Relationship Id="rId4" Type="http://schemas.openxmlformats.org/officeDocument/2006/relationships/hyperlink" Target="https://www.ncbi.nlm.nih.gov/pubmed/27067320"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2.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705/Framework_of_actions_to_contain_CPE.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hyperlink" Target="http://www.fda.gov/MedicalDevices/Safety/AlertsandNotices/ucm434871.ht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hyperlink" Target="mailto:j.otter@imperial.ac.uk"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4448" y="101145"/>
            <a:ext cx="4547167" cy="2631490"/>
          </a:xfrm>
          <a:prstGeom prst="rect">
            <a:avLst/>
          </a:prstGeom>
          <a:noFill/>
        </p:spPr>
        <p:txBody>
          <a:bodyPr wrap="square" rtlCol="0">
            <a:spAutoFit/>
          </a:bodyPr>
          <a:lstStyle/>
          <a:p>
            <a:pPr>
              <a:spcAft>
                <a:spcPts val="1125"/>
              </a:spcAft>
            </a:pPr>
            <a:r>
              <a:rPr lang="en-GB" sz="3300" b="1" dirty="0">
                <a:latin typeface="Arial" panose="020B0604020202020204" pitchFamily="34" charset="0"/>
                <a:cs typeface="Arial" panose="020B0604020202020204" pitchFamily="34" charset="0"/>
              </a:rPr>
              <a:t>Carbapenem-resistant </a:t>
            </a:r>
            <a:r>
              <a:rPr lang="en-GB" sz="3300" b="1" dirty="0" err="1">
                <a:latin typeface="Arial" panose="020B0604020202020204" pitchFamily="34" charset="0"/>
                <a:cs typeface="Arial" panose="020B0604020202020204" pitchFamily="34" charset="0"/>
              </a:rPr>
              <a:t>Enterobacterales</a:t>
            </a:r>
            <a:r>
              <a:rPr lang="en-GB" sz="3300" b="1" dirty="0">
                <a:latin typeface="Arial" panose="020B0604020202020204" pitchFamily="34" charset="0"/>
                <a:cs typeface="Arial" panose="020B0604020202020204" pitchFamily="34" charset="0"/>
              </a:rPr>
              <a:t> in healthcare and community settings</a:t>
            </a:r>
          </a:p>
        </p:txBody>
      </p:sp>
      <p:sp>
        <p:nvSpPr>
          <p:cNvPr id="7" name="Rectangle 6">
            <a:extLst>
              <a:ext uri="{FF2B5EF4-FFF2-40B4-BE49-F238E27FC236}">
                <a16:creationId xmlns:a16="http://schemas.microsoft.com/office/drawing/2014/main" id="{E20BE5D6-3B90-4900-A1C1-9926CF461BFC}"/>
              </a:ext>
            </a:extLst>
          </p:cNvPr>
          <p:cNvSpPr/>
          <p:nvPr/>
        </p:nvSpPr>
        <p:spPr>
          <a:xfrm>
            <a:off x="12123" y="3577089"/>
            <a:ext cx="6502977" cy="1600438"/>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Jon Otter PhD </a:t>
            </a:r>
            <a:r>
              <a:rPr lang="en-GB" sz="1400" dirty="0" err="1">
                <a:latin typeface="Arial" panose="020B0604020202020204" pitchFamily="34" charset="0"/>
                <a:cs typeface="Arial" panose="020B0604020202020204" pitchFamily="34" charset="0"/>
              </a:rPr>
              <a:t>FRCPath</a:t>
            </a:r>
            <a:r>
              <a:rPr lang="en-GB" sz="1400" dirty="0">
                <a:latin typeface="Arial" panose="020B0604020202020204" pitchFamily="34" charset="0"/>
                <a:cs typeface="Arial" panose="020B0604020202020204" pitchFamily="34" charset="0"/>
              </a:rPr>
              <a:t>,</a:t>
            </a:r>
          </a:p>
          <a:p>
            <a:r>
              <a:rPr lang="en-GB" sz="1400" dirty="0">
                <a:latin typeface="Arial" panose="020B0604020202020204" pitchFamily="34" charset="0"/>
                <a:cs typeface="Arial" panose="020B0604020202020204" pitchFamily="34" charset="0"/>
              </a:rPr>
              <a:t>Director of Infection Prevention and Control &amp; Consultant Clinical Scientist</a:t>
            </a:r>
          </a:p>
          <a:p>
            <a:r>
              <a:rPr lang="en-GB" sz="1400" dirty="0">
                <a:latin typeface="Arial" panose="020B0604020202020204" pitchFamily="34" charset="0"/>
                <a:cs typeface="Arial" panose="020B0604020202020204" pitchFamily="34" charset="0"/>
              </a:rPr>
              <a:t>Guy’s and St </a:t>
            </a:r>
            <a:r>
              <a:rPr lang="en-GB" sz="1400" dirty="0" err="1">
                <a:latin typeface="Arial" panose="020B0604020202020204" pitchFamily="34" charset="0"/>
                <a:cs typeface="Arial" panose="020B0604020202020204" pitchFamily="34" charset="0"/>
              </a:rPr>
              <a:t>Thomas’</a:t>
            </a:r>
            <a:r>
              <a:rPr lang="en-GB" sz="1400" dirty="0">
                <a:latin typeface="Arial" panose="020B0604020202020204" pitchFamily="34" charset="0"/>
                <a:cs typeface="Arial" panose="020B0604020202020204" pitchFamily="34" charset="0"/>
              </a:rPr>
              <a:t> NHS Foundation Trust</a:t>
            </a:r>
          </a:p>
          <a:p>
            <a:r>
              <a:rPr lang="en-GB" sz="1400" dirty="0">
                <a:latin typeface="Arial" panose="020B0604020202020204" pitchFamily="34" charset="0"/>
                <a:cs typeface="Arial" panose="020B0604020202020204" pitchFamily="34" charset="0"/>
              </a:rPr>
              <a:t>Honorary Senior Lecture in HCAI &amp; AMR, Imperial College London</a:t>
            </a:r>
          </a:p>
          <a:p>
            <a:pPr marL="268274" indent="-268274"/>
            <a:r>
              <a:rPr lang="en-GB" sz="1400" dirty="0">
                <a:latin typeface="Arial" panose="020B0604020202020204" pitchFamily="34" charset="0"/>
                <a:cs typeface="Arial" panose="020B0604020202020204" pitchFamily="34" charset="0"/>
              </a:rPr>
              <a:t>	@</a:t>
            </a:r>
            <a:r>
              <a:rPr lang="en-GB" sz="1400" dirty="0" err="1">
                <a:latin typeface="Arial" pitchFamily="34" charset="0"/>
                <a:cs typeface="Arial" pitchFamily="34" charset="0"/>
              </a:rPr>
              <a:t>jonotter</a:t>
            </a:r>
            <a:endParaRPr lang="en-GB" sz="1400" dirty="0">
              <a:latin typeface="Arial" pitchFamily="34" charset="0"/>
              <a:cs typeface="Arial" pitchFamily="34" charset="0"/>
            </a:endParaRPr>
          </a:p>
          <a:p>
            <a:pPr marL="268274" indent="-268274"/>
            <a:r>
              <a:rPr lang="en-GB" sz="1400" dirty="0">
                <a:latin typeface="Arial" pitchFamily="34" charset="0"/>
                <a:cs typeface="Arial" pitchFamily="34" charset="0"/>
              </a:rPr>
              <a:t>   	@</a:t>
            </a:r>
            <a:r>
              <a:rPr lang="en-GB" sz="1400" dirty="0" err="1">
                <a:latin typeface="Arial" panose="020B0604020202020204" pitchFamily="34" charset="0"/>
                <a:cs typeface="Arial" panose="020B0604020202020204" pitchFamily="34" charset="0"/>
              </a:rPr>
              <a:t>jon-otter.bsky.social</a:t>
            </a:r>
            <a:endParaRPr lang="en-GB" sz="1400" dirty="0">
              <a:latin typeface="Arial" pitchFamily="34" charset="0"/>
              <a:cs typeface="Arial" pitchFamily="34" charset="0"/>
            </a:endParaRPr>
          </a:p>
          <a:p>
            <a:pPr marL="268274" indent="-268274">
              <a:buClr>
                <a:schemeClr val="bg1"/>
              </a:buClr>
            </a:pPr>
            <a:r>
              <a:rPr lang="en-GB" sz="1400" dirty="0">
                <a:latin typeface="Arial" pitchFamily="34" charset="0"/>
                <a:cs typeface="Arial" pitchFamily="34" charset="0"/>
              </a:rPr>
              <a:t>	</a:t>
            </a:r>
            <a:r>
              <a:rPr lang="en-GB" sz="1400" dirty="0">
                <a:latin typeface="Arial" pitchFamily="34" charset="0"/>
                <a:cs typeface="Arial" pitchFamily="34" charset="0"/>
                <a:hlinkClick r:id="rId2"/>
              </a:rPr>
              <a:t>j.otter@imperial.ac.uk</a:t>
            </a:r>
            <a:r>
              <a:rPr lang="en-GB" sz="1400" dirty="0">
                <a:latin typeface="Arial" pitchFamily="34" charset="0"/>
                <a:cs typeface="Arial" pitchFamily="34" charset="0"/>
              </a:rPr>
              <a:t> </a:t>
            </a:r>
          </a:p>
        </p:txBody>
      </p:sp>
      <p:pic>
        <p:nvPicPr>
          <p:cNvPr id="8" name="Picture 6" descr="Mail 5 Icon - Free Icons">
            <a:extLst>
              <a:ext uri="{FF2B5EF4-FFF2-40B4-BE49-F238E27FC236}">
                <a16:creationId xmlns:a16="http://schemas.microsoft.com/office/drawing/2014/main" id="{E553A794-3353-4299-A280-03EEEB97730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448" y="4930235"/>
            <a:ext cx="172731" cy="1727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X Symbol&quot; Images – Browse 473 Stock Photos, Vectors, and Video | Adobe Stock">
            <a:extLst>
              <a:ext uri="{FF2B5EF4-FFF2-40B4-BE49-F238E27FC236}">
                <a16:creationId xmlns:a16="http://schemas.microsoft.com/office/drawing/2014/main" id="{792BB3F8-6C73-4D6E-AC14-B84874DFF1A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8388"/>
          <a:stretch/>
        </p:blipFill>
        <p:spPr bwMode="auto">
          <a:xfrm>
            <a:off x="108923" y="4465063"/>
            <a:ext cx="185244" cy="2409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chool of Improvement – Medical Education">
            <a:extLst>
              <a:ext uri="{FF2B5EF4-FFF2-40B4-BE49-F238E27FC236}">
                <a16:creationId xmlns:a16="http://schemas.microsoft.com/office/drawing/2014/main" id="{1D9F278B-9DB2-4817-B61E-56D4F5017F4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20960" y="4328181"/>
            <a:ext cx="2025885" cy="7113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File:Logo for Imperial College London ...">
            <a:extLst>
              <a:ext uri="{FF2B5EF4-FFF2-40B4-BE49-F238E27FC236}">
                <a16:creationId xmlns:a16="http://schemas.microsoft.com/office/drawing/2014/main" id="{E7D78011-6B61-498E-8DFB-9714A90B7A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0960" y="3779493"/>
            <a:ext cx="2025885" cy="5319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Bluesky - Wikipedia">
            <a:extLst>
              <a:ext uri="{FF2B5EF4-FFF2-40B4-BE49-F238E27FC236}">
                <a16:creationId xmlns:a16="http://schemas.microsoft.com/office/drawing/2014/main" id="{E6EED9EC-9482-45BF-A343-0DE9DC9669B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923" y="4706058"/>
            <a:ext cx="210108" cy="1857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bioMérieux - Culture Media | product - CHROMID® CARB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56764" y="40235"/>
            <a:ext cx="3528392"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292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FC1CF596-45A4-9CC6-65A9-A61798D94B7B}"/>
              </a:ext>
            </a:extLst>
          </p:cNvPr>
          <p:cNvGraphicFramePr/>
          <p:nvPr>
            <p:extLst>
              <p:ext uri="{D42A27DB-BD31-4B8C-83A1-F6EECF244321}">
                <p14:modId xmlns:p14="http://schemas.microsoft.com/office/powerpoint/2010/main" val="3099673095"/>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918720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D6580-A1F9-8942-B4D5-0032C7F5BA73}"/>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C2396DC3-D124-E24D-5D80-877890D5BD1F}"/>
              </a:ext>
            </a:extLst>
          </p:cNvPr>
          <p:cNvGraphicFramePr/>
          <p:nvPr>
            <p:extLst>
              <p:ext uri="{D42A27DB-BD31-4B8C-83A1-F6EECF244321}">
                <p14:modId xmlns:p14="http://schemas.microsoft.com/office/powerpoint/2010/main" val="436451351"/>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078538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220072" y="4623978"/>
            <a:ext cx="3923928" cy="4860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1360" y="-106423"/>
            <a:ext cx="9155360" cy="857250"/>
          </a:xfrm>
        </p:spPr>
        <p:txBody>
          <a:bodyPr>
            <a:normAutofit/>
          </a:bodyPr>
          <a:lstStyle/>
          <a:p>
            <a:pPr algn="ctr"/>
            <a:r>
              <a:rPr lang="en-GB" sz="2400" dirty="0">
                <a:latin typeface="Arial" pitchFamily="34" charset="0"/>
                <a:cs typeface="Arial" pitchFamily="34" charset="0"/>
              </a:rPr>
              <a:t>CPE outbreak @ Imperial (</a:t>
            </a:r>
            <a:r>
              <a:rPr lang="en-GB" sz="2400" i="1" dirty="0">
                <a:solidFill>
                  <a:schemeClr val="tx1"/>
                </a:solidFill>
                <a:latin typeface="Arial" pitchFamily="34" charset="0"/>
                <a:cs typeface="Arial" pitchFamily="34" charset="0"/>
              </a:rPr>
              <a:t>K. pneumoniae</a:t>
            </a:r>
            <a:r>
              <a:rPr lang="en-GB" sz="2400" dirty="0">
                <a:solidFill>
                  <a:schemeClr val="tx1"/>
                </a:solidFill>
                <a:latin typeface="Arial" pitchFamily="34" charset="0"/>
                <a:cs typeface="Arial" pitchFamily="34" charset="0"/>
              </a:rPr>
              <a:t> NDM)</a:t>
            </a:r>
          </a:p>
        </p:txBody>
      </p:sp>
      <p:graphicFrame>
        <p:nvGraphicFramePr>
          <p:cNvPr id="4" name="Chart 3"/>
          <p:cNvGraphicFramePr>
            <a:graphicFrameLocks/>
          </p:cNvGraphicFramePr>
          <p:nvPr/>
        </p:nvGraphicFramePr>
        <p:xfrm>
          <a:off x="575048" y="769736"/>
          <a:ext cx="8568952" cy="399644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51520" y="555526"/>
            <a:ext cx="8784976"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8 cases first identified by clinical culture, 32 by screening culture; of these 32, 14 had a subsequent positive clinical culture</a:t>
            </a:r>
          </a:p>
        </p:txBody>
      </p:sp>
      <p:sp>
        <p:nvSpPr>
          <p:cNvPr id="7" name="Rectangle 6"/>
          <p:cNvSpPr/>
          <p:nvPr/>
        </p:nvSpPr>
        <p:spPr>
          <a:xfrm>
            <a:off x="14034" y="4803998"/>
            <a:ext cx="2877198" cy="307777"/>
          </a:xfrm>
          <a:prstGeom prst="rect">
            <a:avLst/>
          </a:prstGeom>
        </p:spPr>
        <p:txBody>
          <a:bodyPr wrap="none">
            <a:spAutoFit/>
          </a:bodyPr>
          <a:lstStyle/>
          <a:p>
            <a:r>
              <a:rPr lang="en-GB" sz="1400" dirty="0">
                <a:latin typeface="Arial" panose="020B0604020202020204" pitchFamily="34" charset="0"/>
                <a:cs typeface="Arial" panose="020B0604020202020204" pitchFamily="34" charset="0"/>
              </a:rPr>
              <a:t>Otter</a:t>
            </a:r>
            <a:r>
              <a:rPr lang="en-GB" sz="1400" i="1" dirty="0">
                <a:latin typeface="Arial" panose="020B0604020202020204" pitchFamily="34" charset="0"/>
                <a:cs typeface="Arial" panose="020B0604020202020204" pitchFamily="34" charset="0"/>
              </a:rPr>
              <a:t> et al. </a:t>
            </a:r>
            <a:r>
              <a:rPr lang="en-GB" sz="1400" i="1" dirty="0" err="1">
                <a:latin typeface="Arial" panose="020B0604020202020204" pitchFamily="34" charset="0"/>
                <a:cs typeface="Arial" panose="020B0604020202020204" pitchFamily="34" charset="0"/>
              </a:rPr>
              <a:t>Sci</a:t>
            </a:r>
            <a:r>
              <a:rPr lang="en-GB" sz="1400" i="1" dirty="0">
                <a:latin typeface="Arial" panose="020B0604020202020204" pitchFamily="34" charset="0"/>
                <a:cs typeface="Arial" panose="020B0604020202020204" pitchFamily="34" charset="0"/>
              </a:rPr>
              <a:t> Rep</a:t>
            </a:r>
            <a:r>
              <a:rPr lang="en-GB" sz="1400" dirty="0">
                <a:latin typeface="Arial" panose="020B0604020202020204" pitchFamily="34" charset="0"/>
                <a:cs typeface="Arial" panose="020B0604020202020204" pitchFamily="34" charset="0"/>
              </a:rPr>
              <a:t> 2017;7:12711.</a:t>
            </a:r>
          </a:p>
        </p:txBody>
      </p:sp>
    </p:spTree>
    <p:extLst>
      <p:ext uri="{BB962C8B-B14F-4D97-AF65-F5344CB8AC3E}">
        <p14:creationId xmlns:p14="http://schemas.microsoft.com/office/powerpoint/2010/main" val="330974502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4810" y="12579"/>
            <a:ext cx="3816424" cy="5094787"/>
          </a:xfrm>
          <a:prstGeom prst="rect">
            <a:avLst/>
          </a:prstGeom>
          <a:noFill/>
          <a:ln>
            <a:noFill/>
          </a:ln>
        </p:spPr>
      </p:pic>
      <p:sp>
        <p:nvSpPr>
          <p:cNvPr id="5" name="Title 1"/>
          <p:cNvSpPr>
            <a:spLocks noGrp="1"/>
          </p:cNvSpPr>
          <p:nvPr>
            <p:ph type="title"/>
          </p:nvPr>
        </p:nvSpPr>
        <p:spPr>
          <a:xfrm>
            <a:off x="107504" y="123478"/>
            <a:ext cx="4269934" cy="857250"/>
          </a:xfrm>
        </p:spPr>
        <p:txBody>
          <a:bodyPr>
            <a:noAutofit/>
          </a:bodyPr>
          <a:lstStyle/>
          <a:p>
            <a:pPr algn="l"/>
            <a:r>
              <a:rPr lang="en-GB" sz="2400" dirty="0">
                <a:solidFill>
                  <a:schemeClr val="tx1"/>
                </a:solidFill>
                <a:latin typeface="Arial" panose="020B0604020202020204" pitchFamily="34" charset="0"/>
                <a:cs typeface="Arial" pitchFamily="34" charset="0"/>
              </a:rPr>
              <a:t>Emergence of </a:t>
            </a:r>
            <a:r>
              <a:rPr lang="en-GB" sz="2400" dirty="0" err="1">
                <a:solidFill>
                  <a:schemeClr val="tx1"/>
                </a:solidFill>
                <a:latin typeface="Arial" pitchFamily="34" charset="0"/>
                <a:cs typeface="Arial" pitchFamily="34" charset="0"/>
              </a:rPr>
              <a:t>colistin</a:t>
            </a:r>
            <a:r>
              <a:rPr lang="en-GB" sz="2400" dirty="0">
                <a:solidFill>
                  <a:schemeClr val="tx1"/>
                </a:solidFill>
                <a:latin typeface="Arial" pitchFamily="34" charset="0"/>
                <a:cs typeface="Arial" pitchFamily="34" charset="0"/>
              </a:rPr>
              <a:t> resistance</a:t>
            </a:r>
          </a:p>
        </p:txBody>
      </p:sp>
      <p:sp>
        <p:nvSpPr>
          <p:cNvPr id="6" name="Rectangle 5"/>
          <p:cNvSpPr/>
          <p:nvPr/>
        </p:nvSpPr>
        <p:spPr>
          <a:xfrm>
            <a:off x="14034" y="4887039"/>
            <a:ext cx="2496004" cy="276999"/>
          </a:xfrm>
          <a:prstGeom prst="rect">
            <a:avLst/>
          </a:prstGeom>
        </p:spPr>
        <p:txBody>
          <a:bodyPr wrap="none">
            <a:spAutoFit/>
          </a:bodyPr>
          <a:lstStyle/>
          <a:p>
            <a:r>
              <a:rPr lang="en-GB" sz="1200" dirty="0">
                <a:latin typeface="Arial" panose="020B0604020202020204" pitchFamily="34" charset="0"/>
                <a:cs typeface="Arial" panose="020B0604020202020204" pitchFamily="34" charset="0"/>
              </a:rPr>
              <a:t>Otter</a:t>
            </a:r>
            <a:r>
              <a:rPr lang="en-GB" sz="1200" i="1" dirty="0">
                <a:latin typeface="Arial" panose="020B0604020202020204" pitchFamily="34" charset="0"/>
                <a:cs typeface="Arial" panose="020B0604020202020204" pitchFamily="34" charset="0"/>
              </a:rPr>
              <a:t> et al. </a:t>
            </a:r>
            <a:r>
              <a:rPr lang="en-GB" sz="1200" i="1" dirty="0" err="1">
                <a:latin typeface="Arial" panose="020B0604020202020204" pitchFamily="34" charset="0"/>
                <a:cs typeface="Arial" panose="020B0604020202020204" pitchFamily="34" charset="0"/>
              </a:rPr>
              <a:t>Sci</a:t>
            </a:r>
            <a:r>
              <a:rPr lang="en-GB" sz="1200" i="1" dirty="0">
                <a:latin typeface="Arial" panose="020B0604020202020204" pitchFamily="34" charset="0"/>
                <a:cs typeface="Arial" panose="020B0604020202020204" pitchFamily="34" charset="0"/>
              </a:rPr>
              <a:t> Rep</a:t>
            </a:r>
            <a:r>
              <a:rPr lang="en-GB" sz="1200" dirty="0">
                <a:latin typeface="Arial" panose="020B0604020202020204" pitchFamily="34" charset="0"/>
                <a:cs typeface="Arial" panose="020B0604020202020204" pitchFamily="34" charset="0"/>
              </a:rPr>
              <a:t> 2017;7:12711.</a:t>
            </a:r>
          </a:p>
        </p:txBody>
      </p:sp>
    </p:spTree>
    <p:extLst>
      <p:ext uri="{BB962C8B-B14F-4D97-AF65-F5344CB8AC3E}">
        <p14:creationId xmlns:p14="http://schemas.microsoft.com/office/powerpoint/2010/main" val="105037463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78"/>
            <a:ext cx="8229600" cy="857250"/>
          </a:xfrm>
        </p:spPr>
        <p:txBody>
          <a:bodyPr>
            <a:normAutofit/>
          </a:bodyPr>
          <a:lstStyle/>
          <a:p>
            <a:pPr algn="ctr"/>
            <a:r>
              <a:rPr lang="en-GB" sz="2400" dirty="0">
                <a:solidFill>
                  <a:schemeClr val="tx1"/>
                </a:solidFill>
                <a:latin typeface="Arial" panose="020B0604020202020204" pitchFamily="34" charset="0"/>
                <a:cs typeface="Arial" panose="020B0604020202020204" pitchFamily="34" charset="0"/>
              </a:rPr>
              <a:t>Contact precautions</a:t>
            </a:r>
          </a:p>
        </p:txBody>
      </p:sp>
      <p:graphicFrame>
        <p:nvGraphicFramePr>
          <p:cNvPr id="4" name="Chart 3"/>
          <p:cNvGraphicFramePr>
            <a:graphicFrameLocks noGrp="1"/>
          </p:cNvGraphicFramePr>
          <p:nvPr/>
        </p:nvGraphicFramePr>
        <p:xfrm>
          <a:off x="143508" y="693273"/>
          <a:ext cx="8856984" cy="3780419"/>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5220072" y="4623978"/>
            <a:ext cx="3923928" cy="4860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611560" y="378468"/>
            <a:ext cx="7522766" cy="338554"/>
          </a:xfrm>
          <a:prstGeom prst="rect">
            <a:avLst/>
          </a:prstGeom>
        </p:spPr>
        <p:txBody>
          <a:bodyPr wrap="square">
            <a:spAutoFit/>
          </a:bodyPr>
          <a:lstStyle/>
          <a:p>
            <a:pPr algn="ctr"/>
            <a:r>
              <a:rPr lang="en-GB" sz="1600" dirty="0">
                <a:latin typeface="Arial" panose="020B0604020202020204" pitchFamily="34" charset="0"/>
                <a:cs typeface="Arial" panose="020B0604020202020204" pitchFamily="34" charset="0"/>
              </a:rPr>
              <a:t>The number of inpatients with known CPE carriage, daily</a:t>
            </a:r>
          </a:p>
        </p:txBody>
      </p:sp>
      <p:sp>
        <p:nvSpPr>
          <p:cNvPr id="7" name="TextBox 6"/>
          <p:cNvSpPr txBox="1"/>
          <p:nvPr/>
        </p:nvSpPr>
        <p:spPr>
          <a:xfrm>
            <a:off x="323528" y="4011910"/>
            <a:ext cx="8496944" cy="1015663"/>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1831 contact precautions days generated, at a cost of £61,575 (£37,389 in gloves and aprons, £23,588 in stock disposal, and £598 in infectious waste disposal)</a:t>
            </a:r>
          </a:p>
        </p:txBody>
      </p:sp>
    </p:spTree>
    <p:extLst>
      <p:ext uri="{BB962C8B-B14F-4D97-AF65-F5344CB8AC3E}">
        <p14:creationId xmlns:p14="http://schemas.microsoft.com/office/powerpoint/2010/main" val="79768339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595092343"/>
              </p:ext>
            </p:extLst>
          </p:nvPr>
        </p:nvGraphicFramePr>
        <p:xfrm>
          <a:off x="-106898" y="267494"/>
          <a:ext cx="9252520" cy="4659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93256528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85646" y="681541"/>
            <a:ext cx="6291318" cy="276999"/>
          </a:xfrm>
          <a:prstGeom prst="rect">
            <a:avLst/>
          </a:prstGeom>
        </p:spPr>
        <p:txBody>
          <a:bodyPr wrap="square">
            <a:spAutoFit/>
          </a:bodyPr>
          <a:lstStyle/>
          <a:p>
            <a:pPr algn="ctr"/>
            <a:r>
              <a:rPr lang="en-GB" sz="1200" dirty="0">
                <a:latin typeface="Arial" panose="020B0604020202020204" pitchFamily="34" charset="0"/>
                <a:cs typeface="Arial" panose="020B0604020202020204" pitchFamily="34" charset="0"/>
              </a:rPr>
              <a:t>Economic evaluation of a 40 case outbreak of CRE. Error bars represent range</a:t>
            </a:r>
          </a:p>
        </p:txBody>
      </p:sp>
      <p:pic>
        <p:nvPicPr>
          <p:cNvPr id="2054"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1829950"/>
            <a:ext cx="262155" cy="147735"/>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10" descr="Image result for contact precautions barbie"/>
          <p:cNvSpPr>
            <a:spLocks noChangeAspect="1" noChangeArrowheads="1"/>
          </p:cNvSpPr>
          <p:nvPr/>
        </p:nvSpPr>
        <p:spPr bwMode="auto">
          <a:xfrm>
            <a:off x="1259681" y="-108346"/>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sz="1350"/>
          </a:p>
        </p:txBody>
      </p:sp>
      <p:pic>
        <p:nvPicPr>
          <p:cNvPr id="2060" name="Picture 12" descr="Image result for contact precautions barbi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r="32091" b="26450"/>
          <a:stretch/>
        </p:blipFill>
        <p:spPr bwMode="auto">
          <a:xfrm>
            <a:off x="3717059" y="2787775"/>
            <a:ext cx="243044" cy="264059"/>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Image result for cartoon syrin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6" y="3158254"/>
            <a:ext cx="225449" cy="223586"/>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18" descr="Image result for surgery clipart"/>
          <p:cNvSpPr>
            <a:spLocks noChangeAspect="1" noChangeArrowheads="1"/>
          </p:cNvSpPr>
          <p:nvPr/>
        </p:nvSpPr>
        <p:spPr bwMode="auto">
          <a:xfrm>
            <a:off x="1373981" y="595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sz="1350"/>
          </a:p>
        </p:txBody>
      </p:sp>
      <p:pic>
        <p:nvPicPr>
          <p:cNvPr id="2068"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11058" y="1108292"/>
            <a:ext cx="243044" cy="257220"/>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Image result for hydrogen peroxide vapou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289" r="24485"/>
          <a:stretch/>
        </p:blipFill>
        <p:spPr bwMode="auto">
          <a:xfrm>
            <a:off x="3715827" y="3424405"/>
            <a:ext cx="162018" cy="32258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4" descr="Image result for cartoon syrin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08701" y="3162960"/>
            <a:ext cx="225449" cy="22358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72568" y="1829950"/>
            <a:ext cx="262155" cy="14773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8385" y="1829950"/>
            <a:ext cx="262155" cy="14773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88794" y="1829950"/>
            <a:ext cx="262155" cy="14773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57153" y="1829950"/>
            <a:ext cx="262155" cy="147735"/>
          </a:xfrm>
          <a:prstGeom prst="rect">
            <a:avLst/>
          </a:prstGeom>
          <a:noFill/>
          <a:extLst>
            <a:ext uri="{909E8E84-426E-40DD-AFC4-6F175D3DCCD1}">
              <a14:hiddenFill xmlns:a14="http://schemas.microsoft.com/office/drawing/2010/main">
                <a:solidFill>
                  <a:srgbClr val="FFFFFF"/>
                </a:solidFill>
              </a14:hiddenFill>
            </a:ext>
          </a:extLst>
        </p:spPr>
      </p:pic>
      <p:pic>
        <p:nvPicPr>
          <p:cNvPr id="39" name="chart"/>
          <p:cNvPicPr>
            <a:picLocks noChangeAspect="1"/>
          </p:cNvPicPr>
          <p:nvPr/>
        </p:nvPicPr>
        <p:blipFill>
          <a:blip r:embed="rId7"/>
          <a:stretch>
            <a:fillRect/>
          </a:stretch>
        </p:blipFill>
        <p:spPr>
          <a:xfrm>
            <a:off x="3706863" y="1440653"/>
            <a:ext cx="252519" cy="233831"/>
          </a:xfrm>
          <a:prstGeom prst="rect">
            <a:avLst/>
          </a:prstGeom>
        </p:spPr>
      </p:pic>
      <p:pic>
        <p:nvPicPr>
          <p:cNvPr id="40" name="chart"/>
          <p:cNvPicPr>
            <a:picLocks noChangeAspect="1"/>
          </p:cNvPicPr>
          <p:nvPr/>
        </p:nvPicPr>
        <p:blipFill>
          <a:blip r:embed="rId7"/>
          <a:stretch>
            <a:fillRect/>
          </a:stretch>
        </p:blipFill>
        <p:spPr>
          <a:xfrm>
            <a:off x="3966836" y="1437625"/>
            <a:ext cx="252519" cy="233831"/>
          </a:xfrm>
          <a:prstGeom prst="rect">
            <a:avLst/>
          </a:prstGeom>
        </p:spPr>
      </p:pic>
      <p:pic>
        <p:nvPicPr>
          <p:cNvPr id="41" name="chart"/>
          <p:cNvPicPr>
            <a:picLocks noChangeAspect="1"/>
          </p:cNvPicPr>
          <p:nvPr/>
        </p:nvPicPr>
        <p:blipFill>
          <a:blip r:embed="rId7"/>
          <a:stretch>
            <a:fillRect/>
          </a:stretch>
        </p:blipFill>
        <p:spPr>
          <a:xfrm>
            <a:off x="4231892" y="1437625"/>
            <a:ext cx="252519" cy="233831"/>
          </a:xfrm>
          <a:prstGeom prst="rect">
            <a:avLst/>
          </a:prstGeom>
        </p:spPr>
      </p:pic>
      <p:pic>
        <p:nvPicPr>
          <p:cNvPr id="42" name="chart"/>
          <p:cNvPicPr>
            <a:picLocks noChangeAspect="1"/>
          </p:cNvPicPr>
          <p:nvPr/>
        </p:nvPicPr>
        <p:blipFill>
          <a:blip r:embed="rId7"/>
          <a:stretch>
            <a:fillRect/>
          </a:stretch>
        </p:blipFill>
        <p:spPr>
          <a:xfrm>
            <a:off x="4501922" y="1437625"/>
            <a:ext cx="252519" cy="233831"/>
          </a:xfrm>
          <a:prstGeom prst="rect">
            <a:avLst/>
          </a:prstGeom>
        </p:spPr>
      </p:pic>
      <p:pic>
        <p:nvPicPr>
          <p:cNvPr id="43" name="chart"/>
          <p:cNvPicPr>
            <a:picLocks noChangeAspect="1"/>
          </p:cNvPicPr>
          <p:nvPr/>
        </p:nvPicPr>
        <p:blipFill>
          <a:blip r:embed="rId7"/>
          <a:stretch>
            <a:fillRect/>
          </a:stretch>
        </p:blipFill>
        <p:spPr>
          <a:xfrm>
            <a:off x="4771952" y="1437625"/>
            <a:ext cx="252519" cy="233831"/>
          </a:xfrm>
          <a:prstGeom prst="rect">
            <a:avLst/>
          </a:prstGeom>
        </p:spPr>
      </p:pic>
      <p:pic>
        <p:nvPicPr>
          <p:cNvPr id="44" name="chart"/>
          <p:cNvPicPr>
            <a:picLocks noChangeAspect="1"/>
          </p:cNvPicPr>
          <p:nvPr/>
        </p:nvPicPr>
        <p:blipFill>
          <a:blip r:embed="rId7"/>
          <a:stretch>
            <a:fillRect/>
          </a:stretch>
        </p:blipFill>
        <p:spPr>
          <a:xfrm>
            <a:off x="5041982" y="1437625"/>
            <a:ext cx="252519" cy="233831"/>
          </a:xfrm>
          <a:prstGeom prst="rect">
            <a:avLst/>
          </a:prstGeom>
        </p:spPr>
      </p:pic>
      <p:pic>
        <p:nvPicPr>
          <p:cNvPr id="45" name="chart"/>
          <p:cNvPicPr>
            <a:picLocks noChangeAspect="1"/>
          </p:cNvPicPr>
          <p:nvPr/>
        </p:nvPicPr>
        <p:blipFill>
          <a:blip r:embed="rId7"/>
          <a:stretch>
            <a:fillRect/>
          </a:stretch>
        </p:blipFill>
        <p:spPr>
          <a:xfrm>
            <a:off x="5312012" y="1437625"/>
            <a:ext cx="252519" cy="233831"/>
          </a:xfrm>
          <a:prstGeom prst="rect">
            <a:avLst/>
          </a:prstGeom>
        </p:spPr>
      </p:pic>
      <p:pic>
        <p:nvPicPr>
          <p:cNvPr id="46"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7936" y="1108292"/>
            <a:ext cx="243044" cy="25722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42132" y="1108292"/>
            <a:ext cx="243044" cy="25722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06865" y="1108292"/>
            <a:ext cx="243044" cy="25722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68951" y="1110940"/>
            <a:ext cx="243044" cy="25722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33684" y="1107860"/>
            <a:ext cx="243044" cy="25722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03713" y="1105212"/>
            <a:ext cx="243044" cy="25722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68448" y="1105212"/>
            <a:ext cx="243044" cy="25722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30533" y="1107860"/>
            <a:ext cx="243044" cy="25722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0" descr="Image result for surgery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2618" y="1104781"/>
            <a:ext cx="243044" cy="25722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0" descr="Image result for surgery clipart"/>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51047"/>
          <a:stretch/>
        </p:blipFill>
        <p:spPr bwMode="auto">
          <a:xfrm>
            <a:off x="6354200" y="1100347"/>
            <a:ext cx="118976" cy="25722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2803" y="2517745"/>
            <a:ext cx="262155" cy="147735"/>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6" descr="Image result for bed cartoon  hospi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7466" y="2517745"/>
            <a:ext cx="262155" cy="14773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6" descr="Image result for bed cartoon  hospital"/>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46456"/>
          <a:stretch/>
        </p:blipFill>
        <p:spPr bwMode="auto">
          <a:xfrm>
            <a:off x="4223284" y="2517745"/>
            <a:ext cx="140368" cy="147735"/>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descr="Image result for contact precautions barbi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r="32091" b="26450"/>
          <a:stretch/>
        </p:blipFill>
        <p:spPr bwMode="auto">
          <a:xfrm>
            <a:off x="3962346" y="2787775"/>
            <a:ext cx="243044" cy="26405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2" descr="Image result for contact precautions barbi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r="71398" b="26450"/>
          <a:stretch/>
        </p:blipFill>
        <p:spPr bwMode="auto">
          <a:xfrm>
            <a:off x="4191102" y="2787775"/>
            <a:ext cx="102367" cy="264059"/>
          </a:xfrm>
          <a:prstGeom prst="rect">
            <a:avLst/>
          </a:prstGeom>
          <a:noFill/>
          <a:extLst>
            <a:ext uri="{909E8E84-426E-40DD-AFC4-6F175D3DCCD1}">
              <a14:hiddenFill xmlns:a14="http://schemas.microsoft.com/office/drawing/2010/main">
                <a:solidFill>
                  <a:srgbClr val="FFFFFF"/>
                </a:solidFill>
              </a14:hiddenFill>
            </a:ext>
          </a:extLst>
        </p:spPr>
      </p:pic>
      <p:pic>
        <p:nvPicPr>
          <p:cNvPr id="61" name="chart"/>
          <p:cNvPicPr>
            <a:picLocks noChangeAspect="1"/>
          </p:cNvPicPr>
          <p:nvPr/>
        </p:nvPicPr>
        <p:blipFill>
          <a:blip r:embed="rId7"/>
          <a:stretch>
            <a:fillRect/>
          </a:stretch>
        </p:blipFill>
        <p:spPr>
          <a:xfrm>
            <a:off x="3706318" y="3813889"/>
            <a:ext cx="252519" cy="233831"/>
          </a:xfrm>
          <a:prstGeom prst="rect">
            <a:avLst/>
          </a:prstGeom>
        </p:spPr>
      </p:pic>
      <p:pic>
        <p:nvPicPr>
          <p:cNvPr id="62" name="chart"/>
          <p:cNvPicPr>
            <a:picLocks noChangeAspect="1"/>
          </p:cNvPicPr>
          <p:nvPr/>
        </p:nvPicPr>
        <p:blipFill rotWithShape="1">
          <a:blip r:embed="rId7"/>
          <a:srcRect r="74002"/>
          <a:stretch/>
        </p:blipFill>
        <p:spPr>
          <a:xfrm>
            <a:off x="3966292" y="3810861"/>
            <a:ext cx="65650" cy="233831"/>
          </a:xfrm>
          <a:prstGeom prst="rect">
            <a:avLst/>
          </a:prstGeom>
        </p:spPr>
      </p:pic>
      <p:pic>
        <p:nvPicPr>
          <p:cNvPr id="63" name="Picture 22" descr="Image result for hydrogen peroxide vapou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289" r="24485"/>
          <a:stretch/>
        </p:blipFill>
        <p:spPr bwMode="auto">
          <a:xfrm>
            <a:off x="3892782" y="3425872"/>
            <a:ext cx="162018" cy="32258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s://upload.wikimedia.org/wikipedia/commons/9/93/Agar_plate_with_colonie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16358" y="2165170"/>
            <a:ext cx="252518" cy="189389"/>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https://upload.wikimedia.org/wikipedia/commons/9/93/Agar_plate_with_colonie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62316" y="2166338"/>
            <a:ext cx="252518" cy="189389"/>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https://upload.wikimedia.org/wikipedia/commons/9/93/Agar_plate_with_colonie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07906" y="2166338"/>
            <a:ext cx="252518" cy="18938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hart 3"/>
          <p:cNvGraphicFramePr>
            <a:graphicFrameLocks/>
          </p:cNvGraphicFramePr>
          <p:nvPr>
            <p:extLst>
              <p:ext uri="{D42A27DB-BD31-4B8C-83A1-F6EECF244321}">
                <p14:modId xmlns:p14="http://schemas.microsoft.com/office/powerpoint/2010/main" val="1792184526"/>
              </p:ext>
            </p:extLst>
          </p:nvPr>
        </p:nvGraphicFramePr>
        <p:xfrm>
          <a:off x="1143000" y="975587"/>
          <a:ext cx="6723366" cy="3888432"/>
        </p:xfrm>
        <a:graphic>
          <a:graphicData uri="http://schemas.openxmlformats.org/drawingml/2006/chart">
            <c:chart xmlns:c="http://schemas.openxmlformats.org/drawingml/2006/chart" xmlns:r="http://schemas.openxmlformats.org/officeDocument/2006/relationships" r:id="rId10"/>
          </a:graphicData>
        </a:graphic>
      </p:graphicFrame>
      <p:sp>
        <p:nvSpPr>
          <p:cNvPr id="64" name="Rectangle 63"/>
          <p:cNvSpPr/>
          <p:nvPr/>
        </p:nvSpPr>
        <p:spPr>
          <a:xfrm>
            <a:off x="-32697" y="4876006"/>
            <a:ext cx="5057775" cy="276999"/>
          </a:xfrm>
          <a:prstGeom prst="rect">
            <a:avLst/>
          </a:prstGeom>
        </p:spPr>
        <p:txBody>
          <a:bodyPr>
            <a:spAutoFit/>
          </a:bodyPr>
          <a:lstStyle/>
          <a:p>
            <a:pPr>
              <a:defRPr/>
            </a:pPr>
            <a:r>
              <a:rPr lang="en-GB" sz="1200" dirty="0">
                <a:latin typeface="Arial" pitchFamily="34" charset="0"/>
                <a:cs typeface="Arial" pitchFamily="34" charset="0"/>
              </a:rPr>
              <a:t>Otter </a:t>
            </a:r>
            <a:r>
              <a:rPr lang="en-GB" sz="1200" i="1" dirty="0">
                <a:latin typeface="Arial" pitchFamily="34" charset="0"/>
                <a:cs typeface="Arial" pitchFamily="34" charset="0"/>
              </a:rPr>
              <a:t>et al. </a:t>
            </a:r>
            <a:r>
              <a:rPr lang="en-GB" sz="1200" i="1" dirty="0" err="1">
                <a:latin typeface="Arial" pitchFamily="34" charset="0"/>
                <a:cs typeface="Arial" pitchFamily="34" charset="0"/>
              </a:rPr>
              <a:t>Clin</a:t>
            </a:r>
            <a:r>
              <a:rPr lang="en-GB" sz="1200" i="1" dirty="0">
                <a:latin typeface="Arial" pitchFamily="34" charset="0"/>
                <a:cs typeface="Arial" pitchFamily="34" charset="0"/>
              </a:rPr>
              <a:t> </a:t>
            </a:r>
            <a:r>
              <a:rPr lang="en-GB" sz="1200" i="1" dirty="0" err="1">
                <a:latin typeface="Arial" pitchFamily="34" charset="0"/>
                <a:cs typeface="Arial" pitchFamily="34" charset="0"/>
              </a:rPr>
              <a:t>Microbiol</a:t>
            </a:r>
            <a:r>
              <a:rPr lang="en-GB" sz="1200" i="1" dirty="0">
                <a:latin typeface="Arial" pitchFamily="34" charset="0"/>
                <a:cs typeface="Arial" pitchFamily="34" charset="0"/>
              </a:rPr>
              <a:t> Infect </a:t>
            </a:r>
            <a:r>
              <a:rPr lang="en-GB" sz="1200" dirty="0">
                <a:latin typeface="Arial" pitchFamily="34" charset="0"/>
                <a:cs typeface="Arial" pitchFamily="34" charset="0"/>
              </a:rPr>
              <a:t>2016.</a:t>
            </a:r>
            <a:endParaRPr lang="en-US" sz="1200" dirty="0">
              <a:latin typeface="Arial" pitchFamily="34" charset="0"/>
              <a:cs typeface="Arial" pitchFamily="34" charset="0"/>
            </a:endParaRPr>
          </a:p>
        </p:txBody>
      </p:sp>
      <p:sp>
        <p:nvSpPr>
          <p:cNvPr id="65" name="Title 1"/>
          <p:cNvSpPr>
            <a:spLocks noGrp="1"/>
          </p:cNvSpPr>
          <p:nvPr>
            <p:ph type="title"/>
          </p:nvPr>
        </p:nvSpPr>
        <p:spPr>
          <a:xfrm>
            <a:off x="1223963" y="-128549"/>
            <a:ext cx="6866335" cy="1057435"/>
          </a:xfrm>
        </p:spPr>
        <p:txBody>
          <a:bodyPr>
            <a:normAutofit/>
          </a:bodyPr>
          <a:lstStyle/>
          <a:p>
            <a:r>
              <a:rPr lang="en-GB" sz="2700" dirty="0">
                <a:latin typeface="Arial" pitchFamily="34" charset="0"/>
                <a:ea typeface="ＭＳ Ｐゴシック" pitchFamily="34" charset="-128"/>
                <a:cs typeface="Arial" pitchFamily="34" charset="0"/>
              </a:rPr>
              <a:t>What’s the problem? ££££</a:t>
            </a:r>
          </a:p>
        </p:txBody>
      </p:sp>
    </p:spTree>
    <p:extLst>
      <p:ext uri="{BB962C8B-B14F-4D97-AF65-F5344CB8AC3E}">
        <p14:creationId xmlns:p14="http://schemas.microsoft.com/office/powerpoint/2010/main" val="142625845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413273" y="386054"/>
            <a:ext cx="6317456" cy="533387"/>
          </a:xfrm>
        </p:spPr>
        <p:txBody>
          <a:bodyPr>
            <a:normAutofit/>
          </a:bodyPr>
          <a:lstStyle/>
          <a:p>
            <a:pPr eaLnBrk="1" hangingPunct="1"/>
            <a:r>
              <a:rPr lang="en-GB" sz="2700" dirty="0">
                <a:latin typeface="Arial" pitchFamily="34" charset="0"/>
                <a:ea typeface="ＭＳ Ｐゴシック" pitchFamily="34" charset="-128"/>
                <a:cs typeface="Arial" pitchFamily="34" charset="0"/>
              </a:rPr>
              <a:t>What’</a:t>
            </a:r>
            <a:r>
              <a:rPr lang="en-GB" altLang="ja-JP" sz="2700" dirty="0">
                <a:latin typeface="Arial" pitchFamily="34" charset="0"/>
                <a:ea typeface="ＭＳ Ｐゴシック" pitchFamily="34" charset="-128"/>
                <a:cs typeface="Arial" pitchFamily="34" charset="0"/>
              </a:rPr>
              <a:t>s the problem? Resistance </a:t>
            </a:r>
            <a:endParaRPr lang="en-GB" sz="2700" dirty="0">
              <a:latin typeface="Arial" pitchFamily="34" charset="0"/>
              <a:ea typeface="ＭＳ Ｐゴシック" pitchFamily="34" charset="-128"/>
              <a:cs typeface="Arial" pitchFamily="34" charset="0"/>
            </a:endParaRPr>
          </a:p>
        </p:txBody>
      </p:sp>
      <p:pic>
        <p:nvPicPr>
          <p:cNvPr id="7172" name="Picture 5"/>
          <p:cNvPicPr>
            <a:picLocks noChangeAspect="1" noChangeArrowheads="1"/>
          </p:cNvPicPr>
          <p:nvPr/>
        </p:nvPicPr>
        <p:blipFill>
          <a:blip r:embed="rId3" cstate="print"/>
          <a:srcRect l="1106" t="45273" r="67064" b="25462"/>
          <a:stretch>
            <a:fillRect/>
          </a:stretch>
        </p:blipFill>
        <p:spPr bwMode="auto">
          <a:xfrm>
            <a:off x="1763316" y="1113235"/>
            <a:ext cx="4968478" cy="2538413"/>
          </a:xfrm>
          <a:prstGeom prst="rect">
            <a:avLst/>
          </a:prstGeom>
          <a:noFill/>
          <a:ln w="9525">
            <a:noFill/>
            <a:miter lim="800000"/>
            <a:headEnd/>
            <a:tailEnd/>
          </a:ln>
        </p:spPr>
      </p:pic>
      <p:sp>
        <p:nvSpPr>
          <p:cNvPr id="5" name="Rectangle 4"/>
          <p:cNvSpPr/>
          <p:nvPr/>
        </p:nvSpPr>
        <p:spPr>
          <a:xfrm>
            <a:off x="1763316" y="1977629"/>
            <a:ext cx="1728788" cy="1620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350"/>
          </a:p>
        </p:txBody>
      </p:sp>
      <p:sp>
        <p:nvSpPr>
          <p:cNvPr id="6" name="Rectangle 5"/>
          <p:cNvSpPr/>
          <p:nvPr/>
        </p:nvSpPr>
        <p:spPr>
          <a:xfrm>
            <a:off x="1763316" y="1275160"/>
            <a:ext cx="756047" cy="7024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350"/>
          </a:p>
        </p:txBody>
      </p:sp>
      <p:sp>
        <p:nvSpPr>
          <p:cNvPr id="7" name="Rectangle 6"/>
          <p:cNvSpPr/>
          <p:nvPr/>
        </p:nvSpPr>
        <p:spPr>
          <a:xfrm>
            <a:off x="4529138" y="1372792"/>
            <a:ext cx="216694" cy="10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350"/>
          </a:p>
        </p:txBody>
      </p:sp>
      <p:sp>
        <p:nvSpPr>
          <p:cNvPr id="8" name="Rectangle 7"/>
          <p:cNvSpPr/>
          <p:nvPr/>
        </p:nvSpPr>
        <p:spPr>
          <a:xfrm>
            <a:off x="4541044" y="1793082"/>
            <a:ext cx="215504" cy="108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350"/>
          </a:p>
        </p:txBody>
      </p:sp>
    </p:spTree>
    <p:custDataLst>
      <p:tags r:id="rId1"/>
    </p:custDataLst>
    <p:extLst>
      <p:ext uri="{BB962C8B-B14F-4D97-AF65-F5344CB8AC3E}">
        <p14:creationId xmlns:p14="http://schemas.microsoft.com/office/powerpoint/2010/main" val="230188992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6" name="Title 1"/>
          <p:cNvSpPr>
            <a:spLocks noGrp="1"/>
          </p:cNvSpPr>
          <p:nvPr>
            <p:ph type="title"/>
          </p:nvPr>
        </p:nvSpPr>
        <p:spPr>
          <a:xfrm>
            <a:off x="107504" y="0"/>
            <a:ext cx="4104456" cy="857250"/>
          </a:xfrm>
        </p:spPr>
        <p:txBody>
          <a:bodyPr>
            <a:normAutofit fontScale="90000"/>
          </a:bodyPr>
          <a:lstStyle/>
          <a:p>
            <a:pPr algn="l"/>
            <a:r>
              <a:rPr lang="en-GB" sz="2700" dirty="0">
                <a:latin typeface="Arial" pitchFamily="34" charset="0"/>
                <a:ea typeface="ＭＳ Ｐゴシック" pitchFamily="34" charset="-128"/>
                <a:cs typeface="Arial" pitchFamily="34" charset="0"/>
              </a:rPr>
              <a:t>What’s the problem? Mortality</a:t>
            </a:r>
          </a:p>
        </p:txBody>
      </p:sp>
      <p:pic>
        <p:nvPicPr>
          <p:cNvPr id="2050" name="Picture 2" descr="fig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118882"/>
            <a:ext cx="5045935" cy="41284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2697" y="4876006"/>
            <a:ext cx="5057775" cy="276999"/>
          </a:xfrm>
          <a:prstGeom prst="rect">
            <a:avLst/>
          </a:prstGeom>
        </p:spPr>
        <p:txBody>
          <a:bodyPr>
            <a:spAutoFit/>
          </a:bodyPr>
          <a:lstStyle/>
          <a:p>
            <a:pPr>
              <a:defRPr/>
            </a:pPr>
            <a:r>
              <a:rPr lang="en-GB" sz="1200" dirty="0">
                <a:latin typeface="Arial" pitchFamily="34" charset="0"/>
                <a:cs typeface="Arial" pitchFamily="34" charset="0"/>
              </a:rPr>
              <a:t>Xu et al. </a:t>
            </a:r>
            <a:r>
              <a:rPr lang="en-GB" sz="1200" dirty="0" err="1">
                <a:latin typeface="Arial" pitchFamily="34" charset="0"/>
                <a:cs typeface="Arial" pitchFamily="34" charset="0"/>
              </a:rPr>
              <a:t>Annal</a:t>
            </a:r>
            <a:r>
              <a:rPr lang="en-GB" sz="1200" dirty="0">
                <a:latin typeface="Arial" pitchFamily="34" charset="0"/>
                <a:cs typeface="Arial" pitchFamily="34" charset="0"/>
              </a:rPr>
              <a:t> </a:t>
            </a:r>
            <a:r>
              <a:rPr lang="en-GB" sz="1200" dirty="0" err="1">
                <a:latin typeface="Arial" pitchFamily="34" charset="0"/>
                <a:cs typeface="Arial" pitchFamily="34" charset="0"/>
              </a:rPr>
              <a:t>Clin</a:t>
            </a:r>
            <a:r>
              <a:rPr lang="en-GB" sz="1200" dirty="0">
                <a:latin typeface="Arial" pitchFamily="34" charset="0"/>
                <a:cs typeface="Arial" pitchFamily="34" charset="0"/>
              </a:rPr>
              <a:t> </a:t>
            </a:r>
            <a:r>
              <a:rPr lang="en-GB" sz="1200" dirty="0" err="1">
                <a:latin typeface="Arial" pitchFamily="34" charset="0"/>
                <a:cs typeface="Arial" pitchFamily="34" charset="0"/>
              </a:rPr>
              <a:t>Microbiol</a:t>
            </a:r>
            <a:r>
              <a:rPr lang="en-GB" sz="1200" dirty="0">
                <a:latin typeface="Arial" pitchFamily="34" charset="0"/>
                <a:cs typeface="Arial" pitchFamily="34" charset="0"/>
              </a:rPr>
              <a:t> </a:t>
            </a:r>
            <a:r>
              <a:rPr lang="en-GB" sz="1200" dirty="0" err="1">
                <a:latin typeface="Arial" pitchFamily="34" charset="0"/>
                <a:cs typeface="Arial" pitchFamily="34" charset="0"/>
              </a:rPr>
              <a:t>Antimicrob</a:t>
            </a:r>
            <a:r>
              <a:rPr lang="en-GB" sz="1200" dirty="0">
                <a:latin typeface="Arial" pitchFamily="34" charset="0"/>
                <a:cs typeface="Arial" pitchFamily="34" charset="0"/>
              </a:rPr>
              <a:t> 2017.</a:t>
            </a:r>
            <a:endParaRPr lang="en-US" sz="1200" dirty="0">
              <a:latin typeface="Arial" pitchFamily="34" charset="0"/>
              <a:cs typeface="Arial" pitchFamily="34" charset="0"/>
            </a:endParaRPr>
          </a:p>
        </p:txBody>
      </p:sp>
      <p:sp>
        <p:nvSpPr>
          <p:cNvPr id="2" name="Rectangle 1"/>
          <p:cNvSpPr/>
          <p:nvPr/>
        </p:nvSpPr>
        <p:spPr>
          <a:xfrm>
            <a:off x="3422559" y="4300080"/>
            <a:ext cx="5616624" cy="523220"/>
          </a:xfrm>
          <a:prstGeom prst="rect">
            <a:avLst/>
          </a:prstGeom>
        </p:spPr>
        <p:txBody>
          <a:bodyPr wrap="square">
            <a:spAutoFit/>
          </a:bodyPr>
          <a:lstStyle/>
          <a:p>
            <a:pPr algn="ctr"/>
            <a:r>
              <a:rPr lang="en-GB" sz="1400" dirty="0">
                <a:solidFill>
                  <a:srgbClr val="333333"/>
                </a:solidFill>
                <a:latin typeface="Arial" panose="020B0604020202020204" pitchFamily="34" charset="0"/>
                <a:cs typeface="Arial" panose="020B0604020202020204" pitchFamily="34" charset="0"/>
              </a:rPr>
              <a:t>Crude odds ratio (OR) for the association between </a:t>
            </a:r>
            <a:r>
              <a:rPr lang="en-GB" sz="1400" dirty="0" err="1">
                <a:solidFill>
                  <a:srgbClr val="333333"/>
                </a:solidFill>
                <a:latin typeface="Arial" panose="020B0604020202020204" pitchFamily="34" charset="0"/>
                <a:cs typeface="Arial" panose="020B0604020202020204" pitchFamily="34" charset="0"/>
              </a:rPr>
              <a:t>carbapenem</a:t>
            </a:r>
            <a:r>
              <a:rPr lang="en-GB" sz="1400" dirty="0">
                <a:solidFill>
                  <a:srgbClr val="333333"/>
                </a:solidFill>
                <a:latin typeface="Arial" panose="020B0604020202020204" pitchFamily="34" charset="0"/>
                <a:cs typeface="Arial" panose="020B0604020202020204" pitchFamily="34" charset="0"/>
              </a:rPr>
              <a:t> resistance and mortality of patients with </a:t>
            </a:r>
            <a:r>
              <a:rPr lang="en-GB" sz="1400" i="1" dirty="0">
                <a:solidFill>
                  <a:srgbClr val="333333"/>
                </a:solidFill>
                <a:latin typeface="Arial" panose="020B0604020202020204" pitchFamily="34" charset="0"/>
                <a:cs typeface="Arial" panose="020B0604020202020204" pitchFamily="34" charset="0"/>
              </a:rPr>
              <a:t>K. pneumoniae</a:t>
            </a:r>
            <a:r>
              <a:rPr lang="en-GB" sz="1400" dirty="0">
                <a:solidFill>
                  <a:srgbClr val="333333"/>
                </a:solidFill>
                <a:latin typeface="Arial" panose="020B0604020202020204" pitchFamily="34" charset="0"/>
                <a:cs typeface="Arial" panose="020B0604020202020204" pitchFamily="34" charset="0"/>
              </a:rPr>
              <a:t> infection</a:t>
            </a:r>
            <a:endParaRPr lang="en-GB" sz="14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72562429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1470"/>
            <a:ext cx="8229600" cy="857250"/>
          </a:xfrm>
        </p:spPr>
        <p:txBody>
          <a:bodyPr>
            <a:noAutofit/>
          </a:bodyPr>
          <a:lstStyle/>
          <a:p>
            <a:r>
              <a:rPr lang="en-GB" sz="2400" dirty="0" err="1">
                <a:latin typeface="Arial" panose="020B0604020202020204" pitchFamily="34" charset="0"/>
                <a:cs typeface="Arial" panose="020B0604020202020204" pitchFamily="34" charset="0"/>
              </a:rPr>
              <a:t>Carbapenem</a:t>
            </a:r>
            <a:r>
              <a:rPr lang="en-GB" sz="2400" dirty="0">
                <a:latin typeface="Arial" panose="020B0604020202020204" pitchFamily="34" charset="0"/>
                <a:cs typeface="Arial" panose="020B0604020202020204" pitchFamily="34" charset="0"/>
              </a:rPr>
              <a:t>-resistant bloodstream infection is really bad news in ICU – and not all CPE are equal</a:t>
            </a:r>
          </a:p>
        </p:txBody>
      </p:sp>
      <p:sp>
        <p:nvSpPr>
          <p:cNvPr id="5" name="Rectangle 4"/>
          <p:cNvSpPr/>
          <p:nvPr/>
        </p:nvSpPr>
        <p:spPr>
          <a:xfrm>
            <a:off x="27719" y="4834629"/>
            <a:ext cx="2820003" cy="300082"/>
          </a:xfrm>
          <a:prstGeom prst="rect">
            <a:avLst/>
          </a:prstGeom>
        </p:spPr>
        <p:txBody>
          <a:bodyPr wrap="none">
            <a:spAutoFit/>
          </a:bodyPr>
          <a:lstStyle/>
          <a:p>
            <a:r>
              <a:rPr lang="en-GB" sz="1350" dirty="0">
                <a:latin typeface="Arial" panose="020B0604020202020204" pitchFamily="34" charset="0"/>
                <a:cs typeface="Arial" panose="020B0604020202020204" pitchFamily="34" charset="0"/>
              </a:rPr>
              <a:t>Falcone et al. </a:t>
            </a:r>
            <a:r>
              <a:rPr lang="en-GB" sz="1350" dirty="0" err="1">
                <a:latin typeface="Arial" panose="020B0604020202020204" pitchFamily="34" charset="0"/>
                <a:cs typeface="Arial" panose="020B0604020202020204" pitchFamily="34" charset="0"/>
              </a:rPr>
              <a:t>Clin</a:t>
            </a:r>
            <a:r>
              <a:rPr lang="en-GB" sz="1350" dirty="0">
                <a:latin typeface="Arial" panose="020B0604020202020204" pitchFamily="34" charset="0"/>
                <a:cs typeface="Arial" panose="020B0604020202020204" pitchFamily="34" charset="0"/>
              </a:rPr>
              <a:t> Infect Dis 2023.</a:t>
            </a:r>
          </a:p>
        </p:txBody>
      </p:sp>
      <p:graphicFrame>
        <p:nvGraphicFramePr>
          <p:cNvPr id="2" name="Table 1"/>
          <p:cNvGraphicFramePr>
            <a:graphicFrameLocks noGrp="1"/>
          </p:cNvGraphicFramePr>
          <p:nvPr/>
        </p:nvGraphicFramePr>
        <p:xfrm>
          <a:off x="530676" y="1780973"/>
          <a:ext cx="8131632" cy="2834099"/>
        </p:xfrm>
        <a:graphic>
          <a:graphicData uri="http://schemas.openxmlformats.org/drawingml/2006/table">
            <a:tbl>
              <a:tblPr>
                <a:tableStyleId>{5C22544A-7EE6-4342-B048-85BDC9FD1C3A}</a:tableStyleId>
              </a:tblPr>
              <a:tblGrid>
                <a:gridCol w="1977799">
                  <a:extLst>
                    <a:ext uri="{9D8B030D-6E8A-4147-A177-3AD203B41FA5}">
                      <a16:colId xmlns:a16="http://schemas.microsoft.com/office/drawing/2014/main" val="20000"/>
                    </a:ext>
                  </a:extLst>
                </a:gridCol>
                <a:gridCol w="1977799">
                  <a:extLst>
                    <a:ext uri="{9D8B030D-6E8A-4147-A177-3AD203B41FA5}">
                      <a16:colId xmlns:a16="http://schemas.microsoft.com/office/drawing/2014/main" val="20001"/>
                    </a:ext>
                  </a:extLst>
                </a:gridCol>
                <a:gridCol w="1977799">
                  <a:extLst>
                    <a:ext uri="{9D8B030D-6E8A-4147-A177-3AD203B41FA5}">
                      <a16:colId xmlns:a16="http://schemas.microsoft.com/office/drawing/2014/main" val="20002"/>
                    </a:ext>
                  </a:extLst>
                </a:gridCol>
                <a:gridCol w="2198235">
                  <a:extLst>
                    <a:ext uri="{9D8B030D-6E8A-4147-A177-3AD203B41FA5}">
                      <a16:colId xmlns:a16="http://schemas.microsoft.com/office/drawing/2014/main" val="20003"/>
                    </a:ext>
                  </a:extLst>
                </a:gridCol>
              </a:tblGrid>
              <a:tr h="944400">
                <a:tc>
                  <a:txBody>
                    <a:bodyPr/>
                    <a:lstStyle/>
                    <a:p>
                      <a:pPr algn="l" fontAlgn="ctr"/>
                      <a:r>
                        <a:rPr lang="en-GB" sz="1400" b="1" u="none" strike="noStrike" dirty="0" err="1">
                          <a:effectLst/>
                          <a:latin typeface="Arial" panose="020B0604020202020204" pitchFamily="34" charset="0"/>
                          <a:cs typeface="Arial" panose="020B0604020202020204" pitchFamily="34" charset="0"/>
                        </a:rPr>
                        <a:t>Carbapenam</a:t>
                      </a:r>
                      <a:r>
                        <a:rPr lang="en-GB" sz="1400" b="1" u="none" strike="noStrike" dirty="0">
                          <a:effectLst/>
                          <a:latin typeface="Arial" panose="020B0604020202020204" pitchFamily="34" charset="0"/>
                          <a:cs typeface="Arial" panose="020B0604020202020204" pitchFamily="34" charset="0"/>
                        </a:rPr>
                        <a:t>-resistant Gram negative bacilli</a:t>
                      </a:r>
                      <a:endParaRPr lang="en-GB" sz="1400" b="1" i="0" u="none" strike="noStrike" dirty="0">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ctr"/>
                      <a:r>
                        <a:rPr lang="en-GB" sz="1400" b="1" u="none" strike="noStrike">
                          <a:effectLst/>
                          <a:latin typeface="Arial" panose="020B0604020202020204" pitchFamily="34" charset="0"/>
                          <a:cs typeface="Arial" panose="020B0604020202020204" pitchFamily="34" charset="0"/>
                        </a:rPr>
                        <a:t>Crude 30-Day Mortality</a:t>
                      </a:r>
                      <a:endParaRPr lang="en-GB" sz="1400" b="1" i="0" u="none" strike="noStrike">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ctr"/>
                      <a:r>
                        <a:rPr lang="en-GB" sz="1400" b="1" u="none" strike="noStrike" dirty="0">
                          <a:effectLst/>
                          <a:latin typeface="Arial" panose="020B0604020202020204" pitchFamily="34" charset="0"/>
                          <a:cs typeface="Arial" panose="020B0604020202020204" pitchFamily="34" charset="0"/>
                        </a:rPr>
                        <a:t>Adjusted Odds Ratio of Death</a:t>
                      </a:r>
                      <a:endParaRPr lang="en-GB" sz="1400" b="1" i="0" u="none" strike="noStrike" dirty="0">
                        <a:solidFill>
                          <a:srgbClr val="0563C1"/>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ctr"/>
                      <a:r>
                        <a:rPr lang="en-GB" sz="1400" b="1" u="none" strike="noStrike" dirty="0">
                          <a:effectLst/>
                          <a:latin typeface="Arial" panose="020B0604020202020204" pitchFamily="34" charset="0"/>
                          <a:cs typeface="Arial" panose="020B0604020202020204" pitchFamily="34" charset="0"/>
                        </a:rPr>
                        <a:t>Attributable Mortality, Controls: Patients With </a:t>
                      </a:r>
                      <a:r>
                        <a:rPr lang="en-GB" sz="1400" b="1" u="none" strike="noStrike" dirty="0" err="1">
                          <a:effectLst/>
                          <a:latin typeface="Arial" panose="020B0604020202020204" pitchFamily="34" charset="0"/>
                          <a:cs typeface="Arial" panose="020B0604020202020204" pitchFamily="34" charset="0"/>
                        </a:rPr>
                        <a:t>Carbapenem</a:t>
                      </a:r>
                      <a:r>
                        <a:rPr lang="en-GB" sz="1400" b="1" u="none" strike="noStrike" dirty="0">
                          <a:effectLst/>
                          <a:latin typeface="Arial" panose="020B0604020202020204" pitchFamily="34" charset="0"/>
                          <a:cs typeface="Arial" panose="020B0604020202020204" pitchFamily="34" charset="0"/>
                        </a:rPr>
                        <a:t>-Susceptible Bloodstream Infection</a:t>
                      </a:r>
                      <a:endParaRPr lang="en-GB" sz="1400" b="1" i="0" u="none" strike="noStrike" dirty="0">
                        <a:solidFill>
                          <a:srgbClr val="2A2A2A"/>
                        </a:solidFill>
                        <a:effectLst/>
                        <a:latin typeface="Arial" panose="020B0604020202020204" pitchFamily="34" charset="0"/>
                        <a:cs typeface="Arial" panose="020B0604020202020204" pitchFamily="34" charset="0"/>
                      </a:endParaRPr>
                    </a:p>
                  </a:txBody>
                  <a:tcPr marL="2492" marR="2492" marT="2492" marB="0" anchor="ctr"/>
                </a:tc>
                <a:extLst>
                  <a:ext uri="{0D108BD9-81ED-4DB2-BD59-A6C34878D82A}">
                    <a16:rowId xmlns:a16="http://schemas.microsoft.com/office/drawing/2014/main" val="10000"/>
                  </a:ext>
                </a:extLst>
              </a:tr>
              <a:tr h="483192">
                <a:tc>
                  <a:txBody>
                    <a:bodyPr/>
                    <a:lstStyle/>
                    <a:p>
                      <a:pPr algn="l" fontAlgn="t"/>
                      <a:r>
                        <a:rPr lang="en-GB" sz="1400" u="none" strike="noStrike" dirty="0">
                          <a:effectLst/>
                          <a:latin typeface="Arial" panose="020B0604020202020204" pitchFamily="34" charset="0"/>
                          <a:cs typeface="Arial" panose="020B0604020202020204" pitchFamily="34" charset="0"/>
                        </a:rPr>
                        <a:t>KPC–producing </a:t>
                      </a:r>
                      <a:r>
                        <a:rPr lang="en-GB" sz="1400" u="none" strike="noStrike" dirty="0" err="1">
                          <a:effectLst/>
                          <a:latin typeface="Arial" panose="020B0604020202020204" pitchFamily="34" charset="0"/>
                          <a:cs typeface="Arial" panose="020B0604020202020204" pitchFamily="34" charset="0"/>
                        </a:rPr>
                        <a:t>Enterobacterales</a:t>
                      </a:r>
                      <a:r>
                        <a:rPr lang="en-GB" sz="1400" u="none" strike="noStrike" dirty="0">
                          <a:effectLst/>
                          <a:latin typeface="Arial" panose="020B0604020202020204" pitchFamily="34" charset="0"/>
                          <a:cs typeface="Arial" panose="020B0604020202020204" pitchFamily="34" charset="0"/>
                        </a:rPr>
                        <a:t> </a:t>
                      </a:r>
                      <a:endParaRPr lang="en-GB" sz="1400" b="0" i="0" u="none" strike="noStrike" dirty="0">
                        <a:solidFill>
                          <a:srgbClr val="0563C1"/>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t"/>
                      <a:r>
                        <a:rPr lang="en-GB" sz="1400" u="none" strike="noStrike">
                          <a:effectLst/>
                          <a:latin typeface="Arial" panose="020B0604020202020204" pitchFamily="34" charset="0"/>
                          <a:cs typeface="Arial" panose="020B0604020202020204" pitchFamily="34" charset="0"/>
                        </a:rPr>
                        <a:t>26.5% </a:t>
                      </a:r>
                      <a:endParaRPr lang="en-GB" sz="1400" b="0" i="0" u="none" strike="noStrike">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t"/>
                      <a:r>
                        <a:rPr lang="en-GB" sz="1400" u="none" strike="noStrike">
                          <a:effectLst/>
                          <a:latin typeface="Arial" panose="020B0604020202020204" pitchFamily="34" charset="0"/>
                          <a:cs typeface="Arial" panose="020B0604020202020204" pitchFamily="34" charset="0"/>
                        </a:rPr>
                        <a:t>1.43 (0.92–2.22) </a:t>
                      </a:r>
                      <a:endParaRPr lang="en-GB" sz="1400" b="0" i="0" u="none" strike="noStrike">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t"/>
                      <a:r>
                        <a:rPr lang="en-GB" sz="1400" u="none" strike="noStrike">
                          <a:effectLst/>
                          <a:latin typeface="Arial" panose="020B0604020202020204" pitchFamily="34" charset="0"/>
                          <a:cs typeface="Arial" panose="020B0604020202020204" pitchFamily="34" charset="0"/>
                        </a:rPr>
                        <a:t>5% </a:t>
                      </a:r>
                      <a:endParaRPr lang="en-GB" sz="1400" b="0" i="0" u="none" strike="noStrike">
                        <a:solidFill>
                          <a:srgbClr val="2A2A2A"/>
                        </a:solidFill>
                        <a:effectLst/>
                        <a:latin typeface="Arial" panose="020B0604020202020204" pitchFamily="34" charset="0"/>
                        <a:cs typeface="Arial" panose="020B0604020202020204" pitchFamily="34" charset="0"/>
                      </a:endParaRPr>
                    </a:p>
                  </a:txBody>
                  <a:tcPr marL="2492" marR="2492" marT="2492" marB="0" anchor="ctr"/>
                </a:tc>
                <a:extLst>
                  <a:ext uri="{0D108BD9-81ED-4DB2-BD59-A6C34878D82A}">
                    <a16:rowId xmlns:a16="http://schemas.microsoft.com/office/drawing/2014/main" val="10001"/>
                  </a:ext>
                </a:extLst>
              </a:tr>
              <a:tr h="504727">
                <a:tc>
                  <a:txBody>
                    <a:bodyPr/>
                    <a:lstStyle/>
                    <a:p>
                      <a:pPr algn="l" fontAlgn="t"/>
                      <a:r>
                        <a:rPr lang="en-GB" sz="1400" u="none" strike="noStrike" dirty="0">
                          <a:effectLst/>
                          <a:latin typeface="Arial" panose="020B0604020202020204" pitchFamily="34" charset="0"/>
                          <a:cs typeface="Arial" panose="020B0604020202020204" pitchFamily="34" charset="0"/>
                        </a:rPr>
                        <a:t>MBL*–producing </a:t>
                      </a:r>
                      <a:r>
                        <a:rPr lang="en-GB" sz="1400" u="none" strike="noStrike" dirty="0" err="1">
                          <a:effectLst/>
                          <a:latin typeface="Arial" panose="020B0604020202020204" pitchFamily="34" charset="0"/>
                          <a:cs typeface="Arial" panose="020B0604020202020204" pitchFamily="34" charset="0"/>
                        </a:rPr>
                        <a:t>Enterobacterales</a:t>
                      </a:r>
                      <a:r>
                        <a:rPr lang="en-GB" sz="1400" u="none" strike="noStrike" dirty="0">
                          <a:effectLst/>
                          <a:latin typeface="Arial" panose="020B0604020202020204" pitchFamily="34" charset="0"/>
                          <a:cs typeface="Arial" panose="020B0604020202020204" pitchFamily="34" charset="0"/>
                        </a:rPr>
                        <a:t> </a:t>
                      </a:r>
                      <a:endParaRPr lang="en-GB" sz="1400" b="0" i="0" u="none" strike="noStrike" dirty="0">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t"/>
                      <a:r>
                        <a:rPr lang="en-GB" sz="1400" u="none" strike="noStrike">
                          <a:effectLst/>
                          <a:latin typeface="Arial" panose="020B0604020202020204" pitchFamily="34" charset="0"/>
                          <a:cs typeface="Arial" panose="020B0604020202020204" pitchFamily="34" charset="0"/>
                        </a:rPr>
                        <a:t>36.4% </a:t>
                      </a:r>
                      <a:endParaRPr lang="en-GB" sz="1400" b="0" i="0" u="none" strike="noStrike">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t"/>
                      <a:r>
                        <a:rPr lang="en-GB" sz="1400" u="none" strike="noStrike">
                          <a:effectLst/>
                          <a:latin typeface="Arial" panose="020B0604020202020204" pitchFamily="34" charset="0"/>
                          <a:cs typeface="Arial" panose="020B0604020202020204" pitchFamily="34" charset="0"/>
                        </a:rPr>
                        <a:t>5.86 (2.72–12.76) </a:t>
                      </a:r>
                      <a:endParaRPr lang="en-GB" sz="1400" b="0" i="0" u="none" strike="noStrike">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t"/>
                      <a:r>
                        <a:rPr lang="en-GB" sz="1400" u="none" strike="noStrike">
                          <a:effectLst/>
                          <a:latin typeface="Arial" panose="020B0604020202020204" pitchFamily="34" charset="0"/>
                          <a:cs typeface="Arial" panose="020B0604020202020204" pitchFamily="34" charset="0"/>
                        </a:rPr>
                        <a:t>35% </a:t>
                      </a:r>
                      <a:endParaRPr lang="en-GB" sz="1400" b="0" i="0" u="none" strike="noStrike">
                        <a:solidFill>
                          <a:srgbClr val="2A2A2A"/>
                        </a:solidFill>
                        <a:effectLst/>
                        <a:latin typeface="Arial" panose="020B0604020202020204" pitchFamily="34" charset="0"/>
                        <a:cs typeface="Arial" panose="020B0604020202020204" pitchFamily="34" charset="0"/>
                      </a:endParaRPr>
                    </a:p>
                  </a:txBody>
                  <a:tcPr marL="2492" marR="2492" marT="2492" marB="0" anchor="ctr"/>
                </a:tc>
                <a:extLst>
                  <a:ext uri="{0D108BD9-81ED-4DB2-BD59-A6C34878D82A}">
                    <a16:rowId xmlns:a16="http://schemas.microsoft.com/office/drawing/2014/main" val="10002"/>
                  </a:ext>
                </a:extLst>
              </a:tr>
              <a:tr h="450890">
                <a:tc>
                  <a:txBody>
                    <a:bodyPr/>
                    <a:lstStyle/>
                    <a:p>
                      <a:pPr algn="l" fontAlgn="t"/>
                      <a:r>
                        <a:rPr lang="en-GB" sz="1400" u="none" strike="noStrike" dirty="0">
                          <a:effectLst/>
                          <a:latin typeface="Arial" panose="020B0604020202020204" pitchFamily="34" charset="0"/>
                          <a:cs typeface="Arial" panose="020B0604020202020204" pitchFamily="34" charset="0"/>
                        </a:rPr>
                        <a:t>CR </a:t>
                      </a:r>
                      <a:r>
                        <a:rPr lang="en-GB" sz="1400" i="1" u="none" strike="noStrike" dirty="0">
                          <a:effectLst/>
                          <a:latin typeface="Arial" panose="020B0604020202020204" pitchFamily="34" charset="0"/>
                          <a:cs typeface="Arial" panose="020B0604020202020204" pitchFamily="34" charset="0"/>
                        </a:rPr>
                        <a:t>Pseudomonas aeruginosa </a:t>
                      </a:r>
                      <a:endParaRPr lang="en-GB" sz="1400" b="0" i="1" u="none" strike="noStrike" dirty="0">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t"/>
                      <a:r>
                        <a:rPr lang="en-GB" sz="1400" u="none" strike="noStrike">
                          <a:effectLst/>
                          <a:latin typeface="Arial" panose="020B0604020202020204" pitchFamily="34" charset="0"/>
                          <a:cs typeface="Arial" panose="020B0604020202020204" pitchFamily="34" charset="0"/>
                        </a:rPr>
                        <a:t>32.8% </a:t>
                      </a:r>
                      <a:endParaRPr lang="en-GB" sz="1400" b="0" i="0" u="none" strike="noStrike">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t"/>
                      <a:r>
                        <a:rPr lang="en-GB" sz="1400" u="none" strike="noStrike">
                          <a:effectLst/>
                          <a:latin typeface="Arial" panose="020B0604020202020204" pitchFamily="34" charset="0"/>
                          <a:cs typeface="Arial" panose="020B0604020202020204" pitchFamily="34" charset="0"/>
                        </a:rPr>
                        <a:t>2.99 (1.48–5.95) </a:t>
                      </a:r>
                      <a:endParaRPr lang="en-GB" sz="1400" b="0" i="0" u="none" strike="noStrike">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t"/>
                      <a:r>
                        <a:rPr lang="en-GB" sz="1400" u="none" strike="noStrike" dirty="0">
                          <a:effectLst/>
                          <a:latin typeface="Arial" panose="020B0604020202020204" pitchFamily="34" charset="0"/>
                          <a:cs typeface="Arial" panose="020B0604020202020204" pitchFamily="34" charset="0"/>
                        </a:rPr>
                        <a:t>19% </a:t>
                      </a:r>
                      <a:endParaRPr lang="en-GB" sz="1400" b="0" i="0" u="none" strike="noStrike" dirty="0">
                        <a:solidFill>
                          <a:srgbClr val="2A2A2A"/>
                        </a:solidFill>
                        <a:effectLst/>
                        <a:latin typeface="Arial" panose="020B0604020202020204" pitchFamily="34" charset="0"/>
                        <a:cs typeface="Arial" panose="020B0604020202020204" pitchFamily="34" charset="0"/>
                      </a:endParaRPr>
                    </a:p>
                  </a:txBody>
                  <a:tcPr marL="2492" marR="2492" marT="2492" marB="0" anchor="ctr"/>
                </a:tc>
                <a:extLst>
                  <a:ext uri="{0D108BD9-81ED-4DB2-BD59-A6C34878D82A}">
                    <a16:rowId xmlns:a16="http://schemas.microsoft.com/office/drawing/2014/main" val="10003"/>
                  </a:ext>
                </a:extLst>
              </a:tr>
              <a:tr h="450890">
                <a:tc>
                  <a:txBody>
                    <a:bodyPr/>
                    <a:lstStyle/>
                    <a:p>
                      <a:pPr algn="l" fontAlgn="t"/>
                      <a:r>
                        <a:rPr lang="en-GB" sz="1400" u="none" strike="noStrike" dirty="0">
                          <a:effectLst/>
                          <a:latin typeface="Arial" panose="020B0604020202020204" pitchFamily="34" charset="0"/>
                          <a:cs typeface="Arial" panose="020B0604020202020204" pitchFamily="34" charset="0"/>
                        </a:rPr>
                        <a:t>CR </a:t>
                      </a:r>
                      <a:r>
                        <a:rPr lang="en-GB" sz="1400" i="1" u="none" strike="noStrike" dirty="0">
                          <a:effectLst/>
                          <a:latin typeface="Arial" panose="020B0604020202020204" pitchFamily="34" charset="0"/>
                          <a:cs typeface="Arial" panose="020B0604020202020204" pitchFamily="34" charset="0"/>
                        </a:rPr>
                        <a:t>Acinetobacter </a:t>
                      </a:r>
                      <a:r>
                        <a:rPr lang="en-GB" sz="1400" i="1" u="none" strike="noStrike" dirty="0" err="1">
                          <a:effectLst/>
                          <a:latin typeface="Arial" panose="020B0604020202020204" pitchFamily="34" charset="0"/>
                          <a:cs typeface="Arial" panose="020B0604020202020204" pitchFamily="34" charset="0"/>
                        </a:rPr>
                        <a:t>baumannii</a:t>
                      </a:r>
                      <a:r>
                        <a:rPr lang="en-GB" sz="1400" i="1" u="none" strike="noStrike" dirty="0">
                          <a:effectLst/>
                          <a:latin typeface="Arial" panose="020B0604020202020204" pitchFamily="34" charset="0"/>
                          <a:cs typeface="Arial" panose="020B0604020202020204" pitchFamily="34" charset="0"/>
                        </a:rPr>
                        <a:t> </a:t>
                      </a:r>
                      <a:endParaRPr lang="en-GB" sz="1400" b="0" i="1" u="none" strike="noStrike" dirty="0">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t"/>
                      <a:r>
                        <a:rPr lang="en-GB" sz="1400" u="none" strike="noStrike">
                          <a:effectLst/>
                          <a:latin typeface="Arial" panose="020B0604020202020204" pitchFamily="34" charset="0"/>
                          <a:cs typeface="Arial" panose="020B0604020202020204" pitchFamily="34" charset="0"/>
                        </a:rPr>
                        <a:t>43.2% </a:t>
                      </a:r>
                      <a:endParaRPr lang="en-GB" sz="1400" b="0" i="0" u="none" strike="noStrike">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t"/>
                      <a:r>
                        <a:rPr lang="en-GB" sz="1400" u="none" strike="noStrike">
                          <a:effectLst/>
                          <a:latin typeface="Arial" panose="020B0604020202020204" pitchFamily="34" charset="0"/>
                          <a:cs typeface="Arial" panose="020B0604020202020204" pitchFamily="34" charset="0"/>
                        </a:rPr>
                        <a:t>2.65 (1.52–4.61) </a:t>
                      </a:r>
                      <a:endParaRPr lang="en-GB" sz="1400" b="0" i="0" u="none" strike="noStrike">
                        <a:solidFill>
                          <a:srgbClr val="2A2A2A"/>
                        </a:solidFill>
                        <a:effectLst/>
                        <a:latin typeface="Arial" panose="020B0604020202020204" pitchFamily="34" charset="0"/>
                        <a:cs typeface="Arial" panose="020B0604020202020204" pitchFamily="34" charset="0"/>
                      </a:endParaRPr>
                    </a:p>
                  </a:txBody>
                  <a:tcPr marL="2492" marR="2492" marT="2492" marB="0" anchor="ctr"/>
                </a:tc>
                <a:tc>
                  <a:txBody>
                    <a:bodyPr/>
                    <a:lstStyle/>
                    <a:p>
                      <a:pPr algn="ctr" fontAlgn="t"/>
                      <a:r>
                        <a:rPr lang="en-GB" sz="1400" u="none" strike="noStrike" dirty="0">
                          <a:effectLst/>
                          <a:latin typeface="Arial" panose="020B0604020202020204" pitchFamily="34" charset="0"/>
                          <a:cs typeface="Arial" panose="020B0604020202020204" pitchFamily="34" charset="0"/>
                        </a:rPr>
                        <a:t>16%</a:t>
                      </a:r>
                      <a:endParaRPr lang="en-GB" sz="1400" b="0" i="0" u="none" strike="noStrike" dirty="0">
                        <a:solidFill>
                          <a:srgbClr val="2A2A2A"/>
                        </a:solidFill>
                        <a:effectLst/>
                        <a:latin typeface="Arial" panose="020B0604020202020204" pitchFamily="34" charset="0"/>
                        <a:cs typeface="Arial" panose="020B0604020202020204" pitchFamily="34" charset="0"/>
                      </a:endParaRPr>
                    </a:p>
                  </a:txBody>
                  <a:tcPr marL="2492" marR="2492" marT="2492" marB="0" anchor="ctr"/>
                </a:tc>
                <a:extLst>
                  <a:ext uri="{0D108BD9-81ED-4DB2-BD59-A6C34878D82A}">
                    <a16:rowId xmlns:a16="http://schemas.microsoft.com/office/drawing/2014/main" val="10004"/>
                  </a:ext>
                </a:extLst>
              </a:tr>
            </a:tbl>
          </a:graphicData>
        </a:graphic>
      </p:graphicFrame>
      <p:sp>
        <p:nvSpPr>
          <p:cNvPr id="6" name="Rectangle 5"/>
          <p:cNvSpPr/>
          <p:nvPr/>
        </p:nvSpPr>
        <p:spPr>
          <a:xfrm>
            <a:off x="150018" y="909445"/>
            <a:ext cx="8308182" cy="784830"/>
          </a:xfrm>
          <a:prstGeom prst="rect">
            <a:avLst/>
          </a:prstGeom>
        </p:spPr>
        <p:txBody>
          <a:bodyPr wrap="square">
            <a:spAutoFit/>
          </a:bodyPr>
          <a:lstStyle/>
          <a:p>
            <a:r>
              <a:rPr lang="en-GB" sz="1500" dirty="0">
                <a:latin typeface="Arial" panose="020B0604020202020204" pitchFamily="34" charset="0"/>
                <a:cs typeface="Arial" panose="020B0604020202020204" pitchFamily="34" charset="0"/>
              </a:rPr>
              <a:t>Retrospective observational study from 19 Italian hospitals between 2018 and 2020. A total of 1276 monoclonal Gram-negative BSIs were included (</a:t>
            </a:r>
            <a:r>
              <a:rPr lang="en-GB" sz="1500" dirty="0" err="1">
                <a:latin typeface="Arial" panose="020B0604020202020204" pitchFamily="34" charset="0"/>
                <a:cs typeface="Arial" panose="020B0604020202020204" pitchFamily="34" charset="0"/>
              </a:rPr>
              <a:t>polymicrobial</a:t>
            </a:r>
            <a:r>
              <a:rPr lang="en-GB" sz="1500" dirty="0">
                <a:latin typeface="Arial" panose="020B0604020202020204" pitchFamily="34" charset="0"/>
                <a:cs typeface="Arial" panose="020B0604020202020204" pitchFamily="34" charset="0"/>
              </a:rPr>
              <a:t> BSIs were excluded). 30% (!) of these ICU-associated BSIs were CPE.</a:t>
            </a:r>
          </a:p>
        </p:txBody>
      </p:sp>
      <p:sp>
        <p:nvSpPr>
          <p:cNvPr id="7" name="Rectangle 6"/>
          <p:cNvSpPr/>
          <p:nvPr/>
        </p:nvSpPr>
        <p:spPr>
          <a:xfrm>
            <a:off x="4532708" y="4613469"/>
            <a:ext cx="4249946" cy="300082"/>
          </a:xfrm>
          <a:prstGeom prst="rect">
            <a:avLst/>
          </a:prstGeom>
        </p:spPr>
        <p:txBody>
          <a:bodyPr wrap="none">
            <a:spAutoFit/>
          </a:bodyPr>
          <a:lstStyle/>
          <a:p>
            <a:r>
              <a:rPr lang="en-GB" sz="1350" dirty="0">
                <a:solidFill>
                  <a:srgbClr val="444444"/>
                </a:solidFill>
                <a:latin typeface="Arial" panose="020B0604020202020204" pitchFamily="34" charset="0"/>
                <a:cs typeface="Arial" panose="020B0604020202020204" pitchFamily="34" charset="0"/>
              </a:rPr>
              <a:t>MBLs* include NDM, VIM, and IMP </a:t>
            </a:r>
            <a:r>
              <a:rPr lang="en-GB" sz="1350" dirty="0" err="1">
                <a:solidFill>
                  <a:srgbClr val="444444"/>
                </a:solidFill>
                <a:latin typeface="Arial" panose="020B0604020202020204" pitchFamily="34" charset="0"/>
                <a:cs typeface="Arial" panose="020B0604020202020204" pitchFamily="34" charset="0"/>
              </a:rPr>
              <a:t>carbapenemases</a:t>
            </a:r>
            <a:endParaRPr lang="en-GB" sz="13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6521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223963" y="-128550"/>
            <a:ext cx="6866335" cy="1057435"/>
          </a:xfrm>
        </p:spPr>
        <p:txBody>
          <a:bodyPr>
            <a:normAutofit/>
          </a:bodyPr>
          <a:lstStyle/>
          <a:p>
            <a:r>
              <a:rPr lang="en-GB" sz="2700" dirty="0">
                <a:latin typeface="Arial" pitchFamily="34" charset="0"/>
                <a:ea typeface="ＭＳ Ｐゴシック" pitchFamily="34" charset="-128"/>
                <a:cs typeface="Arial" pitchFamily="34" charset="0"/>
              </a:rPr>
              <a:t>What’s the problem? Rapid spread</a:t>
            </a:r>
          </a:p>
        </p:txBody>
      </p:sp>
      <p:graphicFrame>
        <p:nvGraphicFramePr>
          <p:cNvPr id="8" name="Diagram 7"/>
          <p:cNvGraphicFramePr/>
          <p:nvPr/>
        </p:nvGraphicFramePr>
        <p:xfrm>
          <a:off x="1143000" y="735546"/>
          <a:ext cx="6528460" cy="38964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77167320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947048" y="4125516"/>
            <a:ext cx="3053953" cy="1017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350">
              <a:latin typeface="Arial" pitchFamily="34" charset="0"/>
              <a:cs typeface="Arial" pitchFamily="34" charset="0"/>
            </a:endParaRPr>
          </a:p>
        </p:txBody>
      </p:sp>
      <p:sp>
        <p:nvSpPr>
          <p:cNvPr id="11267" name="Title 1"/>
          <p:cNvSpPr>
            <a:spLocks noGrp="1"/>
          </p:cNvSpPr>
          <p:nvPr>
            <p:ph type="title"/>
          </p:nvPr>
        </p:nvSpPr>
        <p:spPr>
          <a:xfrm>
            <a:off x="1346597" y="-20538"/>
            <a:ext cx="6172201" cy="857251"/>
          </a:xfrm>
        </p:spPr>
        <p:txBody>
          <a:bodyPr/>
          <a:lstStyle/>
          <a:p>
            <a:r>
              <a:rPr lang="en-GB" sz="2700" dirty="0">
                <a:latin typeface="Arial" pitchFamily="34" charset="0"/>
                <a:ea typeface="ＭＳ Ｐゴシック" pitchFamily="34" charset="-128"/>
                <a:cs typeface="Arial" pitchFamily="34" charset="0"/>
              </a:rPr>
              <a:t>Acronym minefield</a:t>
            </a:r>
          </a:p>
        </p:txBody>
      </p:sp>
      <p:sp>
        <p:nvSpPr>
          <p:cNvPr id="4" name="Explosion 1 3"/>
          <p:cNvSpPr/>
          <p:nvPr/>
        </p:nvSpPr>
        <p:spPr>
          <a:xfrm>
            <a:off x="3821907" y="750094"/>
            <a:ext cx="1875235" cy="964406"/>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C00000"/>
                </a:solidFill>
                <a:latin typeface="Arial" pitchFamily="34" charset="0"/>
                <a:cs typeface="Arial" pitchFamily="34" charset="0"/>
              </a:rPr>
              <a:t>MDR-GNR</a:t>
            </a:r>
          </a:p>
        </p:txBody>
      </p:sp>
      <p:sp>
        <p:nvSpPr>
          <p:cNvPr id="5" name="Explosion 1 4"/>
          <p:cNvSpPr/>
          <p:nvPr/>
        </p:nvSpPr>
        <p:spPr>
          <a:xfrm>
            <a:off x="3286125" y="1875235"/>
            <a:ext cx="1875235" cy="964406"/>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C00000"/>
                </a:solidFill>
                <a:latin typeface="Arial" pitchFamily="34" charset="0"/>
                <a:cs typeface="Arial" pitchFamily="34" charset="0"/>
              </a:rPr>
              <a:t>MDR-GNB</a:t>
            </a:r>
          </a:p>
        </p:txBody>
      </p:sp>
      <p:sp>
        <p:nvSpPr>
          <p:cNvPr id="6" name="Explosion 1 5"/>
          <p:cNvSpPr/>
          <p:nvPr/>
        </p:nvSpPr>
        <p:spPr>
          <a:xfrm>
            <a:off x="5643563" y="1768079"/>
            <a:ext cx="1875235" cy="964406"/>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C00000"/>
                </a:solidFill>
                <a:latin typeface="Arial" pitchFamily="34" charset="0"/>
                <a:cs typeface="Arial" pitchFamily="34" charset="0"/>
              </a:rPr>
              <a:t>CRO</a:t>
            </a:r>
          </a:p>
        </p:txBody>
      </p:sp>
      <p:sp>
        <p:nvSpPr>
          <p:cNvPr id="7" name="Explosion 1 6"/>
          <p:cNvSpPr/>
          <p:nvPr/>
        </p:nvSpPr>
        <p:spPr>
          <a:xfrm>
            <a:off x="3982641" y="3000376"/>
            <a:ext cx="1875234" cy="964406"/>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C00000"/>
                </a:solidFill>
                <a:latin typeface="Arial" pitchFamily="34" charset="0"/>
                <a:cs typeface="Arial" pitchFamily="34" charset="0"/>
              </a:rPr>
              <a:t>CRE</a:t>
            </a:r>
          </a:p>
        </p:txBody>
      </p:sp>
      <p:sp>
        <p:nvSpPr>
          <p:cNvPr id="8" name="Explosion 1 7"/>
          <p:cNvSpPr/>
          <p:nvPr/>
        </p:nvSpPr>
        <p:spPr>
          <a:xfrm>
            <a:off x="1625204" y="803673"/>
            <a:ext cx="1875234" cy="964406"/>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C00000"/>
                </a:solidFill>
                <a:latin typeface="Arial" pitchFamily="34" charset="0"/>
                <a:cs typeface="Arial" pitchFamily="34" charset="0"/>
              </a:rPr>
              <a:t>CPE</a:t>
            </a:r>
          </a:p>
        </p:txBody>
      </p:sp>
      <p:sp>
        <p:nvSpPr>
          <p:cNvPr id="9" name="Explosion 1 8"/>
          <p:cNvSpPr/>
          <p:nvPr/>
        </p:nvSpPr>
        <p:spPr>
          <a:xfrm>
            <a:off x="1839516" y="3214688"/>
            <a:ext cx="1875234" cy="964406"/>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C00000"/>
                </a:solidFill>
                <a:latin typeface="Arial" pitchFamily="34" charset="0"/>
                <a:cs typeface="Arial" pitchFamily="34" charset="0"/>
              </a:rPr>
              <a:t>CPE</a:t>
            </a:r>
          </a:p>
        </p:txBody>
      </p:sp>
      <p:sp>
        <p:nvSpPr>
          <p:cNvPr id="10" name="Explosion 1 9"/>
          <p:cNvSpPr/>
          <p:nvPr/>
        </p:nvSpPr>
        <p:spPr>
          <a:xfrm>
            <a:off x="5750719" y="375048"/>
            <a:ext cx="1875235" cy="964406"/>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C00000"/>
                </a:solidFill>
                <a:latin typeface="Arial" pitchFamily="34" charset="0"/>
                <a:cs typeface="Arial" pitchFamily="34" charset="0"/>
              </a:rPr>
              <a:t>CPC</a:t>
            </a:r>
          </a:p>
        </p:txBody>
      </p:sp>
      <p:sp>
        <p:nvSpPr>
          <p:cNvPr id="11" name="Explosion 1 10"/>
          <p:cNvSpPr/>
          <p:nvPr/>
        </p:nvSpPr>
        <p:spPr>
          <a:xfrm>
            <a:off x="6018610" y="2946798"/>
            <a:ext cx="1875234" cy="964406"/>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C00000"/>
                </a:solidFill>
                <a:latin typeface="Arial" pitchFamily="34" charset="0"/>
                <a:cs typeface="Arial" pitchFamily="34" charset="0"/>
              </a:rPr>
              <a:t>CRC</a:t>
            </a:r>
          </a:p>
        </p:txBody>
      </p:sp>
      <p:sp>
        <p:nvSpPr>
          <p:cNvPr id="13" name="Explosion 1 12"/>
          <p:cNvSpPr/>
          <p:nvPr/>
        </p:nvSpPr>
        <p:spPr>
          <a:xfrm>
            <a:off x="5804297" y="4018360"/>
            <a:ext cx="1875234" cy="964406"/>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C00000"/>
                </a:solidFill>
                <a:latin typeface="Arial" pitchFamily="34" charset="0"/>
                <a:cs typeface="Arial" pitchFamily="34" charset="0"/>
              </a:rPr>
              <a:t>CRAB</a:t>
            </a:r>
          </a:p>
        </p:txBody>
      </p:sp>
      <p:sp>
        <p:nvSpPr>
          <p:cNvPr id="14" name="Explosion 1 13"/>
          <p:cNvSpPr/>
          <p:nvPr/>
        </p:nvSpPr>
        <p:spPr>
          <a:xfrm>
            <a:off x="1357313" y="1982392"/>
            <a:ext cx="1875235" cy="964406"/>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C00000"/>
                </a:solidFill>
                <a:latin typeface="Arial" pitchFamily="34" charset="0"/>
                <a:cs typeface="Arial" pitchFamily="34" charset="0"/>
              </a:rPr>
              <a:t>ESBL</a:t>
            </a:r>
          </a:p>
        </p:txBody>
      </p:sp>
      <p:sp>
        <p:nvSpPr>
          <p:cNvPr id="15" name="Explosion 1 14"/>
          <p:cNvSpPr/>
          <p:nvPr/>
        </p:nvSpPr>
        <p:spPr>
          <a:xfrm>
            <a:off x="3339704" y="4071938"/>
            <a:ext cx="1875234" cy="964406"/>
          </a:xfrm>
          <a:prstGeom prst="irregularSeal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C00000"/>
                </a:solidFill>
                <a:latin typeface="Arial" pitchFamily="34" charset="0"/>
                <a:cs typeface="Arial" pitchFamily="34" charset="0"/>
              </a:rPr>
              <a:t>KPC</a:t>
            </a:r>
          </a:p>
        </p:txBody>
      </p:sp>
    </p:spTree>
    <p:custDataLst>
      <p:tags r:id="rId1"/>
    </p:custDataLst>
    <p:extLst>
      <p:ext uri="{BB962C8B-B14F-4D97-AF65-F5344CB8AC3E}">
        <p14:creationId xmlns:p14="http://schemas.microsoft.com/office/powerpoint/2010/main" val="417683148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par>
                          <p:cTn id="15" fill="hold" nodeType="afterGroup">
                            <p:stCondLst>
                              <p:cond delay="500"/>
                            </p:stCondLst>
                            <p:childTnLst>
                              <p:par>
                                <p:cTn id="16" presetID="2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childTnLst>
                                </p:cTn>
                              </p:par>
                            </p:childTnLst>
                          </p:cTn>
                        </p:par>
                        <p:par>
                          <p:cTn id="20" fill="hold" nodeType="afterGroup">
                            <p:stCondLst>
                              <p:cond delay="1000"/>
                            </p:stCondLst>
                            <p:childTnLst>
                              <p:par>
                                <p:cTn id="21" presetID="2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childTnLst>
                          </p:cTn>
                        </p:par>
                        <p:par>
                          <p:cTn id="25" fill="hold" nodeType="afterGroup">
                            <p:stCondLst>
                              <p:cond delay="1500"/>
                            </p:stCondLst>
                            <p:childTnLst>
                              <p:par>
                                <p:cTn id="26" presetID="2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childTnLst>
                                </p:cTn>
                              </p:par>
                            </p:childTnLst>
                          </p:cTn>
                        </p:par>
                        <p:par>
                          <p:cTn id="30" fill="hold" nodeType="afterGroup">
                            <p:stCondLst>
                              <p:cond delay="2000"/>
                            </p:stCondLst>
                            <p:childTnLst>
                              <p:par>
                                <p:cTn id="31" presetID="23" presetClass="entr" presetSubtype="16"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childTnLst>
                          </p:cTn>
                        </p:par>
                        <p:par>
                          <p:cTn id="35" fill="hold" nodeType="afterGroup">
                            <p:stCondLst>
                              <p:cond delay="2500"/>
                            </p:stCondLst>
                            <p:childTnLst>
                              <p:par>
                                <p:cTn id="36" presetID="23" presetClass="entr" presetSubtype="16"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childTnLst>
                                </p:cTn>
                              </p:par>
                            </p:childTnLst>
                          </p:cTn>
                        </p:par>
                        <p:par>
                          <p:cTn id="40" fill="hold" nodeType="afterGroup">
                            <p:stCondLst>
                              <p:cond delay="3000"/>
                            </p:stCondLst>
                            <p:childTnLst>
                              <p:par>
                                <p:cTn id="41" presetID="2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childTnLst>
                                </p:cTn>
                              </p:par>
                            </p:childTnLst>
                          </p:cTn>
                        </p:par>
                        <p:par>
                          <p:cTn id="45" fill="hold" nodeType="afterGroup">
                            <p:stCondLst>
                              <p:cond delay="3500"/>
                            </p:stCondLst>
                            <p:childTnLst>
                              <p:par>
                                <p:cTn id="46" presetID="2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childTnLst>
                                </p:cTn>
                              </p:par>
                            </p:childTnLst>
                          </p:cTn>
                        </p:par>
                        <p:par>
                          <p:cTn id="50" fill="hold" nodeType="afterGroup">
                            <p:stCondLst>
                              <p:cond delay="4000"/>
                            </p:stCondLst>
                            <p:childTnLst>
                              <p:par>
                                <p:cTn id="51" presetID="23" presetClass="entr" presetSubtype="16"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childTnLst>
                                </p:cTn>
                              </p:par>
                            </p:childTnLst>
                          </p:cTn>
                        </p:par>
                        <p:par>
                          <p:cTn id="55" fill="hold" nodeType="afterGroup">
                            <p:stCondLst>
                              <p:cond delay="4500"/>
                            </p:stCondLst>
                            <p:childTnLst>
                              <p:par>
                                <p:cTn id="56" presetID="23" presetClass="entr" presetSubtype="16"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115617" y="214313"/>
            <a:ext cx="6993731" cy="533400"/>
          </a:xfrm>
        </p:spPr>
        <p:txBody>
          <a:bodyPr>
            <a:normAutofit fontScale="90000"/>
          </a:bodyPr>
          <a:lstStyle/>
          <a:p>
            <a:pPr eaLnBrk="1" hangingPunct="1"/>
            <a:r>
              <a:rPr lang="en-GB" altLang="en-US" sz="2700" dirty="0">
                <a:latin typeface="Arial" panose="020B0604020202020204" pitchFamily="34" charset="0"/>
                <a:ea typeface="ＭＳ Ｐゴシック" panose="020B0600070205080204" pitchFamily="34" charset="-128"/>
                <a:cs typeface="Arial" panose="020B0604020202020204" pitchFamily="34" charset="0"/>
              </a:rPr>
              <a:t>Rising threat from multidrug-resistant Gram-negative bacteria</a:t>
            </a:r>
            <a:endParaRPr lang="en-GB" altLang="en-US" sz="2700" i="1" dirty="0">
              <a:latin typeface="Arial" panose="020B0604020202020204" pitchFamily="34" charset="0"/>
              <a:ea typeface="ＭＳ Ｐゴシック" panose="020B0600070205080204" pitchFamily="34" charset="-128"/>
              <a:cs typeface="Arial" panose="020B0604020202020204" pitchFamily="34" charset="0"/>
            </a:endParaRPr>
          </a:p>
        </p:txBody>
      </p:sp>
      <p:graphicFrame>
        <p:nvGraphicFramePr>
          <p:cNvPr id="5" name="Chart 4"/>
          <p:cNvGraphicFramePr/>
          <p:nvPr/>
        </p:nvGraphicFramePr>
        <p:xfrm>
          <a:off x="1196579" y="679757"/>
          <a:ext cx="3429000" cy="2057400"/>
        </p:xfrm>
        <a:graphic>
          <a:graphicData uri="http://schemas.openxmlformats.org/drawingml/2006/chart">
            <c:chart xmlns:c="http://schemas.openxmlformats.org/drawingml/2006/chart" xmlns:r="http://schemas.openxmlformats.org/officeDocument/2006/relationships" r:id="rId3"/>
          </a:graphicData>
        </a:graphic>
      </p:graphicFrame>
      <p:sp>
        <p:nvSpPr>
          <p:cNvPr id="7172" name="Rectangle 5"/>
          <p:cNvSpPr>
            <a:spLocks noChangeArrowheads="1"/>
          </p:cNvSpPr>
          <p:nvPr/>
        </p:nvSpPr>
        <p:spPr bwMode="auto">
          <a:xfrm>
            <a:off x="1518047" y="2662238"/>
            <a:ext cx="2518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a:cs typeface="Arial" panose="020B0604020202020204" pitchFamily="34" charset="0"/>
              </a:rPr>
              <a:t>% of all HAI caused by GNRs.</a:t>
            </a:r>
          </a:p>
        </p:txBody>
      </p:sp>
      <p:sp>
        <p:nvSpPr>
          <p:cNvPr id="7173" name="Rectangle 6"/>
          <p:cNvSpPr>
            <a:spLocks noChangeArrowheads="1"/>
          </p:cNvSpPr>
          <p:nvPr/>
        </p:nvSpPr>
        <p:spPr bwMode="auto">
          <a:xfrm>
            <a:off x="0" y="4706354"/>
            <a:ext cx="50577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a:cs typeface="Arial" panose="020B0604020202020204" pitchFamily="34" charset="0"/>
              </a:rPr>
              <a:t>Hidron et al. </a:t>
            </a:r>
            <a:r>
              <a:rPr lang="en-US" altLang="en-US" sz="1200" i="1">
                <a:cs typeface="Arial" panose="020B0604020202020204" pitchFamily="34" charset="0"/>
              </a:rPr>
              <a:t>Infect Control Hosp Epidemiol </a:t>
            </a:r>
            <a:r>
              <a:rPr lang="en-US" altLang="en-US" sz="1200">
                <a:cs typeface="Arial" panose="020B0604020202020204" pitchFamily="34" charset="0"/>
              </a:rPr>
              <a:t>2008;29:966-1011.</a:t>
            </a:r>
          </a:p>
          <a:p>
            <a:pPr eaLnBrk="1" hangingPunct="1"/>
            <a:r>
              <a:rPr lang="en-GB" altLang="en-US" sz="1200">
                <a:cs typeface="Arial" panose="020B0604020202020204" pitchFamily="34" charset="0"/>
              </a:rPr>
              <a:t>Peleg &amp; Hooper. </a:t>
            </a:r>
            <a:r>
              <a:rPr lang="en-GB" altLang="en-US" sz="1200" i="1">
                <a:cs typeface="Arial" panose="020B0604020202020204" pitchFamily="34" charset="0"/>
              </a:rPr>
              <a:t>N Engl J Med </a:t>
            </a:r>
            <a:r>
              <a:rPr lang="en-GB" altLang="en-US" sz="1200">
                <a:cs typeface="Arial" panose="020B0604020202020204" pitchFamily="34" charset="0"/>
              </a:rPr>
              <a:t>2010;362:1804-1813.</a:t>
            </a:r>
            <a:endParaRPr lang="en-US" altLang="en-US" sz="1200">
              <a:cs typeface="Arial" panose="020B0604020202020204" pitchFamily="34" charset="0"/>
            </a:endParaRPr>
          </a:p>
        </p:txBody>
      </p:sp>
      <p:sp>
        <p:nvSpPr>
          <p:cNvPr id="7174" name="Rectangle 8"/>
          <p:cNvSpPr>
            <a:spLocks noChangeArrowheads="1"/>
          </p:cNvSpPr>
          <p:nvPr/>
        </p:nvSpPr>
        <p:spPr bwMode="auto">
          <a:xfrm>
            <a:off x="4572000" y="2662238"/>
            <a:ext cx="27324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a:cs typeface="Arial" panose="020B0604020202020204" pitchFamily="34" charset="0"/>
              </a:rPr>
              <a:t>% of ICU HAI caused by GNRs.</a:t>
            </a:r>
          </a:p>
        </p:txBody>
      </p:sp>
      <p:graphicFrame>
        <p:nvGraphicFramePr>
          <p:cNvPr id="10" name="Chart 9"/>
          <p:cNvGraphicFramePr/>
          <p:nvPr/>
        </p:nvGraphicFramePr>
        <p:xfrm>
          <a:off x="4143372" y="679757"/>
          <a:ext cx="3429000" cy="2057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4163404168"/>
              </p:ext>
            </p:extLst>
          </p:nvPr>
        </p:nvGraphicFramePr>
        <p:xfrm>
          <a:off x="1518047" y="3057525"/>
          <a:ext cx="5518546" cy="1371600"/>
        </p:xfrm>
        <a:graphic>
          <a:graphicData uri="http://schemas.openxmlformats.org/drawingml/2006/table">
            <a:tbl>
              <a:tblPr/>
              <a:tblGrid>
                <a:gridCol w="1982390">
                  <a:extLst>
                    <a:ext uri="{9D8B030D-6E8A-4147-A177-3AD203B41FA5}">
                      <a16:colId xmlns:a16="http://schemas.microsoft.com/office/drawing/2014/main" val="20000"/>
                    </a:ext>
                  </a:extLst>
                </a:gridCol>
                <a:gridCol w="3536156">
                  <a:extLst>
                    <a:ext uri="{9D8B030D-6E8A-4147-A177-3AD203B41FA5}">
                      <a16:colId xmlns:a16="http://schemas.microsoft.com/office/drawing/2014/main" val="20001"/>
                    </a:ext>
                  </a:extLst>
                </a:gridCol>
              </a:tblGrid>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a:ln>
                            <a:noFill/>
                          </a:ln>
                          <a:solidFill>
                            <a:schemeClr val="bg1"/>
                          </a:solidFill>
                          <a:effectLst/>
                          <a:latin typeface="Arial" charset="0"/>
                          <a:ea typeface="ＭＳ Ｐゴシック" pitchFamily="4" charset="-128"/>
                          <a:cs typeface="Arial" charset="0"/>
                        </a:rPr>
                        <a:t>Non-fermenters</a:t>
                      </a:r>
                    </a:p>
                  </a:txBody>
                  <a:tcPr marL="68579" marR="68579" marT="34290" marB="34290" horzOverflow="overflow">
                    <a:lnL w="9525" cap="flat" cmpd="sng" algn="ctr">
                      <a:solidFill>
                        <a:srgbClr val="4A7EBB"/>
                      </a:solidFill>
                      <a:prstDash val="solid"/>
                      <a:round/>
                      <a:headEnd type="none" w="med" len="med"/>
                      <a:tailEnd type="none" w="med" len="med"/>
                    </a:lnL>
                    <a:lnR>
                      <a:noFill/>
                    </a:lnR>
                    <a:lnT w="9525" cap="flat" cmpd="sng" algn="ctr">
                      <a:solidFill>
                        <a:srgbClr val="4A7EBB"/>
                      </a:solidFill>
                      <a:prstDash val="solid"/>
                      <a:round/>
                      <a:headEnd type="none" w="med" len="med"/>
                      <a:tailEnd type="none" w="med" len="med"/>
                    </a:lnT>
                    <a:lnB w="9525" cap="flat" cmpd="sng" algn="ctr">
                      <a:solidFill>
                        <a:srgbClr val="4A7EBB"/>
                      </a:solidFill>
                      <a:prstDash val="solid"/>
                      <a:round/>
                      <a:headEnd type="none" w="med" len="med"/>
                      <a:tailEnd type="none" w="med" len="med"/>
                    </a:lnB>
                    <a:lnTlToBr>
                      <a:noFill/>
                    </a:lnTlToBr>
                    <a:lnBlToTr>
                      <a:noFill/>
                    </a:lnBlToTr>
                    <a:solidFill>
                      <a:srgbClr val="A6A6A6"/>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300" b="1" i="1" u="none" strike="noStrike" cap="none" normalizeH="0" baseline="0" dirty="0">
                          <a:ln>
                            <a:noFill/>
                          </a:ln>
                          <a:solidFill>
                            <a:schemeClr val="bg1"/>
                          </a:solidFill>
                          <a:effectLst/>
                          <a:latin typeface="Arial" charset="0"/>
                          <a:ea typeface="ＭＳ Ｐゴシック" pitchFamily="4" charset="-128"/>
                          <a:cs typeface="Arial" charset="0"/>
                        </a:rPr>
                        <a:t>Acinetobacter </a:t>
                      </a:r>
                      <a:r>
                        <a:rPr kumimoji="0" lang="en-GB" sz="1300" b="1" i="1" u="none" strike="noStrike" cap="none" normalizeH="0" baseline="0" dirty="0" err="1">
                          <a:ln>
                            <a:noFill/>
                          </a:ln>
                          <a:solidFill>
                            <a:schemeClr val="bg1"/>
                          </a:solidFill>
                          <a:effectLst/>
                          <a:latin typeface="Arial" charset="0"/>
                          <a:ea typeface="ＭＳ Ｐゴシック" pitchFamily="4" charset="-128"/>
                          <a:cs typeface="Arial" charset="0"/>
                        </a:rPr>
                        <a:t>baumannii</a:t>
                      </a:r>
                      <a:endParaRPr kumimoji="0" lang="en-GB" sz="1300" b="1" i="1" u="none" strike="noStrike" cap="none" normalizeH="0" baseline="0" dirty="0">
                        <a:ln>
                          <a:noFill/>
                        </a:ln>
                        <a:solidFill>
                          <a:schemeClr val="bg1"/>
                        </a:solidFill>
                        <a:effectLst/>
                        <a:latin typeface="Arial" charset="0"/>
                        <a:ea typeface="ＭＳ Ｐゴシック" pitchFamily="4" charset="-128"/>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300" b="1" i="1" u="none" strike="noStrike" cap="none" normalizeH="0" baseline="0" dirty="0">
                          <a:ln>
                            <a:noFill/>
                          </a:ln>
                          <a:solidFill>
                            <a:schemeClr val="bg1"/>
                          </a:solidFill>
                          <a:effectLst/>
                          <a:latin typeface="Arial" charset="0"/>
                          <a:ea typeface="ＭＳ Ｐゴシック" pitchFamily="4" charset="-128"/>
                          <a:cs typeface="Arial" charset="0"/>
                        </a:rPr>
                        <a:t>Pseudomonas aeruginosa</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300" b="1" i="1" u="none" strike="noStrike" cap="none" normalizeH="0" baseline="0" dirty="0" err="1">
                          <a:ln>
                            <a:noFill/>
                          </a:ln>
                          <a:solidFill>
                            <a:schemeClr val="bg1"/>
                          </a:solidFill>
                          <a:effectLst/>
                          <a:latin typeface="Arial" charset="0"/>
                          <a:ea typeface="ＭＳ Ｐゴシック" pitchFamily="4" charset="-128"/>
                          <a:cs typeface="Arial" charset="0"/>
                        </a:rPr>
                        <a:t>Stenotrophomonas</a:t>
                      </a:r>
                      <a:r>
                        <a:rPr kumimoji="0" lang="en-GB" sz="1300" b="1" i="1" u="none" strike="noStrike" cap="none" normalizeH="0" baseline="0" dirty="0">
                          <a:ln>
                            <a:noFill/>
                          </a:ln>
                          <a:solidFill>
                            <a:schemeClr val="bg1"/>
                          </a:solidFill>
                          <a:effectLst/>
                          <a:latin typeface="Arial" charset="0"/>
                          <a:ea typeface="ＭＳ Ｐゴシック" pitchFamily="4" charset="-128"/>
                          <a:cs typeface="Arial" charset="0"/>
                        </a:rPr>
                        <a:t> </a:t>
                      </a:r>
                      <a:r>
                        <a:rPr kumimoji="0" lang="en-GB" sz="1300" b="1" i="1" u="none" strike="noStrike" cap="none" normalizeH="0" baseline="0" dirty="0" err="1">
                          <a:ln>
                            <a:noFill/>
                          </a:ln>
                          <a:solidFill>
                            <a:schemeClr val="bg1"/>
                          </a:solidFill>
                          <a:effectLst/>
                          <a:latin typeface="Arial" charset="0"/>
                          <a:ea typeface="ＭＳ Ｐゴシック" pitchFamily="4" charset="-128"/>
                          <a:cs typeface="Arial" charset="0"/>
                        </a:rPr>
                        <a:t>maltophilia</a:t>
                      </a:r>
                      <a:endParaRPr kumimoji="0" lang="en-GB" sz="1300" b="1" i="1" u="none" strike="noStrike" cap="none" normalizeH="0" baseline="0" dirty="0">
                        <a:ln>
                          <a:noFill/>
                        </a:ln>
                        <a:solidFill>
                          <a:schemeClr val="bg1"/>
                        </a:solidFill>
                        <a:effectLst/>
                        <a:latin typeface="Arial" charset="0"/>
                        <a:ea typeface="ＭＳ Ｐゴシック" pitchFamily="4" charset="-128"/>
                        <a:cs typeface="Arial" charset="0"/>
                      </a:endParaRPr>
                    </a:p>
                  </a:txBody>
                  <a:tcPr marL="68579" marR="68579" marT="34290" marB="34290" horzOverflow="overflow">
                    <a:lnL>
                      <a:noFill/>
                    </a:lnL>
                    <a:lnR w="9525" cap="flat" cmpd="sng" algn="ctr">
                      <a:solidFill>
                        <a:srgbClr val="4A7EBB"/>
                      </a:solidFill>
                      <a:prstDash val="solid"/>
                      <a:round/>
                      <a:headEnd type="none" w="med" len="med"/>
                      <a:tailEnd type="none" w="med" len="med"/>
                    </a:lnR>
                    <a:lnT w="9525" cap="flat" cmpd="sng" algn="ctr">
                      <a:solidFill>
                        <a:srgbClr val="4A7EBB"/>
                      </a:solidFill>
                      <a:prstDash val="solid"/>
                      <a:round/>
                      <a:headEnd type="none" w="med" len="med"/>
                      <a:tailEnd type="none" w="med" len="med"/>
                    </a:lnT>
                    <a:lnB w="9525" cap="flat" cmpd="sng" algn="ctr">
                      <a:solidFill>
                        <a:srgbClr val="4A7EBB"/>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0000"/>
                  </a:ext>
                </a:extLst>
              </a:tr>
              <a:tr h="68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err="1">
                          <a:ln>
                            <a:noFill/>
                          </a:ln>
                          <a:solidFill>
                            <a:schemeClr val="tx1"/>
                          </a:solidFill>
                          <a:effectLst/>
                          <a:latin typeface="Arial" charset="0"/>
                          <a:ea typeface="ＭＳ Ｐゴシック" pitchFamily="4" charset="-128"/>
                          <a:cs typeface="Arial" charset="0"/>
                        </a:rPr>
                        <a:t>Enterbacterales</a:t>
                      </a:r>
                      <a:endParaRPr kumimoji="0" lang="en-GB" sz="1300" b="0" i="0" u="none" strike="noStrike" cap="none" normalizeH="0" baseline="0" dirty="0">
                        <a:ln>
                          <a:noFill/>
                        </a:ln>
                        <a:solidFill>
                          <a:schemeClr val="tx1"/>
                        </a:solidFill>
                        <a:effectLst/>
                        <a:latin typeface="Arial" charset="0"/>
                        <a:ea typeface="ＭＳ Ｐゴシック" pitchFamily="4" charset="-128"/>
                        <a:cs typeface="Arial" charset="0"/>
                      </a:endParaRPr>
                    </a:p>
                  </a:txBody>
                  <a:tcPr marL="68579" marR="68579" marT="34290" marB="34290" horzOverflow="overflow">
                    <a:lnL w="9525" cap="flat" cmpd="sng" algn="ctr">
                      <a:solidFill>
                        <a:srgbClr val="4A7EBB"/>
                      </a:solidFill>
                      <a:prstDash val="solid"/>
                      <a:round/>
                      <a:headEnd type="none" w="med" len="med"/>
                      <a:tailEnd type="none" w="med" len="med"/>
                    </a:lnL>
                    <a:lnR>
                      <a:noFill/>
                    </a:lnR>
                    <a:lnT w="9525" cap="flat" cmpd="sng" algn="ctr">
                      <a:solidFill>
                        <a:srgbClr val="4A7EBB"/>
                      </a:solidFill>
                      <a:prstDash val="solid"/>
                      <a:round/>
                      <a:headEnd type="none" w="med" len="med"/>
                      <a:tailEnd type="none" w="med" len="med"/>
                    </a:lnT>
                    <a:lnB w="9525" cap="flat" cmpd="sng" algn="ctr">
                      <a:solidFill>
                        <a:srgbClr val="4A7EBB"/>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1" u="none" strike="noStrike" cap="none" normalizeH="0" baseline="0" dirty="0" err="1">
                          <a:ln>
                            <a:noFill/>
                          </a:ln>
                          <a:solidFill>
                            <a:schemeClr val="tx1"/>
                          </a:solidFill>
                          <a:effectLst/>
                          <a:latin typeface="Arial" charset="0"/>
                          <a:ea typeface="ＭＳ Ｐゴシック" pitchFamily="4" charset="-128"/>
                          <a:cs typeface="Arial" charset="0"/>
                        </a:rPr>
                        <a:t>Klebsiella</a:t>
                      </a:r>
                      <a:r>
                        <a:rPr kumimoji="0" lang="en-GB" sz="1300" b="0" i="1" u="none" strike="noStrike" cap="none" normalizeH="0" baseline="0" dirty="0">
                          <a:ln>
                            <a:noFill/>
                          </a:ln>
                          <a:solidFill>
                            <a:schemeClr val="tx1"/>
                          </a:solidFill>
                          <a:effectLst/>
                          <a:latin typeface="Arial" charset="0"/>
                          <a:ea typeface="ＭＳ Ｐゴシック" pitchFamily="4" charset="-128"/>
                          <a:cs typeface="Arial" charset="0"/>
                        </a:rPr>
                        <a:t> pneumoniae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1" u="none" strike="noStrike" cap="none" normalizeH="0" baseline="0" dirty="0">
                          <a:ln>
                            <a:noFill/>
                          </a:ln>
                          <a:solidFill>
                            <a:schemeClr val="tx1"/>
                          </a:solidFill>
                          <a:effectLst/>
                          <a:latin typeface="Arial" charset="0"/>
                          <a:ea typeface="ＭＳ Ｐゴシック" pitchFamily="4" charset="-128"/>
                          <a:cs typeface="Arial" charset="0"/>
                        </a:rPr>
                        <a:t>Escherichia coli</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1" u="none" strike="noStrike" cap="none" normalizeH="0" baseline="0" dirty="0">
                          <a:ln>
                            <a:noFill/>
                          </a:ln>
                          <a:solidFill>
                            <a:schemeClr val="tx1"/>
                          </a:solidFill>
                          <a:effectLst/>
                          <a:latin typeface="Arial" charset="0"/>
                          <a:ea typeface="ＭＳ Ｐゴシック" pitchFamily="4" charset="-128"/>
                          <a:cs typeface="Arial" charset="0"/>
                        </a:rPr>
                        <a:t>Enterobacter cloacae</a:t>
                      </a:r>
                    </a:p>
                  </a:txBody>
                  <a:tcPr marL="68579" marR="68579" marT="34290" marB="34290" horzOverflow="overflow">
                    <a:lnL>
                      <a:noFill/>
                    </a:lnL>
                    <a:lnR w="9525" cap="flat" cmpd="sng" algn="ctr">
                      <a:solidFill>
                        <a:srgbClr val="4A7EBB"/>
                      </a:solidFill>
                      <a:prstDash val="solid"/>
                      <a:round/>
                      <a:headEnd type="none" w="med" len="med"/>
                      <a:tailEnd type="none" w="med" len="med"/>
                    </a:lnR>
                    <a:lnT w="9525" cap="flat" cmpd="sng" algn="ctr">
                      <a:solidFill>
                        <a:srgbClr val="4A7EBB"/>
                      </a:solidFill>
                      <a:prstDash val="solid"/>
                      <a:round/>
                      <a:headEnd type="none" w="med" len="med"/>
                      <a:tailEnd type="none" w="med" len="med"/>
                    </a:lnT>
                    <a:lnB w="9525" cap="flat" cmpd="sng" algn="ctr">
                      <a:solidFill>
                        <a:srgbClr val="4A7EB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 name="Rectangle 1"/>
          <p:cNvSpPr/>
          <p:nvPr/>
        </p:nvSpPr>
        <p:spPr>
          <a:xfrm>
            <a:off x="1531144" y="3759994"/>
            <a:ext cx="5484019" cy="647700"/>
          </a:xfrm>
          <a:prstGeom prst="rect">
            <a:avLst/>
          </a:prstGeom>
          <a:noFill/>
          <a:ln w="635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350">
              <a:solidFill>
                <a:srgbClr val="FFFFFF"/>
              </a:solidFill>
              <a:latin typeface="Arial" charset="0"/>
              <a:ea typeface="ＭＳ Ｐゴシック" pitchFamily="4" charset="-128"/>
              <a:cs typeface="Arial" charset="0"/>
            </a:endParaRPr>
          </a:p>
        </p:txBody>
      </p:sp>
      <p:sp>
        <p:nvSpPr>
          <p:cNvPr id="3" name="Rectangle 2"/>
          <p:cNvSpPr/>
          <p:nvPr/>
        </p:nvSpPr>
        <p:spPr>
          <a:xfrm>
            <a:off x="1494235" y="3044428"/>
            <a:ext cx="5562600" cy="1404938"/>
          </a:xfrm>
          <a:prstGeom prst="rect">
            <a:avLst/>
          </a:prstGeom>
          <a:noFill/>
          <a:ln w="635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350">
              <a:solidFill>
                <a:srgbClr val="FFFFFF"/>
              </a:solidFill>
              <a:latin typeface="Arial" charset="0"/>
              <a:ea typeface="ＭＳ Ｐゴシック" pitchFamily="4" charset="-128"/>
              <a:cs typeface="Arial" charset="0"/>
            </a:endParaRPr>
          </a:p>
        </p:txBody>
      </p:sp>
      <p:sp>
        <p:nvSpPr>
          <p:cNvPr id="7188" name="Rectangle 11"/>
          <p:cNvSpPr>
            <a:spLocks noChangeArrowheads="1"/>
          </p:cNvSpPr>
          <p:nvPr/>
        </p:nvSpPr>
        <p:spPr bwMode="auto">
          <a:xfrm>
            <a:off x="6101954" y="3868341"/>
            <a:ext cx="9548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400" b="1">
                <a:solidFill>
                  <a:srgbClr val="953735"/>
                </a:solidFill>
                <a:cs typeface="Arial" panose="020B0604020202020204" pitchFamily="34" charset="0"/>
              </a:rPr>
              <a:t>CPE</a:t>
            </a:r>
          </a:p>
        </p:txBody>
      </p:sp>
      <p:sp>
        <p:nvSpPr>
          <p:cNvPr id="7189" name="Rectangle 12"/>
          <p:cNvSpPr>
            <a:spLocks noChangeArrowheads="1"/>
          </p:cNvSpPr>
          <p:nvPr/>
        </p:nvSpPr>
        <p:spPr bwMode="auto">
          <a:xfrm>
            <a:off x="7056835" y="3537348"/>
            <a:ext cx="9536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400" b="1">
                <a:solidFill>
                  <a:srgbClr val="77933C"/>
                </a:solidFill>
                <a:cs typeface="Arial" panose="020B0604020202020204" pitchFamily="34" charset="0"/>
              </a:rPr>
              <a:t>CPO</a:t>
            </a:r>
          </a:p>
        </p:txBody>
      </p:sp>
    </p:spTree>
    <p:extLst>
      <p:ext uri="{BB962C8B-B14F-4D97-AF65-F5344CB8AC3E}">
        <p14:creationId xmlns:p14="http://schemas.microsoft.com/office/powerpoint/2010/main" val="157475314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DCEE616-3A03-D8EE-B07C-BBE14845AD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71438"/>
            <a:ext cx="6667500" cy="5000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16734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0538"/>
            <a:ext cx="6172200" cy="857250"/>
          </a:xfrm>
        </p:spPr>
        <p:txBody>
          <a:bodyPr>
            <a:normAutofit/>
          </a:bodyPr>
          <a:lstStyle/>
          <a:p>
            <a:r>
              <a:rPr lang="en-GB" sz="2700" dirty="0">
                <a:latin typeface="Arial" pitchFamily="34" charset="0"/>
                <a:cs typeface="Arial" pitchFamily="34" charset="0"/>
              </a:rPr>
              <a:t>The emerging threat of CPE</a:t>
            </a:r>
          </a:p>
        </p:txBody>
      </p:sp>
      <p:graphicFrame>
        <p:nvGraphicFramePr>
          <p:cNvPr id="3" name="Table 2"/>
          <p:cNvGraphicFramePr>
            <a:graphicFrameLocks noGrp="1"/>
          </p:cNvGraphicFramePr>
          <p:nvPr/>
        </p:nvGraphicFramePr>
        <p:xfrm>
          <a:off x="1601671" y="843558"/>
          <a:ext cx="5787828" cy="2377440"/>
        </p:xfrm>
        <a:graphic>
          <a:graphicData uri="http://schemas.openxmlformats.org/drawingml/2006/table">
            <a:tbl>
              <a:tblPr firstRow="1" bandRow="1">
                <a:tableStyleId>{E929F9F4-4A8F-4326-A1B4-22849713DDAB}</a:tableStyleId>
              </a:tblPr>
              <a:tblGrid>
                <a:gridCol w="1704023">
                  <a:extLst>
                    <a:ext uri="{9D8B030D-6E8A-4147-A177-3AD203B41FA5}">
                      <a16:colId xmlns:a16="http://schemas.microsoft.com/office/drawing/2014/main" val="20000"/>
                    </a:ext>
                  </a:extLst>
                </a:gridCol>
                <a:gridCol w="996810">
                  <a:extLst>
                    <a:ext uri="{9D8B030D-6E8A-4147-A177-3AD203B41FA5}">
                      <a16:colId xmlns:a16="http://schemas.microsoft.com/office/drawing/2014/main" val="20001"/>
                    </a:ext>
                  </a:extLst>
                </a:gridCol>
                <a:gridCol w="996810">
                  <a:extLst>
                    <a:ext uri="{9D8B030D-6E8A-4147-A177-3AD203B41FA5}">
                      <a16:colId xmlns:a16="http://schemas.microsoft.com/office/drawing/2014/main" val="20002"/>
                    </a:ext>
                  </a:extLst>
                </a:gridCol>
                <a:gridCol w="996810">
                  <a:extLst>
                    <a:ext uri="{9D8B030D-6E8A-4147-A177-3AD203B41FA5}">
                      <a16:colId xmlns:a16="http://schemas.microsoft.com/office/drawing/2014/main" val="20003"/>
                    </a:ext>
                  </a:extLst>
                </a:gridCol>
                <a:gridCol w="1093375">
                  <a:extLst>
                    <a:ext uri="{9D8B030D-6E8A-4147-A177-3AD203B41FA5}">
                      <a16:colId xmlns:a16="http://schemas.microsoft.com/office/drawing/2014/main" val="20004"/>
                    </a:ext>
                  </a:extLst>
                </a:gridCol>
              </a:tblGrid>
              <a:tr h="297180">
                <a:tc>
                  <a:txBody>
                    <a:bodyPr/>
                    <a:lstStyle/>
                    <a:p>
                      <a:r>
                        <a:rPr lang="en-GB" sz="1500" dirty="0">
                          <a:latin typeface="Arial" pitchFamily="34" charset="0"/>
                          <a:cs typeface="Arial" pitchFamily="34" charset="0"/>
                        </a:rPr>
                        <a:t>Pathogen</a:t>
                      </a:r>
                    </a:p>
                  </a:txBody>
                  <a:tcPr marL="68580" marR="68580" marT="34290" marB="34290"/>
                </a:tc>
                <a:tc>
                  <a:txBody>
                    <a:bodyPr/>
                    <a:lstStyle/>
                    <a:p>
                      <a:r>
                        <a:rPr lang="en-GB" sz="1500" baseline="0" dirty="0">
                          <a:latin typeface="Arial" pitchFamily="34" charset="0"/>
                          <a:cs typeface="Arial" pitchFamily="34" charset="0"/>
                        </a:rPr>
                        <a:t>CPE</a:t>
                      </a:r>
                    </a:p>
                  </a:txBody>
                  <a:tcPr marL="68580" marR="68580" marT="34290" marB="34290"/>
                </a:tc>
                <a:tc>
                  <a:txBody>
                    <a:bodyPr/>
                    <a:lstStyle/>
                    <a:p>
                      <a:r>
                        <a:rPr lang="en-GB" sz="1500" dirty="0">
                          <a:latin typeface="Arial" pitchFamily="34" charset="0"/>
                          <a:cs typeface="Arial" pitchFamily="34" charset="0"/>
                        </a:rPr>
                        <a:t>MRSA</a:t>
                      </a:r>
                    </a:p>
                  </a:txBody>
                  <a:tcPr marL="68580" marR="68580" marT="34290" marB="34290"/>
                </a:tc>
                <a:tc>
                  <a:txBody>
                    <a:bodyPr/>
                    <a:lstStyle/>
                    <a:p>
                      <a:r>
                        <a:rPr lang="en-GB" sz="1500" dirty="0">
                          <a:latin typeface="Arial" pitchFamily="34" charset="0"/>
                          <a:cs typeface="Arial" pitchFamily="34" charset="0"/>
                        </a:rPr>
                        <a:t>VRE</a:t>
                      </a:r>
                    </a:p>
                  </a:txBody>
                  <a:tcPr marL="68580" marR="68580" marT="34290" marB="34290"/>
                </a:tc>
                <a:tc>
                  <a:txBody>
                    <a:bodyPr/>
                    <a:lstStyle/>
                    <a:p>
                      <a:r>
                        <a:rPr lang="en-GB" sz="1500" i="1" dirty="0">
                          <a:latin typeface="Arial" pitchFamily="34" charset="0"/>
                          <a:cs typeface="Arial" pitchFamily="34" charset="0"/>
                        </a:rPr>
                        <a:t>C. </a:t>
                      </a:r>
                      <a:r>
                        <a:rPr lang="en-GB" sz="1500" i="1" dirty="0" err="1">
                          <a:latin typeface="Arial" pitchFamily="34" charset="0"/>
                          <a:cs typeface="Arial" pitchFamily="34" charset="0"/>
                        </a:rPr>
                        <a:t>difficile</a:t>
                      </a:r>
                      <a:endParaRPr lang="en-GB" sz="1500" i="1" dirty="0">
                        <a:latin typeface="Arial" pitchFamily="34" charset="0"/>
                        <a:cs typeface="Arial" pitchFamily="34" charset="0"/>
                      </a:endParaRPr>
                    </a:p>
                  </a:txBody>
                  <a:tcPr marL="68580" marR="68580" marT="34290" marB="34290"/>
                </a:tc>
                <a:extLst>
                  <a:ext uri="{0D108BD9-81ED-4DB2-BD59-A6C34878D82A}">
                    <a16:rowId xmlns:a16="http://schemas.microsoft.com/office/drawing/2014/main" val="10000"/>
                  </a:ext>
                </a:extLst>
              </a:tr>
              <a:tr h="297180">
                <a:tc>
                  <a:txBody>
                    <a:bodyPr/>
                    <a:lstStyle/>
                    <a:p>
                      <a:r>
                        <a:rPr lang="en-GB" sz="1500" dirty="0">
                          <a:latin typeface="Arial" pitchFamily="34" charset="0"/>
                          <a:cs typeface="Arial" pitchFamily="34" charset="0"/>
                        </a:rPr>
                        <a:t>Resistance</a:t>
                      </a:r>
                    </a:p>
                  </a:txBody>
                  <a:tcPr marL="68580" marR="68580" marT="34290" marB="34290"/>
                </a:tc>
                <a:tc>
                  <a:txBody>
                    <a:bodyPr/>
                    <a:lstStyle/>
                    <a:p>
                      <a:r>
                        <a:rPr lang="en-GB" sz="1500" dirty="0">
                          <a:latin typeface="Arial" pitchFamily="34" charset="0"/>
                          <a:cs typeface="Arial" pitchFamily="34" charset="0"/>
                        </a:rPr>
                        <a:t>+++</a:t>
                      </a:r>
                    </a:p>
                  </a:txBody>
                  <a:tcPr marL="68580" marR="68580" marT="34290" marB="34290"/>
                </a:tc>
                <a:tc>
                  <a:txBody>
                    <a:bodyPr/>
                    <a:lstStyle/>
                    <a:p>
                      <a:r>
                        <a:rPr lang="en-GB" sz="1500" dirty="0">
                          <a:latin typeface="Arial" pitchFamily="34" charset="0"/>
                          <a:cs typeface="Arial" pitchFamily="34" charset="0"/>
                        </a:rPr>
                        <a:t>+</a:t>
                      </a:r>
                    </a:p>
                  </a:txBody>
                  <a:tcPr marL="68580" marR="68580" marT="34290" marB="34290"/>
                </a:tc>
                <a:tc>
                  <a:txBody>
                    <a:bodyPr/>
                    <a:lstStyle/>
                    <a:p>
                      <a:r>
                        <a:rPr lang="en-GB" sz="1500" dirty="0">
                          <a:latin typeface="Arial" pitchFamily="34" charset="0"/>
                          <a:cs typeface="Arial" pitchFamily="34" charset="0"/>
                        </a:rPr>
                        <a:t>+</a:t>
                      </a:r>
                    </a:p>
                  </a:txBody>
                  <a:tcPr marL="68580" marR="68580" marT="34290" marB="34290"/>
                </a:tc>
                <a:tc>
                  <a:txBody>
                    <a:bodyPr/>
                    <a:lstStyle/>
                    <a:p>
                      <a:r>
                        <a:rPr lang="en-GB" sz="1500" dirty="0">
                          <a:latin typeface="Arial" pitchFamily="34" charset="0"/>
                          <a:cs typeface="Arial" pitchFamily="34" charset="0"/>
                        </a:rPr>
                        <a:t>+/-</a:t>
                      </a:r>
                    </a:p>
                  </a:txBody>
                  <a:tcPr marL="68580" marR="68580" marT="34290" marB="34290"/>
                </a:tc>
                <a:extLst>
                  <a:ext uri="{0D108BD9-81ED-4DB2-BD59-A6C34878D82A}">
                    <a16:rowId xmlns:a16="http://schemas.microsoft.com/office/drawing/2014/main" val="10001"/>
                  </a:ext>
                </a:extLst>
              </a:tr>
              <a:tr h="297180">
                <a:tc>
                  <a:txBody>
                    <a:bodyPr/>
                    <a:lstStyle/>
                    <a:p>
                      <a:r>
                        <a:rPr lang="en-GB" sz="1500" dirty="0">
                          <a:latin typeface="Arial" pitchFamily="34" charset="0"/>
                          <a:cs typeface="Arial" pitchFamily="34" charset="0"/>
                        </a:rPr>
                        <a:t>Resistance genes</a:t>
                      </a:r>
                    </a:p>
                  </a:txBody>
                  <a:tcPr marL="68580" marR="68580" marT="34290" marB="34290"/>
                </a:tc>
                <a:tc>
                  <a:txBody>
                    <a:bodyPr/>
                    <a:lstStyle/>
                    <a:p>
                      <a:r>
                        <a:rPr lang="en-GB" sz="1500" dirty="0">
                          <a:latin typeface="Arial" pitchFamily="34" charset="0"/>
                          <a:cs typeface="Arial" pitchFamily="34" charset="0"/>
                        </a:rPr>
                        <a:t>Multiple</a:t>
                      </a:r>
                    </a:p>
                  </a:txBody>
                  <a:tcPr marL="68580" marR="68580" marT="34290" marB="34290"/>
                </a:tc>
                <a:tc>
                  <a:txBody>
                    <a:bodyPr/>
                    <a:lstStyle/>
                    <a:p>
                      <a:r>
                        <a:rPr lang="en-GB" sz="1500" dirty="0">
                          <a:latin typeface="Arial" pitchFamily="34" charset="0"/>
                          <a:cs typeface="Arial" pitchFamily="34" charset="0"/>
                        </a:rPr>
                        <a:t>Single</a:t>
                      </a:r>
                    </a:p>
                  </a:txBody>
                  <a:tcPr marL="68580" marR="68580" marT="34290" marB="34290"/>
                </a:tc>
                <a:tc>
                  <a:txBody>
                    <a:bodyPr/>
                    <a:lstStyle/>
                    <a:p>
                      <a:r>
                        <a:rPr lang="en-GB" sz="1500" dirty="0">
                          <a:latin typeface="Arial" pitchFamily="34" charset="0"/>
                          <a:cs typeface="Arial" pitchFamily="34" charset="0"/>
                        </a:rPr>
                        <a:t>Single</a:t>
                      </a:r>
                    </a:p>
                  </a:txBody>
                  <a:tcPr marL="68580" marR="68580" marT="34290" marB="34290"/>
                </a:tc>
                <a:tc>
                  <a:txBody>
                    <a:bodyPr/>
                    <a:lstStyle/>
                    <a:p>
                      <a:r>
                        <a:rPr lang="en-GB" sz="1500" dirty="0">
                          <a:latin typeface="Arial" pitchFamily="34" charset="0"/>
                          <a:cs typeface="Arial" pitchFamily="34" charset="0"/>
                        </a:rPr>
                        <a:t>n/a</a:t>
                      </a:r>
                    </a:p>
                  </a:txBody>
                  <a:tcPr marL="68580" marR="68580" marT="34290" marB="34290"/>
                </a:tc>
                <a:extLst>
                  <a:ext uri="{0D108BD9-81ED-4DB2-BD59-A6C34878D82A}">
                    <a16:rowId xmlns:a16="http://schemas.microsoft.com/office/drawing/2014/main" val="10002"/>
                  </a:ext>
                </a:extLst>
              </a:tr>
              <a:tr h="297180">
                <a:tc>
                  <a:txBody>
                    <a:bodyPr/>
                    <a:lstStyle/>
                    <a:p>
                      <a:r>
                        <a:rPr lang="en-GB" sz="1500" dirty="0">
                          <a:latin typeface="Arial" pitchFamily="34" charset="0"/>
                          <a:cs typeface="Arial" pitchFamily="34" charset="0"/>
                        </a:rPr>
                        <a:t>Species</a:t>
                      </a:r>
                    </a:p>
                  </a:txBody>
                  <a:tcPr marL="68580" marR="68580" marT="34290" marB="34290"/>
                </a:tc>
                <a:tc>
                  <a:txBody>
                    <a:bodyPr/>
                    <a:lstStyle/>
                    <a:p>
                      <a:r>
                        <a:rPr lang="en-GB" sz="1500" dirty="0">
                          <a:latin typeface="Arial" pitchFamily="34" charset="0"/>
                          <a:cs typeface="Arial" pitchFamily="34" charset="0"/>
                        </a:rPr>
                        <a:t>Multiple</a:t>
                      </a:r>
                    </a:p>
                  </a:txBody>
                  <a:tcPr marL="68580" marR="68580" marT="34290" marB="34290"/>
                </a:tc>
                <a:tc>
                  <a:txBody>
                    <a:bodyPr/>
                    <a:lstStyle/>
                    <a:p>
                      <a:r>
                        <a:rPr lang="en-GB" sz="1500" dirty="0">
                          <a:latin typeface="Arial" pitchFamily="34" charset="0"/>
                          <a:cs typeface="Arial" pitchFamily="34" charset="0"/>
                        </a:rPr>
                        <a:t>Single</a:t>
                      </a:r>
                    </a:p>
                  </a:txBody>
                  <a:tcPr marL="68580" marR="68580" marT="34290" marB="34290"/>
                </a:tc>
                <a:tc>
                  <a:txBody>
                    <a:bodyPr/>
                    <a:lstStyle/>
                    <a:p>
                      <a:r>
                        <a:rPr lang="en-GB" sz="1500" dirty="0">
                          <a:latin typeface="Arial" pitchFamily="34" charset="0"/>
                          <a:cs typeface="Arial" pitchFamily="34" charset="0"/>
                        </a:rPr>
                        <a:t>Single</a:t>
                      </a:r>
                    </a:p>
                  </a:txBody>
                  <a:tcPr marL="68580" marR="68580" marT="34290" marB="34290"/>
                </a:tc>
                <a:tc>
                  <a:txBody>
                    <a:bodyPr/>
                    <a:lstStyle/>
                    <a:p>
                      <a:r>
                        <a:rPr lang="en-GB" sz="1500" dirty="0">
                          <a:latin typeface="Arial" pitchFamily="34" charset="0"/>
                          <a:cs typeface="Arial" pitchFamily="34" charset="0"/>
                        </a:rPr>
                        <a:t>Single</a:t>
                      </a:r>
                    </a:p>
                  </a:txBody>
                  <a:tcPr marL="68580" marR="68580" marT="34290" marB="34290"/>
                </a:tc>
                <a:extLst>
                  <a:ext uri="{0D108BD9-81ED-4DB2-BD59-A6C34878D82A}">
                    <a16:rowId xmlns:a16="http://schemas.microsoft.com/office/drawing/2014/main" val="10003"/>
                  </a:ext>
                </a:extLst>
              </a:tr>
              <a:tr h="297180">
                <a:tc>
                  <a:txBody>
                    <a:bodyPr/>
                    <a:lstStyle/>
                    <a:p>
                      <a:r>
                        <a:rPr lang="en-GB" sz="1500" dirty="0">
                          <a:latin typeface="Arial" pitchFamily="34" charset="0"/>
                          <a:cs typeface="Arial" pitchFamily="34" charset="0"/>
                        </a:rPr>
                        <a:t>HA </a:t>
                      </a:r>
                      <a:r>
                        <a:rPr lang="en-GB" sz="1500" dirty="0" err="1">
                          <a:latin typeface="Arial" pitchFamily="34" charset="0"/>
                          <a:cs typeface="Arial" pitchFamily="34" charset="0"/>
                        </a:rPr>
                        <a:t>vs</a:t>
                      </a:r>
                      <a:r>
                        <a:rPr lang="en-GB" sz="1500" dirty="0">
                          <a:latin typeface="Arial" pitchFamily="34" charset="0"/>
                          <a:cs typeface="Arial" pitchFamily="34" charset="0"/>
                        </a:rPr>
                        <a:t> CA</a:t>
                      </a:r>
                    </a:p>
                  </a:txBody>
                  <a:tcPr marL="68580" marR="68580" marT="34290" marB="34290"/>
                </a:tc>
                <a:tc>
                  <a:txBody>
                    <a:bodyPr/>
                    <a:lstStyle/>
                    <a:p>
                      <a:r>
                        <a:rPr lang="en-GB" sz="1500" dirty="0">
                          <a:latin typeface="Arial" pitchFamily="34" charset="0"/>
                          <a:cs typeface="Arial" pitchFamily="34" charset="0"/>
                        </a:rPr>
                        <a:t>HA</a:t>
                      </a:r>
                      <a:r>
                        <a:rPr lang="en-GB" sz="1500" baseline="0" dirty="0">
                          <a:latin typeface="Arial" pitchFamily="34" charset="0"/>
                          <a:cs typeface="Arial" pitchFamily="34" charset="0"/>
                        </a:rPr>
                        <a:t> &amp; CA</a:t>
                      </a:r>
                      <a:endParaRPr lang="en-GB" sz="1500" dirty="0">
                        <a:latin typeface="Arial" pitchFamily="34" charset="0"/>
                        <a:cs typeface="Arial" pitchFamily="34" charset="0"/>
                      </a:endParaRPr>
                    </a:p>
                  </a:txBody>
                  <a:tcPr marL="68580" marR="68580" marT="34290" marB="34290"/>
                </a:tc>
                <a:tc>
                  <a:txBody>
                    <a:bodyPr/>
                    <a:lstStyle/>
                    <a:p>
                      <a:r>
                        <a:rPr lang="en-GB" sz="1500" dirty="0">
                          <a:latin typeface="Arial" pitchFamily="34" charset="0"/>
                          <a:cs typeface="Arial" pitchFamily="34" charset="0"/>
                        </a:rPr>
                        <a:t>HA</a:t>
                      </a:r>
                    </a:p>
                  </a:txBody>
                  <a:tcPr marL="68580" marR="68580" marT="34290" marB="34290"/>
                </a:tc>
                <a:tc>
                  <a:txBody>
                    <a:bodyPr/>
                    <a:lstStyle/>
                    <a:p>
                      <a:r>
                        <a:rPr lang="en-GB" sz="1500" dirty="0">
                          <a:latin typeface="Arial" pitchFamily="34" charset="0"/>
                          <a:cs typeface="Arial" pitchFamily="34" charset="0"/>
                        </a:rPr>
                        <a:t>HA</a:t>
                      </a:r>
                    </a:p>
                  </a:txBody>
                  <a:tcPr marL="68580" marR="68580" marT="34290" marB="34290"/>
                </a:tc>
                <a:tc>
                  <a:txBody>
                    <a:bodyPr/>
                    <a:lstStyle/>
                    <a:p>
                      <a:r>
                        <a:rPr lang="en-GB" sz="1500" dirty="0">
                          <a:latin typeface="Arial" pitchFamily="34" charset="0"/>
                          <a:cs typeface="Arial" pitchFamily="34" charset="0"/>
                        </a:rPr>
                        <a:t>HA</a:t>
                      </a:r>
                    </a:p>
                  </a:txBody>
                  <a:tcPr marL="68580" marR="68580" marT="34290" marB="34290"/>
                </a:tc>
                <a:extLst>
                  <a:ext uri="{0D108BD9-81ED-4DB2-BD59-A6C34878D82A}">
                    <a16:rowId xmlns:a16="http://schemas.microsoft.com/office/drawing/2014/main" val="10004"/>
                  </a:ext>
                </a:extLst>
              </a:tr>
              <a:tr h="297180">
                <a:tc>
                  <a:txBody>
                    <a:bodyPr/>
                    <a:lstStyle/>
                    <a:p>
                      <a:r>
                        <a:rPr lang="en-GB" sz="1500" dirty="0">
                          <a:latin typeface="Arial" pitchFamily="34" charset="0"/>
                          <a:cs typeface="Arial" pitchFamily="34" charset="0"/>
                        </a:rPr>
                        <a:t>At-risk</a:t>
                      </a:r>
                      <a:r>
                        <a:rPr lang="en-GB" sz="1500" baseline="0" dirty="0">
                          <a:latin typeface="Arial" pitchFamily="34" charset="0"/>
                          <a:cs typeface="Arial" pitchFamily="34" charset="0"/>
                        </a:rPr>
                        <a:t> pts</a:t>
                      </a:r>
                      <a:endParaRPr lang="en-GB" sz="1500" dirty="0">
                        <a:latin typeface="Arial" pitchFamily="34" charset="0"/>
                        <a:cs typeface="Arial" pitchFamily="34" charset="0"/>
                      </a:endParaRPr>
                    </a:p>
                  </a:txBody>
                  <a:tcPr marL="68580" marR="68580" marT="34290" marB="34290"/>
                </a:tc>
                <a:tc>
                  <a:txBody>
                    <a:bodyPr/>
                    <a:lstStyle/>
                    <a:p>
                      <a:r>
                        <a:rPr lang="en-GB" sz="1500" dirty="0">
                          <a:latin typeface="Arial" pitchFamily="34" charset="0"/>
                          <a:cs typeface="Arial" pitchFamily="34" charset="0"/>
                        </a:rPr>
                        <a:t>All</a:t>
                      </a:r>
                    </a:p>
                  </a:txBody>
                  <a:tcPr marL="68580" marR="68580" marT="34290" marB="34290"/>
                </a:tc>
                <a:tc>
                  <a:txBody>
                    <a:bodyPr/>
                    <a:lstStyle/>
                    <a:p>
                      <a:r>
                        <a:rPr lang="en-GB" sz="1500" dirty="0">
                          <a:latin typeface="Arial" pitchFamily="34" charset="0"/>
                          <a:cs typeface="Arial" pitchFamily="34" charset="0"/>
                        </a:rPr>
                        <a:t>Unwell</a:t>
                      </a:r>
                    </a:p>
                  </a:txBody>
                  <a:tcPr marL="68580" marR="68580" marT="34290" marB="34290"/>
                </a:tc>
                <a:tc>
                  <a:txBody>
                    <a:bodyPr/>
                    <a:lstStyle/>
                    <a:p>
                      <a:r>
                        <a:rPr lang="en-GB" sz="1500" dirty="0">
                          <a:latin typeface="Arial" pitchFamily="34" charset="0"/>
                          <a:cs typeface="Arial" pitchFamily="34" charset="0"/>
                        </a:rPr>
                        <a:t>Unwell</a:t>
                      </a:r>
                    </a:p>
                  </a:txBody>
                  <a:tcPr marL="68580" marR="68580" marT="34290" marB="34290"/>
                </a:tc>
                <a:tc>
                  <a:txBody>
                    <a:bodyPr/>
                    <a:lstStyle/>
                    <a:p>
                      <a:r>
                        <a:rPr lang="en-GB" sz="1500" dirty="0">
                          <a:latin typeface="Arial" pitchFamily="34" charset="0"/>
                          <a:cs typeface="Arial" pitchFamily="34" charset="0"/>
                        </a:rPr>
                        <a:t>Old</a:t>
                      </a:r>
                    </a:p>
                  </a:txBody>
                  <a:tcPr marL="68580" marR="68580" marT="34290" marB="34290"/>
                </a:tc>
                <a:extLst>
                  <a:ext uri="{0D108BD9-81ED-4DB2-BD59-A6C34878D82A}">
                    <a16:rowId xmlns:a16="http://schemas.microsoft.com/office/drawing/2014/main" val="10005"/>
                  </a:ext>
                </a:extLst>
              </a:tr>
              <a:tr h="297180">
                <a:tc>
                  <a:txBody>
                    <a:bodyPr/>
                    <a:lstStyle/>
                    <a:p>
                      <a:r>
                        <a:rPr lang="en-GB" sz="1500" dirty="0">
                          <a:latin typeface="Arial" pitchFamily="34" charset="0"/>
                          <a:cs typeface="Arial" pitchFamily="34" charset="0"/>
                        </a:rPr>
                        <a:t>Virulence</a:t>
                      </a:r>
                    </a:p>
                  </a:txBody>
                  <a:tcPr marL="68580" marR="68580" marT="34290" marB="34290"/>
                </a:tc>
                <a:tc>
                  <a:txBody>
                    <a:bodyPr/>
                    <a:lstStyle/>
                    <a:p>
                      <a:r>
                        <a:rPr lang="en-GB" sz="1500" dirty="0">
                          <a:latin typeface="Arial" pitchFamily="34" charset="0"/>
                          <a:cs typeface="Arial" pitchFamily="34" charset="0"/>
                        </a:rPr>
                        <a:t>+++</a:t>
                      </a:r>
                    </a:p>
                  </a:txBody>
                  <a:tcPr marL="68580" marR="68580" marT="34290" marB="34290"/>
                </a:tc>
                <a:tc>
                  <a:txBody>
                    <a:bodyPr/>
                    <a:lstStyle/>
                    <a:p>
                      <a:r>
                        <a:rPr lang="en-GB" sz="1500" dirty="0">
                          <a:latin typeface="Arial" pitchFamily="34" charset="0"/>
                          <a:cs typeface="Arial" pitchFamily="34" charset="0"/>
                        </a:rPr>
                        <a:t>++</a:t>
                      </a:r>
                    </a:p>
                  </a:txBody>
                  <a:tcPr marL="68580" marR="68580" marT="34290" marB="34290"/>
                </a:tc>
                <a:tc>
                  <a:txBody>
                    <a:bodyPr/>
                    <a:lstStyle/>
                    <a:p>
                      <a:r>
                        <a:rPr lang="en-GB" sz="1500" dirty="0">
                          <a:latin typeface="Arial" pitchFamily="34" charset="0"/>
                          <a:cs typeface="Arial" pitchFamily="34" charset="0"/>
                        </a:rPr>
                        <a:t>+/-</a:t>
                      </a:r>
                    </a:p>
                  </a:txBody>
                  <a:tcPr marL="68580" marR="68580" marT="34290" marB="34290"/>
                </a:tc>
                <a:tc>
                  <a:txBody>
                    <a:bodyPr/>
                    <a:lstStyle/>
                    <a:p>
                      <a:r>
                        <a:rPr lang="en-GB" sz="1500" dirty="0">
                          <a:latin typeface="Arial" pitchFamily="34" charset="0"/>
                          <a:cs typeface="Arial" pitchFamily="34" charset="0"/>
                        </a:rPr>
                        <a:t>+</a:t>
                      </a:r>
                    </a:p>
                  </a:txBody>
                  <a:tcPr marL="68580" marR="68580" marT="34290" marB="34290"/>
                </a:tc>
                <a:extLst>
                  <a:ext uri="{0D108BD9-81ED-4DB2-BD59-A6C34878D82A}">
                    <a16:rowId xmlns:a16="http://schemas.microsoft.com/office/drawing/2014/main" val="10006"/>
                  </a:ext>
                </a:extLst>
              </a:tr>
              <a:tr h="297180">
                <a:tc>
                  <a:txBody>
                    <a:bodyPr/>
                    <a:lstStyle/>
                    <a:p>
                      <a:r>
                        <a:rPr lang="en-GB" sz="1500" dirty="0">
                          <a:latin typeface="Arial" pitchFamily="34" charset="0"/>
                          <a:cs typeface="Arial" pitchFamily="34" charset="0"/>
                        </a:rPr>
                        <a:t>Environment</a:t>
                      </a:r>
                    </a:p>
                  </a:txBody>
                  <a:tcPr marL="68580" marR="68580" marT="34290" marB="34290"/>
                </a:tc>
                <a:tc>
                  <a:txBody>
                    <a:bodyPr/>
                    <a:lstStyle/>
                    <a:p>
                      <a:r>
                        <a:rPr lang="en-GB" sz="1500" dirty="0">
                          <a:latin typeface="Arial" pitchFamily="34" charset="0"/>
                          <a:cs typeface="Arial" pitchFamily="34" charset="0"/>
                        </a:rPr>
                        <a:t>+/-</a:t>
                      </a:r>
                    </a:p>
                  </a:txBody>
                  <a:tcPr marL="68580" marR="68580" marT="34290" marB="34290"/>
                </a:tc>
                <a:tc>
                  <a:txBody>
                    <a:bodyPr/>
                    <a:lstStyle/>
                    <a:p>
                      <a:r>
                        <a:rPr lang="en-GB" sz="1500" dirty="0">
                          <a:latin typeface="Arial" pitchFamily="34" charset="0"/>
                          <a:cs typeface="Arial" pitchFamily="34" charset="0"/>
                        </a:rPr>
                        <a:t>+</a:t>
                      </a:r>
                    </a:p>
                  </a:txBody>
                  <a:tcPr marL="68580" marR="68580" marT="34290" marB="34290"/>
                </a:tc>
                <a:tc>
                  <a:txBody>
                    <a:bodyPr/>
                    <a:lstStyle/>
                    <a:p>
                      <a:r>
                        <a:rPr lang="en-GB" sz="1500" dirty="0">
                          <a:latin typeface="Arial" pitchFamily="34" charset="0"/>
                          <a:cs typeface="Arial" pitchFamily="34" charset="0"/>
                        </a:rPr>
                        <a:t>++</a:t>
                      </a:r>
                    </a:p>
                  </a:txBody>
                  <a:tcPr marL="68580" marR="68580" marT="34290" marB="34290"/>
                </a:tc>
                <a:tc>
                  <a:txBody>
                    <a:bodyPr/>
                    <a:lstStyle/>
                    <a:p>
                      <a:r>
                        <a:rPr lang="en-GB" sz="1500" dirty="0">
                          <a:latin typeface="Arial" pitchFamily="34" charset="0"/>
                          <a:cs typeface="Arial" pitchFamily="34" charset="0"/>
                        </a:rPr>
                        <a:t>+++</a:t>
                      </a:r>
                    </a:p>
                  </a:txBody>
                  <a:tcPr marL="68580" marR="68580" marT="34290" marB="34290"/>
                </a:tc>
                <a:extLst>
                  <a:ext uri="{0D108BD9-81ED-4DB2-BD59-A6C34878D82A}">
                    <a16:rowId xmlns:a16="http://schemas.microsoft.com/office/drawing/2014/main" val="10007"/>
                  </a:ext>
                </a:extLst>
              </a:tr>
            </a:tbl>
          </a:graphicData>
        </a:graphic>
      </p:graphicFrame>
    </p:spTree>
    <p:custDataLst>
      <p:tags r:id="rId1"/>
    </p:custDataLst>
    <p:extLst>
      <p:ext uri="{BB962C8B-B14F-4D97-AF65-F5344CB8AC3E}">
        <p14:creationId xmlns:p14="http://schemas.microsoft.com/office/powerpoint/2010/main" val="269008313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CA94E-8AEC-1A25-2DD7-D0C06AD97000}"/>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340CE765-3C55-EC17-4938-90EDF6F53266}"/>
              </a:ext>
            </a:extLst>
          </p:cNvPr>
          <p:cNvGraphicFramePr/>
          <p:nvPr>
            <p:extLst>
              <p:ext uri="{D42A27DB-BD31-4B8C-83A1-F6EECF244321}">
                <p14:modId xmlns:p14="http://schemas.microsoft.com/office/powerpoint/2010/main" val="1170113694"/>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084014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5B2D710-2016-89FA-184A-7E283D0C4E37}"/>
              </a:ext>
            </a:extLst>
          </p:cNvPr>
          <p:cNvSpPr>
            <a:spLocks noChangeArrowheads="1"/>
          </p:cNvSpPr>
          <p:nvPr/>
        </p:nvSpPr>
        <p:spPr bwMode="auto">
          <a:xfrm>
            <a:off x="71438" y="4840003"/>
            <a:ext cx="6229350" cy="307777"/>
          </a:xfrm>
          <a:prstGeom prst="rect">
            <a:avLst/>
          </a:prstGeom>
          <a:noFill/>
          <a:ln w="9525">
            <a:noFill/>
            <a:miter lim="800000"/>
            <a:headEnd/>
            <a:tailEnd/>
          </a:ln>
        </p:spPr>
        <p:txBody>
          <a:bodyPr>
            <a:spAutoFit/>
          </a:bodyPr>
          <a:lstStyle/>
          <a:p>
            <a:pPr marL="342900" indent="-342900"/>
            <a:r>
              <a:rPr lang="en-GB" sz="1400" dirty="0">
                <a:latin typeface="Arial" pitchFamily="34" charset="0"/>
                <a:cs typeface="Arial" pitchFamily="34" charset="0"/>
              </a:rPr>
              <a:t>Lin et al. Open Forum </a:t>
            </a:r>
            <a:r>
              <a:rPr lang="en-GB" sz="1400" dirty="0" err="1">
                <a:latin typeface="Arial" pitchFamily="34" charset="0"/>
                <a:cs typeface="Arial" pitchFamily="34" charset="0"/>
              </a:rPr>
              <a:t>Infec</a:t>
            </a:r>
            <a:r>
              <a:rPr lang="en-GB" sz="1400" dirty="0">
                <a:latin typeface="Arial" pitchFamily="34" charset="0"/>
                <a:cs typeface="Arial" pitchFamily="34" charset="0"/>
              </a:rPr>
              <a:t> Dis 2024.</a:t>
            </a:r>
          </a:p>
        </p:txBody>
      </p:sp>
      <p:pic>
        <p:nvPicPr>
          <p:cNvPr id="2050" name="Picture 2" descr="Random-effects meta-analysis: prevalence of hospital-acquired carbapenem-resistant Klebsiella pneumoniae infection.">
            <a:extLst>
              <a:ext uri="{FF2B5EF4-FFF2-40B4-BE49-F238E27FC236}">
                <a16:creationId xmlns:a16="http://schemas.microsoft.com/office/drawing/2014/main" id="{97ED5D2C-24FE-146E-2D3C-E9E8E21EF0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881" y="0"/>
            <a:ext cx="3719513"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A2E30087-C09C-A4A7-896F-E2CD0B11EB19}"/>
              </a:ext>
            </a:extLst>
          </p:cNvPr>
          <p:cNvSpPr>
            <a:spLocks noGrp="1"/>
          </p:cNvSpPr>
          <p:nvPr>
            <p:ph type="title"/>
          </p:nvPr>
        </p:nvSpPr>
        <p:spPr>
          <a:xfrm>
            <a:off x="74070" y="-20538"/>
            <a:ext cx="5434033" cy="857250"/>
          </a:xfrm>
        </p:spPr>
        <p:txBody>
          <a:bodyPr>
            <a:normAutofit fontScale="90000"/>
          </a:bodyPr>
          <a:lstStyle/>
          <a:p>
            <a:pPr algn="l"/>
            <a:r>
              <a:rPr lang="en-GB" sz="2700" dirty="0">
                <a:latin typeface="Arial" pitchFamily="34" charset="0"/>
                <a:cs typeface="Arial" pitchFamily="34" charset="0"/>
              </a:rPr>
              <a:t>Global prevalence of CR amongst healthcare-associated </a:t>
            </a:r>
            <a:r>
              <a:rPr lang="en-GB" sz="2700" i="1" dirty="0">
                <a:latin typeface="Arial" pitchFamily="34" charset="0"/>
                <a:cs typeface="Arial" pitchFamily="34" charset="0"/>
              </a:rPr>
              <a:t>K. pneumoniae</a:t>
            </a:r>
            <a:endParaRPr lang="en-GB" sz="2700" dirty="0">
              <a:latin typeface="Arial" pitchFamily="34" charset="0"/>
              <a:cs typeface="Arial" pitchFamily="34" charset="0"/>
            </a:endParaRPr>
          </a:p>
        </p:txBody>
      </p:sp>
      <p:pic>
        <p:nvPicPr>
          <p:cNvPr id="2052" name="Picture 4" descr="Worldwide geographic distribution: prevalence of hospital-acquired carbapenem-resistant Klebsiella pneumoniae infection.">
            <a:extLst>
              <a:ext uri="{FF2B5EF4-FFF2-40B4-BE49-F238E27FC236}">
                <a16:creationId xmlns:a16="http://schemas.microsoft.com/office/drawing/2014/main" id="{CFF793E0-178C-9A1E-1D5B-0690E8B2F4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160" y="915566"/>
            <a:ext cx="4953000" cy="3676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32193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451C1AA-870E-4C14-B519-3BF5D24F5967}"/>
              </a:ext>
            </a:extLst>
          </p:cNvPr>
          <p:cNvPicPr>
            <a:picLocks noChangeAspect="1"/>
          </p:cNvPicPr>
          <p:nvPr/>
        </p:nvPicPr>
        <p:blipFill rotWithShape="1">
          <a:blip r:embed="rId2"/>
          <a:srcRect l="1176" t="55600" r="34250" b="15001"/>
          <a:stretch/>
        </p:blipFill>
        <p:spPr>
          <a:xfrm>
            <a:off x="103078" y="3056214"/>
            <a:ext cx="8038545" cy="2058652"/>
          </a:xfrm>
          <a:prstGeom prst="rect">
            <a:avLst/>
          </a:prstGeom>
        </p:spPr>
      </p:pic>
      <p:pic>
        <p:nvPicPr>
          <p:cNvPr id="6" name="Picture 5">
            <a:extLst>
              <a:ext uri="{FF2B5EF4-FFF2-40B4-BE49-F238E27FC236}">
                <a16:creationId xmlns:a16="http://schemas.microsoft.com/office/drawing/2014/main" id="{BFA9F15A-3477-43BE-90BB-C23BE7CDCA53}"/>
              </a:ext>
            </a:extLst>
          </p:cNvPr>
          <p:cNvPicPr>
            <a:picLocks noChangeAspect="1"/>
          </p:cNvPicPr>
          <p:nvPr/>
        </p:nvPicPr>
        <p:blipFill rotWithShape="1">
          <a:blip r:embed="rId3">
            <a:extLst>
              <a:ext uri="{28A0092B-C50C-407E-A947-70E740481C1C}">
                <a14:useLocalDpi xmlns:a14="http://schemas.microsoft.com/office/drawing/2010/main" val="0"/>
              </a:ext>
            </a:extLst>
          </a:blip>
          <a:srcRect l="46450" t="19871" r="1" b="31823"/>
          <a:stretch/>
        </p:blipFill>
        <p:spPr>
          <a:xfrm>
            <a:off x="1174641" y="685273"/>
            <a:ext cx="6179332" cy="2469482"/>
          </a:xfrm>
          <a:prstGeom prst="rect">
            <a:avLst/>
          </a:prstGeom>
        </p:spPr>
      </p:pic>
      <p:sp>
        <p:nvSpPr>
          <p:cNvPr id="4" name="Rectangle 3">
            <a:extLst>
              <a:ext uri="{FF2B5EF4-FFF2-40B4-BE49-F238E27FC236}">
                <a16:creationId xmlns:a16="http://schemas.microsoft.com/office/drawing/2014/main" id="{36714A87-D68E-488B-A822-C97F7C106439}"/>
              </a:ext>
            </a:extLst>
          </p:cNvPr>
          <p:cNvSpPr>
            <a:spLocks noChangeArrowheads="1"/>
          </p:cNvSpPr>
          <p:nvPr/>
        </p:nvSpPr>
        <p:spPr bwMode="auto">
          <a:xfrm>
            <a:off x="0" y="4869656"/>
            <a:ext cx="4672013" cy="300082"/>
          </a:xfrm>
          <a:prstGeom prst="rect">
            <a:avLst/>
          </a:prstGeom>
          <a:noFill/>
          <a:ln w="9525">
            <a:noFill/>
            <a:miter lim="800000"/>
            <a:headEnd/>
            <a:tailEnd/>
          </a:ln>
        </p:spPr>
        <p:txBody>
          <a:bodyPr>
            <a:spAutoFit/>
          </a:bodyPr>
          <a:lstStyle/>
          <a:p>
            <a:pPr marL="257175" indent="-257175"/>
            <a:r>
              <a:rPr lang="en-GB" sz="1350" dirty="0">
                <a:latin typeface="Arial" pitchFamily="34" charset="0"/>
                <a:cs typeface="Arial" pitchFamily="34" charset="0"/>
              </a:rPr>
              <a:t>ECDC 2023.</a:t>
            </a:r>
          </a:p>
        </p:txBody>
      </p:sp>
      <p:sp>
        <p:nvSpPr>
          <p:cNvPr id="5" name="Rectangle 4">
            <a:extLst>
              <a:ext uri="{FF2B5EF4-FFF2-40B4-BE49-F238E27FC236}">
                <a16:creationId xmlns:a16="http://schemas.microsoft.com/office/drawing/2014/main" id="{BF41CB32-9BDE-4F72-8E54-54AE21E2D5A1}"/>
              </a:ext>
            </a:extLst>
          </p:cNvPr>
          <p:cNvSpPr/>
          <p:nvPr/>
        </p:nvSpPr>
        <p:spPr>
          <a:xfrm>
            <a:off x="1686361" y="471841"/>
            <a:ext cx="5362358" cy="276999"/>
          </a:xfrm>
          <a:prstGeom prst="rect">
            <a:avLst/>
          </a:prstGeom>
        </p:spPr>
        <p:txBody>
          <a:bodyPr wrap="square">
            <a:spAutoFit/>
          </a:bodyPr>
          <a:lstStyle/>
          <a:p>
            <a:pPr algn="ctr">
              <a:defRPr sz="1800" b="0" i="1" u="none" strike="noStrike" kern="1200" baseline="0">
                <a:solidFill>
                  <a:prstClr val="black"/>
                </a:solidFill>
                <a:latin typeface="Arial" panose="020B0604020202020204" pitchFamily="34" charset="0"/>
                <a:ea typeface="+mn-ea"/>
                <a:cs typeface="Arial" panose="020B0604020202020204" pitchFamily="34" charset="0"/>
              </a:defRPr>
            </a:pPr>
            <a:r>
              <a:rPr lang="en-US" sz="1200" i="1" dirty="0"/>
              <a:t>% invasive K. pneumoniae isolates resistant to carbapenems </a:t>
            </a:r>
            <a:r>
              <a:rPr lang="en-US" sz="1200" dirty="0"/>
              <a:t>(CRE)</a:t>
            </a:r>
            <a:endParaRPr lang="en-US" sz="1200" i="1" dirty="0"/>
          </a:p>
        </p:txBody>
      </p:sp>
      <p:sp>
        <p:nvSpPr>
          <p:cNvPr id="8" name="Rectangle 7">
            <a:extLst>
              <a:ext uri="{FF2B5EF4-FFF2-40B4-BE49-F238E27FC236}">
                <a16:creationId xmlns:a16="http://schemas.microsoft.com/office/drawing/2014/main" id="{B1A9B1B6-57A1-4DD5-8329-1533E076D0B0}"/>
              </a:ext>
            </a:extLst>
          </p:cNvPr>
          <p:cNvSpPr/>
          <p:nvPr/>
        </p:nvSpPr>
        <p:spPr>
          <a:xfrm>
            <a:off x="6003671" y="3114880"/>
            <a:ext cx="2060800" cy="16085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Title 1">
            <a:extLst>
              <a:ext uri="{FF2B5EF4-FFF2-40B4-BE49-F238E27FC236}">
                <a16:creationId xmlns:a16="http://schemas.microsoft.com/office/drawing/2014/main" id="{6B333C4B-A019-4AA9-BD72-04E823E451CD}"/>
              </a:ext>
            </a:extLst>
          </p:cNvPr>
          <p:cNvSpPr>
            <a:spLocks noGrp="1"/>
          </p:cNvSpPr>
          <p:nvPr>
            <p:ph type="title"/>
          </p:nvPr>
        </p:nvSpPr>
        <p:spPr>
          <a:xfrm>
            <a:off x="0" y="-212601"/>
            <a:ext cx="9210454" cy="994172"/>
          </a:xfrm>
        </p:spPr>
        <p:txBody>
          <a:bodyPr>
            <a:normAutofit/>
          </a:bodyPr>
          <a:lstStyle/>
          <a:p>
            <a:pPr algn="ctr"/>
            <a:r>
              <a:rPr lang="en-GB" sz="2700" dirty="0">
                <a:latin typeface="Arial" panose="020B0604020202020204" pitchFamily="34" charset="0"/>
                <a:cs typeface="Arial" panose="020B0604020202020204" pitchFamily="34" charset="0"/>
              </a:rPr>
              <a:t>CRE around Europe</a:t>
            </a:r>
          </a:p>
        </p:txBody>
      </p:sp>
    </p:spTree>
    <p:extLst>
      <p:ext uri="{BB962C8B-B14F-4D97-AF65-F5344CB8AC3E}">
        <p14:creationId xmlns:p14="http://schemas.microsoft.com/office/powerpoint/2010/main" val="1291922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223628" y="-182556"/>
            <a:ext cx="6758508" cy="857250"/>
          </a:xfrm>
        </p:spPr>
        <p:txBody>
          <a:bodyPr>
            <a:normAutofit fontScale="90000"/>
          </a:bodyPr>
          <a:lstStyle/>
          <a:p>
            <a:r>
              <a:rPr lang="en-GB" sz="2700" dirty="0">
                <a:latin typeface="Arial" pitchFamily="34" charset="0"/>
                <a:cs typeface="Arial" pitchFamily="34" charset="0"/>
              </a:rPr>
              <a:t>What drives the European ‘north-south divide’?</a:t>
            </a:r>
          </a:p>
        </p:txBody>
      </p:sp>
      <p:pic>
        <p:nvPicPr>
          <p:cNvPr id="6" name="Picture 2"/>
          <p:cNvPicPr>
            <a:picLocks noChangeAspect="1" noChangeArrowheads="1"/>
          </p:cNvPicPr>
          <p:nvPr/>
        </p:nvPicPr>
        <p:blipFill>
          <a:blip r:embed="rId2" cstate="print"/>
          <a:srcRect/>
          <a:stretch>
            <a:fillRect/>
          </a:stretch>
        </p:blipFill>
        <p:spPr bwMode="auto">
          <a:xfrm>
            <a:off x="1493658" y="799944"/>
            <a:ext cx="2700300" cy="1771882"/>
          </a:xfrm>
          <a:prstGeom prst="rect">
            <a:avLst/>
          </a:prstGeom>
          <a:noFill/>
          <a:ln w="9525">
            <a:noFill/>
            <a:miter lim="800000"/>
            <a:headEnd/>
            <a:tailEnd/>
          </a:ln>
        </p:spPr>
      </p:pic>
      <p:sp>
        <p:nvSpPr>
          <p:cNvPr id="7" name="TextBox 6"/>
          <p:cNvSpPr txBox="1"/>
          <p:nvPr/>
        </p:nvSpPr>
        <p:spPr>
          <a:xfrm>
            <a:off x="1439652" y="475907"/>
            <a:ext cx="2646294" cy="300082"/>
          </a:xfrm>
          <a:prstGeom prst="rect">
            <a:avLst/>
          </a:prstGeom>
          <a:noFill/>
        </p:spPr>
        <p:txBody>
          <a:bodyPr wrap="square" rtlCol="0">
            <a:spAutoFit/>
          </a:bodyPr>
          <a:lstStyle/>
          <a:p>
            <a:pPr algn="ctr"/>
            <a:r>
              <a:rPr lang="en-GB" sz="1350" dirty="0">
                <a:latin typeface="Arial" panose="020B0604020202020204" pitchFamily="34" charset="0"/>
                <a:cs typeface="Arial" panose="020B0604020202020204" pitchFamily="34" charset="0"/>
              </a:rPr>
              <a:t>Antibiotic use</a:t>
            </a:r>
          </a:p>
        </p:txBody>
      </p:sp>
      <p:pic>
        <p:nvPicPr>
          <p:cNvPr id="8" name="Picture 2"/>
          <p:cNvPicPr>
            <a:picLocks noChangeAspect="1" noChangeArrowheads="1"/>
          </p:cNvPicPr>
          <p:nvPr/>
        </p:nvPicPr>
        <p:blipFill>
          <a:blip r:embed="rId3" cstate="print"/>
          <a:srcRect/>
          <a:stretch>
            <a:fillRect/>
          </a:stretch>
        </p:blipFill>
        <p:spPr bwMode="auto">
          <a:xfrm>
            <a:off x="1493659" y="2916494"/>
            <a:ext cx="2700299" cy="1771882"/>
          </a:xfrm>
          <a:prstGeom prst="rect">
            <a:avLst/>
          </a:prstGeom>
          <a:noFill/>
          <a:ln w="9525">
            <a:noFill/>
            <a:miter lim="800000"/>
            <a:headEnd/>
            <a:tailEnd/>
          </a:ln>
        </p:spPr>
      </p:pic>
      <p:sp>
        <p:nvSpPr>
          <p:cNvPr id="9" name="TextBox 8"/>
          <p:cNvSpPr txBox="1"/>
          <p:nvPr/>
        </p:nvSpPr>
        <p:spPr>
          <a:xfrm>
            <a:off x="1439652" y="2629178"/>
            <a:ext cx="2646294" cy="300082"/>
          </a:xfrm>
          <a:prstGeom prst="rect">
            <a:avLst/>
          </a:prstGeom>
          <a:noFill/>
        </p:spPr>
        <p:txBody>
          <a:bodyPr wrap="square" rtlCol="0">
            <a:spAutoFit/>
          </a:bodyPr>
          <a:lstStyle/>
          <a:p>
            <a:pPr algn="ctr"/>
            <a:r>
              <a:rPr lang="en-GB" sz="1350" dirty="0">
                <a:latin typeface="Arial" panose="020B0604020202020204" pitchFamily="34" charset="0"/>
                <a:cs typeface="Arial" panose="020B0604020202020204" pitchFamily="34" charset="0"/>
              </a:rPr>
              <a:t>Single room availability</a:t>
            </a:r>
          </a:p>
        </p:txBody>
      </p:sp>
      <p:pic>
        <p:nvPicPr>
          <p:cNvPr id="10" name="Picture 2"/>
          <p:cNvPicPr>
            <a:picLocks noChangeAspect="1" noChangeArrowheads="1"/>
          </p:cNvPicPr>
          <p:nvPr/>
        </p:nvPicPr>
        <p:blipFill>
          <a:blip r:embed="rId4" cstate="print"/>
          <a:srcRect/>
          <a:stretch>
            <a:fillRect/>
          </a:stretch>
        </p:blipFill>
        <p:spPr bwMode="auto">
          <a:xfrm>
            <a:off x="4770348" y="799944"/>
            <a:ext cx="2663970" cy="1748044"/>
          </a:xfrm>
          <a:prstGeom prst="rect">
            <a:avLst/>
          </a:prstGeom>
          <a:noFill/>
          <a:ln w="9525">
            <a:noFill/>
            <a:miter lim="800000"/>
            <a:headEnd/>
            <a:tailEnd/>
          </a:ln>
        </p:spPr>
      </p:pic>
      <p:sp>
        <p:nvSpPr>
          <p:cNvPr id="11" name="TextBox 10"/>
          <p:cNvSpPr txBox="1"/>
          <p:nvPr/>
        </p:nvSpPr>
        <p:spPr>
          <a:xfrm>
            <a:off x="4842030" y="475907"/>
            <a:ext cx="2646294" cy="300082"/>
          </a:xfrm>
          <a:prstGeom prst="rect">
            <a:avLst/>
          </a:prstGeom>
          <a:noFill/>
        </p:spPr>
        <p:txBody>
          <a:bodyPr wrap="square" rtlCol="0">
            <a:spAutoFit/>
          </a:bodyPr>
          <a:lstStyle/>
          <a:p>
            <a:pPr algn="ctr"/>
            <a:r>
              <a:rPr lang="en-GB" sz="1350" dirty="0">
                <a:latin typeface="Arial" panose="020B0604020202020204" pitchFamily="34" charset="0"/>
                <a:cs typeface="Arial" panose="020B0604020202020204" pitchFamily="34" charset="0"/>
              </a:rPr>
              <a:t>Infection control staffing</a:t>
            </a:r>
          </a:p>
        </p:txBody>
      </p:sp>
      <p:pic>
        <p:nvPicPr>
          <p:cNvPr id="12" name="Picture 2" descr="http://upload.wikimedia.org/wikipedia/commons/7/79/Eurostat_public_debt_GDP.png"/>
          <p:cNvPicPr>
            <a:picLocks noChangeAspect="1" noChangeArrowheads="1"/>
          </p:cNvPicPr>
          <p:nvPr/>
        </p:nvPicPr>
        <p:blipFill rotWithShape="1">
          <a:blip r:embed="rId5" cstate="print"/>
          <a:srcRect t="13331" b="17387"/>
          <a:stretch/>
        </p:blipFill>
        <p:spPr bwMode="auto">
          <a:xfrm>
            <a:off x="4967563" y="2960109"/>
            <a:ext cx="2412749" cy="1771882"/>
          </a:xfrm>
          <a:prstGeom prst="rect">
            <a:avLst/>
          </a:prstGeom>
          <a:noFill/>
        </p:spPr>
      </p:pic>
      <p:sp>
        <p:nvSpPr>
          <p:cNvPr id="13" name="Rectangle 12"/>
          <p:cNvSpPr/>
          <p:nvPr/>
        </p:nvSpPr>
        <p:spPr>
          <a:xfrm>
            <a:off x="6180" y="4762015"/>
            <a:ext cx="8310235" cy="400110"/>
          </a:xfrm>
          <a:prstGeom prst="rect">
            <a:avLst/>
          </a:prstGeom>
        </p:spPr>
        <p:txBody>
          <a:bodyPr wrap="square">
            <a:spAutoFit/>
          </a:bodyPr>
          <a:lstStyle/>
          <a:p>
            <a:r>
              <a:rPr lang="en-GB" sz="1000" dirty="0">
                <a:latin typeface="Arial" panose="020B0604020202020204" pitchFamily="34" charset="0"/>
                <a:cs typeface="Arial" panose="020B0604020202020204" pitchFamily="34" charset="0"/>
              </a:rPr>
              <a:t>1. ECDC Point Prevalence Survey, 2013.</a:t>
            </a:r>
          </a:p>
          <a:p>
            <a:r>
              <a:rPr lang="en-GB" sz="1000" dirty="0">
                <a:latin typeface="Arial" panose="020B0604020202020204" pitchFamily="34" charset="0"/>
                <a:cs typeface="Arial" panose="020B0604020202020204" pitchFamily="34" charset="0"/>
              </a:rPr>
              <a:t>2, National debt as a percentage of GDP. </a:t>
            </a:r>
            <a:r>
              <a:rPr lang="en-GB" sz="1000" dirty="0">
                <a:latin typeface="Arial" panose="020B0604020202020204" pitchFamily="34" charset="0"/>
                <a:cs typeface="Arial" panose="020B0604020202020204" pitchFamily="34" charset="0"/>
                <a:hlinkClick r:id="rId6"/>
              </a:rPr>
              <a:t>"Eurostat public debt GDP" </a:t>
            </a:r>
            <a:r>
              <a:rPr lang="en-GB" sz="1000" dirty="0">
                <a:latin typeface="Arial" panose="020B0604020202020204" pitchFamily="34" charset="0"/>
                <a:cs typeface="Arial" panose="020B0604020202020204" pitchFamily="34" charset="0"/>
              </a:rPr>
              <a:t>by Eurostat. Licensed under Attribution via Wikimedia Commons. </a:t>
            </a:r>
          </a:p>
        </p:txBody>
      </p:sp>
      <p:sp>
        <p:nvSpPr>
          <p:cNvPr id="14" name="TextBox 13"/>
          <p:cNvSpPr txBox="1"/>
          <p:nvPr/>
        </p:nvSpPr>
        <p:spPr>
          <a:xfrm>
            <a:off x="4842030" y="2636147"/>
            <a:ext cx="2646294" cy="300082"/>
          </a:xfrm>
          <a:prstGeom prst="rect">
            <a:avLst/>
          </a:prstGeom>
          <a:noFill/>
        </p:spPr>
        <p:txBody>
          <a:bodyPr wrap="square" rtlCol="0">
            <a:spAutoFit/>
          </a:bodyPr>
          <a:lstStyle/>
          <a:p>
            <a:pPr algn="ctr"/>
            <a:r>
              <a:rPr lang="en-GB" sz="1350" dirty="0">
                <a:latin typeface="Arial" panose="020B0604020202020204" pitchFamily="34" charset="0"/>
                <a:cs typeface="Arial" panose="020B0604020202020204" pitchFamily="34" charset="0"/>
              </a:rPr>
              <a:t>National debt</a:t>
            </a:r>
          </a:p>
        </p:txBody>
      </p:sp>
      <p:grpSp>
        <p:nvGrpSpPr>
          <p:cNvPr id="33" name="Group 32"/>
          <p:cNvGrpSpPr/>
          <p:nvPr/>
        </p:nvGrpSpPr>
        <p:grpSpPr>
          <a:xfrm>
            <a:off x="6570222" y="2951274"/>
            <a:ext cx="1377503" cy="894775"/>
            <a:chOff x="1583202" y="3501009"/>
            <a:chExt cx="1836670" cy="1193033"/>
          </a:xfrm>
        </p:grpSpPr>
        <p:grpSp>
          <p:nvGrpSpPr>
            <p:cNvPr id="34" name="Group 33"/>
            <p:cNvGrpSpPr/>
            <p:nvPr/>
          </p:nvGrpSpPr>
          <p:grpSpPr>
            <a:xfrm>
              <a:off x="1583202" y="3501009"/>
              <a:ext cx="1836670" cy="1193033"/>
              <a:chOff x="1583202" y="3501009"/>
              <a:chExt cx="1836670" cy="1193033"/>
            </a:xfrm>
          </p:grpSpPr>
          <p:sp>
            <p:nvSpPr>
              <p:cNvPr id="36" name="Rectangle 35"/>
              <p:cNvSpPr/>
              <p:nvPr/>
            </p:nvSpPr>
            <p:spPr>
              <a:xfrm>
                <a:off x="1758933" y="3501009"/>
                <a:ext cx="1660939" cy="11930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37" name="Group 36"/>
              <p:cNvGrpSpPr/>
              <p:nvPr/>
            </p:nvGrpSpPr>
            <p:grpSpPr>
              <a:xfrm>
                <a:off x="1583202" y="3501009"/>
                <a:ext cx="1752673" cy="1193033"/>
                <a:chOff x="1583202" y="3501009"/>
                <a:chExt cx="1752673" cy="1193033"/>
              </a:xfrm>
            </p:grpSpPr>
            <p:pic>
              <p:nvPicPr>
                <p:cNvPr id="38" name="Picture 2" descr="http://upload.wikimedia.org/wikipedia/commons/7/79/Eurostat_public_debt_GDP.png"/>
                <p:cNvPicPr>
                  <a:picLocks noChangeAspect="1" noChangeArrowheads="1"/>
                </p:cNvPicPr>
                <p:nvPr/>
              </p:nvPicPr>
              <p:blipFill rotWithShape="1">
                <a:blip r:embed="rId5" cstate="print"/>
                <a:srcRect l="31847" t="84915" r="35741" b="9811"/>
                <a:stretch/>
              </p:blipFill>
              <p:spPr bwMode="auto">
                <a:xfrm>
                  <a:off x="1684496" y="3741273"/>
                  <a:ext cx="1651379" cy="284818"/>
                </a:xfrm>
                <a:prstGeom prst="rect">
                  <a:avLst/>
                </a:prstGeom>
                <a:noFill/>
              </p:spPr>
            </p:pic>
            <p:pic>
              <p:nvPicPr>
                <p:cNvPr id="39" name="Picture 2" descr="http://upload.wikimedia.org/wikipedia/commons/7/79/Eurostat_public_debt_GDP.png"/>
                <p:cNvPicPr>
                  <a:picLocks noChangeAspect="1" noChangeArrowheads="1"/>
                </p:cNvPicPr>
                <p:nvPr/>
              </p:nvPicPr>
              <p:blipFill rotWithShape="1">
                <a:blip r:embed="rId5" cstate="print"/>
                <a:srcRect l="2" t="83738" r="69295" b="8814"/>
                <a:stretch/>
              </p:blipFill>
              <p:spPr bwMode="auto">
                <a:xfrm>
                  <a:off x="1758933" y="3501009"/>
                  <a:ext cx="1564298" cy="402252"/>
                </a:xfrm>
                <a:prstGeom prst="rect">
                  <a:avLst/>
                </a:prstGeom>
                <a:noFill/>
              </p:spPr>
            </p:pic>
            <p:pic>
              <p:nvPicPr>
                <p:cNvPr id="40" name="Picture 2" descr="http://upload.wikimedia.org/wikipedia/commons/7/79/Eurostat_public_debt_GDP.png"/>
                <p:cNvPicPr>
                  <a:picLocks noChangeAspect="1" noChangeArrowheads="1"/>
                </p:cNvPicPr>
                <p:nvPr/>
              </p:nvPicPr>
              <p:blipFill rotWithShape="1">
                <a:blip r:embed="rId5" cstate="print"/>
                <a:srcRect l="63102" t="87319" r="17478" b="9099"/>
                <a:stretch/>
              </p:blipFill>
              <p:spPr bwMode="auto">
                <a:xfrm>
                  <a:off x="1583202" y="4039739"/>
                  <a:ext cx="989463" cy="193427"/>
                </a:xfrm>
                <a:prstGeom prst="rect">
                  <a:avLst/>
                </a:prstGeom>
                <a:noFill/>
              </p:spPr>
            </p:pic>
            <p:pic>
              <p:nvPicPr>
                <p:cNvPr id="41" name="Picture 2" descr="http://upload.wikimedia.org/wikipedia/commons/7/79/Eurostat_public_debt_GDP.png"/>
                <p:cNvPicPr>
                  <a:picLocks noChangeAspect="1" noChangeArrowheads="1"/>
                </p:cNvPicPr>
                <p:nvPr/>
              </p:nvPicPr>
              <p:blipFill rotWithShape="1">
                <a:blip r:embed="rId5" cstate="print"/>
                <a:srcRect l="454" t="92388" r="81566" b="4637"/>
                <a:stretch/>
              </p:blipFill>
              <p:spPr bwMode="auto">
                <a:xfrm>
                  <a:off x="1787928" y="4219518"/>
                  <a:ext cx="916028" cy="160682"/>
                </a:xfrm>
                <a:prstGeom prst="rect">
                  <a:avLst/>
                </a:prstGeom>
                <a:noFill/>
              </p:spPr>
            </p:pic>
            <p:pic>
              <p:nvPicPr>
                <p:cNvPr id="42" name="Picture 2" descr="http://upload.wikimedia.org/wikipedia/commons/7/79/Eurostat_public_debt_GDP.png"/>
                <p:cNvPicPr>
                  <a:picLocks noChangeAspect="1" noChangeArrowheads="1"/>
                </p:cNvPicPr>
                <p:nvPr/>
              </p:nvPicPr>
              <p:blipFill rotWithShape="1">
                <a:blip r:embed="rId5" cstate="print"/>
                <a:srcRect l="33262" t="92387" r="45691" b="5072"/>
                <a:stretch/>
              </p:blipFill>
              <p:spPr bwMode="auto">
                <a:xfrm>
                  <a:off x="1758933" y="4373376"/>
                  <a:ext cx="1072352" cy="137294"/>
                </a:xfrm>
                <a:prstGeom prst="rect">
                  <a:avLst/>
                </a:prstGeom>
                <a:noFill/>
              </p:spPr>
            </p:pic>
            <p:pic>
              <p:nvPicPr>
                <p:cNvPr id="43" name="Picture 2" descr="http://upload.wikimedia.org/wikipedia/commons/7/79/Eurostat_public_debt_GDP.png"/>
                <p:cNvPicPr>
                  <a:picLocks noChangeAspect="1" noChangeArrowheads="1"/>
                </p:cNvPicPr>
                <p:nvPr/>
              </p:nvPicPr>
              <p:blipFill rotWithShape="1">
                <a:blip r:embed="rId5" cstate="print"/>
                <a:srcRect l="67311" t="92388" r="12411" b="4637"/>
                <a:stretch/>
              </p:blipFill>
              <p:spPr bwMode="auto">
                <a:xfrm>
                  <a:off x="1798150" y="4533360"/>
                  <a:ext cx="1033135" cy="160682"/>
                </a:xfrm>
                <a:prstGeom prst="rect">
                  <a:avLst/>
                </a:prstGeom>
                <a:noFill/>
              </p:spPr>
            </p:pic>
          </p:grpSp>
        </p:grpSp>
        <p:sp>
          <p:nvSpPr>
            <p:cNvPr id="35" name="Rectangle 34"/>
            <p:cNvSpPr/>
            <p:nvPr/>
          </p:nvSpPr>
          <p:spPr>
            <a:xfrm>
              <a:off x="1583202" y="3501009"/>
              <a:ext cx="214948" cy="11930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Tree>
    <p:extLst>
      <p:ext uri="{BB962C8B-B14F-4D97-AF65-F5344CB8AC3E}">
        <p14:creationId xmlns:p14="http://schemas.microsoft.com/office/powerpoint/2010/main" val="320857001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223628" y="-74544"/>
            <a:ext cx="6758508" cy="857250"/>
          </a:xfrm>
        </p:spPr>
        <p:txBody>
          <a:bodyPr>
            <a:normAutofit fontScale="90000"/>
          </a:bodyPr>
          <a:lstStyle/>
          <a:p>
            <a:r>
              <a:rPr lang="en-GB" sz="2700" dirty="0">
                <a:latin typeface="Arial" pitchFamily="34" charset="0"/>
                <a:cs typeface="Arial" pitchFamily="34" charset="0"/>
              </a:rPr>
              <a:t>What drives the European ‘north-south divide’?</a:t>
            </a:r>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843542"/>
            <a:ext cx="3435246" cy="234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827584" y="735546"/>
            <a:ext cx="3429000" cy="923330"/>
          </a:xfrm>
          <a:prstGeom prst="rect">
            <a:avLst/>
          </a:prstGeom>
        </p:spPr>
        <p:txBody>
          <a:bodyPr>
            <a:spAutoFit/>
          </a:bodyPr>
          <a:lstStyle/>
          <a:p>
            <a:pPr algn="ctr"/>
            <a:r>
              <a:rPr lang="en-GB" sz="1350" dirty="0">
                <a:latin typeface="Arial" panose="020B0604020202020204" pitchFamily="34" charset="0"/>
                <a:cs typeface="Arial" panose="020B0604020202020204" pitchFamily="34" charset="0"/>
              </a:rPr>
              <a:t>Correlation between MRSA rate in BSIs and an indicator for fair play from the European Football Championships (red or yellow cards / 100 min)</a:t>
            </a:r>
            <a:r>
              <a:rPr lang="en-GB" sz="1350" baseline="30000" dirty="0">
                <a:latin typeface="Arial" panose="020B0604020202020204" pitchFamily="34" charset="0"/>
                <a:cs typeface="Arial" panose="020B0604020202020204" pitchFamily="34" charset="0"/>
              </a:rPr>
              <a:t>1</a:t>
            </a:r>
          </a:p>
        </p:txBody>
      </p:sp>
      <p:sp>
        <p:nvSpPr>
          <p:cNvPr id="5" name="Rectangle 4"/>
          <p:cNvSpPr/>
          <p:nvPr/>
        </p:nvSpPr>
        <p:spPr>
          <a:xfrm>
            <a:off x="0" y="4707890"/>
            <a:ext cx="4414800" cy="600164"/>
          </a:xfrm>
          <a:prstGeom prst="rect">
            <a:avLst/>
          </a:prstGeom>
        </p:spPr>
        <p:txBody>
          <a:bodyPr wrap="square">
            <a:spAutoFit/>
          </a:bodyPr>
          <a:lstStyle/>
          <a:p>
            <a:pPr marL="257175" indent="-257175">
              <a:buAutoNum type="arabicPeriod"/>
            </a:pPr>
            <a:r>
              <a:rPr lang="en-GB" sz="1100" dirty="0">
                <a:latin typeface="Arial" panose="020B0604020202020204" pitchFamily="34" charset="0"/>
                <a:cs typeface="Arial" panose="020B0604020202020204" pitchFamily="34" charset="0"/>
              </a:rPr>
              <a:t>Meyer </a:t>
            </a:r>
            <a:r>
              <a:rPr lang="en-GB" sz="1100" i="1" dirty="0">
                <a:latin typeface="Arial" panose="020B0604020202020204" pitchFamily="34" charset="0"/>
                <a:cs typeface="Arial" panose="020B0604020202020204" pitchFamily="34" charset="0"/>
              </a:rPr>
              <a:t>et al. Infection </a:t>
            </a:r>
            <a:r>
              <a:rPr lang="en-GB" sz="1100" dirty="0">
                <a:latin typeface="Arial" panose="020B0604020202020204" pitchFamily="34" charset="0"/>
                <a:cs typeface="Arial" panose="020B0604020202020204" pitchFamily="34" charset="0"/>
              </a:rPr>
              <a:t>2012 in press.</a:t>
            </a:r>
          </a:p>
          <a:p>
            <a:pPr marL="257175" indent="-257175">
              <a:buAutoNum type="arabicPeriod"/>
            </a:pPr>
            <a:r>
              <a:rPr lang="en-GB" sz="1100" dirty="0" err="1">
                <a:latin typeface="Arial" panose="020B0604020202020204" pitchFamily="34" charset="0"/>
                <a:cs typeface="Arial" panose="020B0604020202020204" pitchFamily="34" charset="0"/>
              </a:rPr>
              <a:t>Messerli</a:t>
            </a:r>
            <a:r>
              <a:rPr lang="en-GB" sz="1100" dirty="0">
                <a:latin typeface="Arial" panose="020B0604020202020204" pitchFamily="34" charset="0"/>
                <a:cs typeface="Arial" panose="020B0604020202020204" pitchFamily="34" charset="0"/>
              </a:rPr>
              <a:t> FH. </a:t>
            </a:r>
            <a:r>
              <a:rPr lang="en-GB" sz="1100" i="1" dirty="0">
                <a:latin typeface="Arial" panose="020B0604020202020204" pitchFamily="34" charset="0"/>
                <a:cs typeface="Arial" panose="020B0604020202020204" pitchFamily="34" charset="0"/>
              </a:rPr>
              <a:t>New </a:t>
            </a:r>
            <a:r>
              <a:rPr lang="en-GB" sz="1100" i="1" dirty="0" err="1">
                <a:latin typeface="Arial" panose="020B0604020202020204" pitchFamily="34" charset="0"/>
                <a:cs typeface="Arial" panose="020B0604020202020204" pitchFamily="34" charset="0"/>
              </a:rPr>
              <a:t>Engl</a:t>
            </a:r>
            <a:r>
              <a:rPr lang="en-GB" sz="1100" i="1" dirty="0">
                <a:latin typeface="Arial" panose="020B0604020202020204" pitchFamily="34" charset="0"/>
                <a:cs typeface="Arial" panose="020B0604020202020204" pitchFamily="34" charset="0"/>
              </a:rPr>
              <a:t> J Med </a:t>
            </a:r>
            <a:r>
              <a:rPr lang="en-GB" sz="1100" dirty="0">
                <a:latin typeface="Arial" panose="020B0604020202020204" pitchFamily="34" charset="0"/>
                <a:cs typeface="Arial" panose="020B0604020202020204" pitchFamily="34" charset="0"/>
              </a:rPr>
              <a:t>2012;367:1562-4. </a:t>
            </a:r>
          </a:p>
          <a:p>
            <a:pPr marL="257175" indent="-257175">
              <a:buAutoNum type="arabicPeriod"/>
            </a:pPr>
            <a:endParaRPr lang="en-GB" sz="1100" dirty="0">
              <a:latin typeface="Arial" panose="020B0604020202020204" pitchFamily="34" charset="0"/>
              <a:cs typeface="Arial" panose="020B0604020202020204" pitchFamily="34" charset="0"/>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131" t="20253" r="27001" b="21983"/>
          <a:stretch/>
        </p:blipFill>
        <p:spPr bwMode="auto">
          <a:xfrm>
            <a:off x="4896036" y="1843543"/>
            <a:ext cx="2861991" cy="2118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4887564" y="789552"/>
            <a:ext cx="2762779" cy="715581"/>
          </a:xfrm>
          <a:prstGeom prst="rect">
            <a:avLst/>
          </a:prstGeom>
        </p:spPr>
        <p:txBody>
          <a:bodyPr wrap="square">
            <a:spAutoFit/>
          </a:bodyPr>
          <a:lstStyle/>
          <a:p>
            <a:pPr algn="ctr"/>
            <a:r>
              <a:rPr lang="en-GB" sz="1350" dirty="0">
                <a:latin typeface="Arial" panose="020B0604020202020204" pitchFamily="34" charset="0"/>
                <a:cs typeface="Arial" panose="020B0604020202020204" pitchFamily="34" charset="0"/>
              </a:rPr>
              <a:t>Correlation between national chocolate consumption and rate of Nobel prize winners.</a:t>
            </a:r>
            <a:r>
              <a:rPr lang="en-GB" sz="1350" baseline="30000" dirty="0">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43078974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92546"/>
            <a:ext cx="8229600" cy="857250"/>
          </a:xfrm>
        </p:spPr>
        <p:txBody>
          <a:bodyPr>
            <a:normAutofit/>
          </a:bodyPr>
          <a:lstStyle/>
          <a:p>
            <a:r>
              <a:rPr lang="en-GB" sz="2700" dirty="0">
                <a:latin typeface="Arial" pitchFamily="34" charset="0"/>
                <a:cs typeface="Arial" pitchFamily="34" charset="0"/>
              </a:rPr>
              <a:t>Seek and ye shall find…</a:t>
            </a:r>
          </a:p>
        </p:txBody>
      </p:sp>
      <p:sp>
        <p:nvSpPr>
          <p:cNvPr id="4" name="Rectangle 3"/>
          <p:cNvSpPr>
            <a:spLocks noChangeArrowheads="1"/>
          </p:cNvSpPr>
          <p:nvPr/>
        </p:nvSpPr>
        <p:spPr bwMode="auto">
          <a:xfrm>
            <a:off x="71438" y="4840003"/>
            <a:ext cx="6229350" cy="307777"/>
          </a:xfrm>
          <a:prstGeom prst="rect">
            <a:avLst/>
          </a:prstGeom>
          <a:noFill/>
          <a:ln w="9525">
            <a:noFill/>
            <a:miter lim="800000"/>
            <a:headEnd/>
            <a:tailEnd/>
          </a:ln>
        </p:spPr>
        <p:txBody>
          <a:bodyPr>
            <a:spAutoFit/>
          </a:bodyPr>
          <a:lstStyle/>
          <a:p>
            <a:pPr marL="342900" indent="-342900"/>
            <a:r>
              <a:rPr lang="en-GB" sz="1400" dirty="0">
                <a:latin typeface="Arial" pitchFamily="34" charset="0"/>
                <a:cs typeface="Arial" pitchFamily="34" charset="0"/>
              </a:rPr>
              <a:t>Otter et al. J </a:t>
            </a:r>
            <a:r>
              <a:rPr lang="en-GB" sz="1400" dirty="0" err="1">
                <a:latin typeface="Arial" pitchFamily="34" charset="0"/>
                <a:cs typeface="Arial" pitchFamily="34" charset="0"/>
              </a:rPr>
              <a:t>Antimicrob</a:t>
            </a:r>
            <a:r>
              <a:rPr lang="en-GB" sz="1400" dirty="0">
                <a:latin typeface="Arial" pitchFamily="34" charset="0"/>
                <a:cs typeface="Arial" pitchFamily="34" charset="0"/>
              </a:rPr>
              <a:t> </a:t>
            </a:r>
            <a:r>
              <a:rPr lang="en-GB" sz="1400" dirty="0" err="1">
                <a:latin typeface="Arial" pitchFamily="34" charset="0"/>
                <a:cs typeface="Arial" pitchFamily="34" charset="0"/>
              </a:rPr>
              <a:t>Chemother</a:t>
            </a:r>
            <a:r>
              <a:rPr lang="en-GB" sz="1400" dirty="0">
                <a:latin typeface="Arial" pitchFamily="34" charset="0"/>
                <a:cs typeface="Arial" pitchFamily="34" charset="0"/>
              </a:rPr>
              <a:t> 2020.</a:t>
            </a:r>
          </a:p>
        </p:txBody>
      </p:sp>
      <p:pic>
        <p:nvPicPr>
          <p:cNvPr id="5" name="New picture"/>
          <p:cNvPicPr/>
          <p:nvPr/>
        </p:nvPicPr>
        <p:blipFill>
          <a:blip r:embed="rId2"/>
          <a:stretch>
            <a:fillRect/>
          </a:stretch>
        </p:blipFill>
        <p:spPr>
          <a:xfrm>
            <a:off x="1475656" y="1095293"/>
            <a:ext cx="5943600" cy="3470790"/>
          </a:xfrm>
          <a:prstGeom prst="rect">
            <a:avLst/>
          </a:prstGeom>
        </p:spPr>
      </p:pic>
      <p:sp>
        <p:nvSpPr>
          <p:cNvPr id="6" name="Rectangle 5"/>
          <p:cNvSpPr/>
          <p:nvPr/>
        </p:nvSpPr>
        <p:spPr>
          <a:xfrm>
            <a:off x="2161456" y="559763"/>
            <a:ext cx="4572000" cy="523220"/>
          </a:xfrm>
          <a:prstGeom prst="rect">
            <a:avLst/>
          </a:prstGeom>
        </p:spPr>
        <p:txBody>
          <a:bodyPr>
            <a:spAutoFit/>
          </a:bodyPr>
          <a:lstStyle/>
          <a:p>
            <a:pPr algn="ctr"/>
            <a:r>
              <a:rPr lang="en-US" altLang="en-US" sz="1400" dirty="0">
                <a:latin typeface="Arial" panose="020B0604020202020204" pitchFamily="34" charset="0"/>
                <a:cs typeface="Arial" panose="020B0604020202020204" pitchFamily="34" charset="0"/>
              </a:rPr>
              <a:t>Overall trend in CPE detected at the Trust, by bacterial species and mechanisms, </a:t>
            </a:r>
            <a:r>
              <a:rPr lang="en-US" altLang="en-US" sz="1400" dirty="0" err="1">
                <a:latin typeface="Arial" panose="020B0604020202020204" pitchFamily="34" charset="0"/>
                <a:cs typeface="Arial" panose="020B0604020202020204" pitchFamily="34" charset="0"/>
              </a:rPr>
              <a:t>deduplicated</a:t>
            </a:r>
            <a:r>
              <a:rPr lang="en-US" altLang="en-US" sz="1400" dirty="0">
                <a:latin typeface="Arial" panose="020B0604020202020204" pitchFamily="34" charset="0"/>
                <a:cs typeface="Arial" panose="020B0604020202020204" pitchFamily="34" charset="0"/>
              </a:rPr>
              <a:t> by patient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810448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17D05718-EAE0-195A-8859-67B8126FB45F}"/>
              </a:ext>
            </a:extLst>
          </p:cNvPr>
          <p:cNvPicPr>
            <a:picLocks noChangeAspect="1"/>
          </p:cNvPicPr>
          <p:nvPr/>
        </p:nvPicPr>
        <p:blipFill>
          <a:blip r:embed="rId2"/>
          <a:srcRect b="34774"/>
          <a:stretch>
            <a:fillRect/>
          </a:stretch>
        </p:blipFill>
        <p:spPr>
          <a:xfrm>
            <a:off x="35496" y="32768"/>
            <a:ext cx="9144000" cy="1890910"/>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79AF890F-2984-A667-22FA-5EF4539172F7}"/>
              </a:ext>
            </a:extLst>
          </p:cNvPr>
          <p:cNvPicPr>
            <a:picLocks noChangeAspect="1"/>
          </p:cNvPicPr>
          <p:nvPr/>
        </p:nvPicPr>
        <p:blipFill>
          <a:blip r:embed="rId3"/>
          <a:stretch>
            <a:fillRect/>
          </a:stretch>
        </p:blipFill>
        <p:spPr>
          <a:xfrm>
            <a:off x="1403648" y="1779662"/>
            <a:ext cx="5886400" cy="3039897"/>
          </a:xfrm>
          <a:prstGeom prst="rect">
            <a:avLst/>
          </a:prstGeom>
        </p:spPr>
      </p:pic>
    </p:spTree>
    <p:extLst>
      <p:ext uri="{BB962C8B-B14F-4D97-AF65-F5344CB8AC3E}">
        <p14:creationId xmlns:p14="http://schemas.microsoft.com/office/powerpoint/2010/main" val="70021842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A961B35-F21C-B4C4-7843-B64B2856B909}"/>
              </a:ext>
            </a:extLst>
          </p:cNvPr>
          <p:cNvGraphicFramePr>
            <a:graphicFrameLocks noGrp="1"/>
          </p:cNvGraphicFramePr>
          <p:nvPr>
            <p:extLst>
              <p:ext uri="{D42A27DB-BD31-4B8C-83A1-F6EECF244321}">
                <p14:modId xmlns:p14="http://schemas.microsoft.com/office/powerpoint/2010/main" val="3875581431"/>
              </p:ext>
            </p:extLst>
          </p:nvPr>
        </p:nvGraphicFramePr>
        <p:xfrm>
          <a:off x="251520" y="627534"/>
          <a:ext cx="8424934" cy="4327829"/>
        </p:xfrm>
        <a:graphic>
          <a:graphicData uri="http://schemas.openxmlformats.org/drawingml/2006/table">
            <a:tbl>
              <a:tblPr/>
              <a:tblGrid>
                <a:gridCol w="1203562">
                  <a:extLst>
                    <a:ext uri="{9D8B030D-6E8A-4147-A177-3AD203B41FA5}">
                      <a16:colId xmlns:a16="http://schemas.microsoft.com/office/drawing/2014/main" val="1181907955"/>
                    </a:ext>
                  </a:extLst>
                </a:gridCol>
                <a:gridCol w="1203562">
                  <a:extLst>
                    <a:ext uri="{9D8B030D-6E8A-4147-A177-3AD203B41FA5}">
                      <a16:colId xmlns:a16="http://schemas.microsoft.com/office/drawing/2014/main" val="3990196448"/>
                    </a:ext>
                  </a:extLst>
                </a:gridCol>
                <a:gridCol w="1203562">
                  <a:extLst>
                    <a:ext uri="{9D8B030D-6E8A-4147-A177-3AD203B41FA5}">
                      <a16:colId xmlns:a16="http://schemas.microsoft.com/office/drawing/2014/main" val="665648030"/>
                    </a:ext>
                  </a:extLst>
                </a:gridCol>
                <a:gridCol w="1203562">
                  <a:extLst>
                    <a:ext uri="{9D8B030D-6E8A-4147-A177-3AD203B41FA5}">
                      <a16:colId xmlns:a16="http://schemas.microsoft.com/office/drawing/2014/main" val="3691363417"/>
                    </a:ext>
                  </a:extLst>
                </a:gridCol>
                <a:gridCol w="1203562">
                  <a:extLst>
                    <a:ext uri="{9D8B030D-6E8A-4147-A177-3AD203B41FA5}">
                      <a16:colId xmlns:a16="http://schemas.microsoft.com/office/drawing/2014/main" val="3885667400"/>
                    </a:ext>
                  </a:extLst>
                </a:gridCol>
                <a:gridCol w="1203562">
                  <a:extLst>
                    <a:ext uri="{9D8B030D-6E8A-4147-A177-3AD203B41FA5}">
                      <a16:colId xmlns:a16="http://schemas.microsoft.com/office/drawing/2014/main" val="804058234"/>
                    </a:ext>
                  </a:extLst>
                </a:gridCol>
                <a:gridCol w="1203562">
                  <a:extLst>
                    <a:ext uri="{9D8B030D-6E8A-4147-A177-3AD203B41FA5}">
                      <a16:colId xmlns:a16="http://schemas.microsoft.com/office/drawing/2014/main" val="1432285764"/>
                    </a:ext>
                  </a:extLst>
                </a:gridCol>
              </a:tblGrid>
              <a:tr h="139244">
                <a:tc>
                  <a:txBody>
                    <a:bodyPr/>
                    <a:lstStyle/>
                    <a:p>
                      <a:pPr>
                        <a:buNone/>
                      </a:pPr>
                      <a:r>
                        <a:rPr lang="en-GB" sz="900" b="1" dirty="0">
                          <a:effectLst/>
                          <a:latin typeface="Arial" panose="020B0604020202020204" pitchFamily="34" charset="0"/>
                          <a:cs typeface="Arial" panose="020B0604020202020204" pitchFamily="34" charset="0"/>
                        </a:rPr>
                        <a:t>Country/Region</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1">
                          <a:effectLst/>
                          <a:latin typeface="Arial" panose="020B0604020202020204" pitchFamily="34" charset="0"/>
                          <a:cs typeface="Arial" panose="020B0604020202020204" pitchFamily="34" charset="0"/>
                        </a:rPr>
                        <a:t>Study (year; first author)</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1">
                          <a:effectLst/>
                          <a:latin typeface="Arial" panose="020B0604020202020204" pitchFamily="34" charset="0"/>
                          <a:cs typeface="Arial" panose="020B0604020202020204" pitchFamily="34" charset="0"/>
                        </a:rPr>
                        <a:t>Setting &amp; population</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1">
                          <a:effectLst/>
                          <a:latin typeface="Arial" panose="020B0604020202020204" pitchFamily="34" charset="0"/>
                          <a:cs typeface="Arial" panose="020B0604020202020204" pitchFamily="34" charset="0"/>
                        </a:rPr>
                        <a:t>Sample size</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1">
                          <a:effectLst/>
                          <a:latin typeface="Arial" panose="020B0604020202020204" pitchFamily="34" charset="0"/>
                          <a:cs typeface="Arial" panose="020B0604020202020204" pitchFamily="34" charset="0"/>
                        </a:rPr>
                        <a:t>Screening method</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1">
                          <a:effectLst/>
                          <a:latin typeface="Arial" panose="020B0604020202020204" pitchFamily="34" charset="0"/>
                          <a:cs typeface="Arial" panose="020B0604020202020204" pitchFamily="34" charset="0"/>
                        </a:rPr>
                        <a:t>CPE prevalence</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1" dirty="0">
                          <a:effectLst/>
                          <a:latin typeface="Arial" panose="020B0604020202020204" pitchFamily="34" charset="0"/>
                          <a:cs typeface="Arial" panose="020B0604020202020204" pitchFamily="34" charset="0"/>
                        </a:rPr>
                        <a:t>Dominant </a:t>
                      </a:r>
                      <a:r>
                        <a:rPr lang="en-GB" sz="900" b="1" dirty="0" err="1">
                          <a:effectLst/>
                          <a:latin typeface="Arial" panose="020B0604020202020204" pitchFamily="34" charset="0"/>
                          <a:cs typeface="Arial" panose="020B0604020202020204" pitchFamily="34" charset="0"/>
                        </a:rPr>
                        <a:t>carbapenemase</a:t>
                      </a:r>
                      <a:r>
                        <a:rPr lang="en-GB" sz="900" b="1" dirty="0">
                          <a:effectLst/>
                          <a:latin typeface="Arial" panose="020B0604020202020204" pitchFamily="34" charset="0"/>
                          <a:cs typeface="Arial" panose="020B0604020202020204" pitchFamily="34" charset="0"/>
                        </a:rPr>
                        <a:t>(s)</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219590023"/>
                  </a:ext>
                </a:extLst>
              </a:tr>
              <a:tr h="0">
                <a:tc>
                  <a:txBody>
                    <a:bodyPr/>
                    <a:lstStyle/>
                    <a:p>
                      <a:pPr>
                        <a:buNone/>
                      </a:pPr>
                      <a:r>
                        <a:rPr lang="en-GB" sz="900" b="0">
                          <a:effectLst/>
                          <a:latin typeface="Arial" panose="020B0604020202020204" pitchFamily="34" charset="0"/>
                          <a:cs typeface="Arial" panose="020B0604020202020204" pitchFamily="34" charset="0"/>
                        </a:rPr>
                        <a:t>India</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dirty="0">
                          <a:effectLst/>
                          <a:latin typeface="Arial" panose="020B0604020202020204" pitchFamily="34" charset="0"/>
                          <a:cs typeface="Arial" panose="020B0604020202020204" pitchFamily="34" charset="0"/>
                        </a:rPr>
                        <a:t>Indian J Med </a:t>
                      </a:r>
                      <a:r>
                        <a:rPr lang="en-GB" sz="900" b="0" dirty="0" err="1">
                          <a:effectLst/>
                          <a:latin typeface="Arial" panose="020B0604020202020204" pitchFamily="34" charset="0"/>
                          <a:cs typeface="Arial" panose="020B0604020202020204" pitchFamily="34" charset="0"/>
                        </a:rPr>
                        <a:t>Microbiol</a:t>
                      </a:r>
                      <a:r>
                        <a:rPr lang="en-GB" sz="900" b="0" dirty="0">
                          <a:effectLst/>
                          <a:latin typeface="Arial" panose="020B0604020202020204" pitchFamily="34" charset="0"/>
                          <a:cs typeface="Arial" panose="020B0604020202020204" pitchFamily="34" charset="0"/>
                        </a:rPr>
                        <a:t> (2022; Nasheed Arum et al.)</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Healthy community volunteers in Chennai, Hyderabad, Mumbai</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1,000</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chromID CARBA SMART → CARBA NP → multiplex PCR</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6.1%</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NDM‑1 (28 isolates) and OXA‑48 (33)</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554111392"/>
                  </a:ext>
                </a:extLst>
              </a:tr>
              <a:tr h="400327">
                <a:tc>
                  <a:txBody>
                    <a:bodyPr/>
                    <a:lstStyle/>
                    <a:p>
                      <a:pPr>
                        <a:buNone/>
                      </a:pPr>
                      <a:r>
                        <a:rPr lang="en-GB" sz="900" b="0">
                          <a:effectLst/>
                          <a:latin typeface="Arial" panose="020B0604020202020204" pitchFamily="34" charset="0"/>
                          <a:cs typeface="Arial" panose="020B0604020202020204" pitchFamily="34" charset="0"/>
                        </a:rPr>
                        <a:t>Pakistan (Rawalpindi)</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dirty="0">
                          <a:effectLst/>
                          <a:latin typeface="Arial" panose="020B0604020202020204" pitchFamily="34" charset="0"/>
                          <a:cs typeface="Arial" panose="020B0604020202020204" pitchFamily="34" charset="0"/>
                        </a:rPr>
                        <a:t>J </a:t>
                      </a:r>
                      <a:r>
                        <a:rPr lang="en-GB" sz="900" b="0" dirty="0" err="1">
                          <a:effectLst/>
                          <a:latin typeface="Arial" panose="020B0604020202020204" pitchFamily="34" charset="0"/>
                          <a:cs typeface="Arial" panose="020B0604020202020204" pitchFamily="34" charset="0"/>
                        </a:rPr>
                        <a:t>Antimicrob</a:t>
                      </a:r>
                      <a:r>
                        <a:rPr lang="en-GB" sz="900" b="0" dirty="0">
                          <a:effectLst/>
                          <a:latin typeface="Arial" panose="020B0604020202020204" pitchFamily="34" charset="0"/>
                          <a:cs typeface="Arial" panose="020B0604020202020204" pitchFamily="34" charset="0"/>
                        </a:rPr>
                        <a:t> </a:t>
                      </a:r>
                      <a:r>
                        <a:rPr lang="en-GB" sz="900" b="0" dirty="0" err="1">
                          <a:effectLst/>
                          <a:latin typeface="Arial" panose="020B0604020202020204" pitchFamily="34" charset="0"/>
                          <a:cs typeface="Arial" panose="020B0604020202020204" pitchFamily="34" charset="0"/>
                        </a:rPr>
                        <a:t>Chemother</a:t>
                      </a:r>
                      <a:r>
                        <a:rPr lang="en-GB" sz="900" b="0" dirty="0">
                          <a:effectLst/>
                          <a:latin typeface="Arial" panose="020B0604020202020204" pitchFamily="34" charset="0"/>
                          <a:cs typeface="Arial" panose="020B0604020202020204" pitchFamily="34" charset="0"/>
                        </a:rPr>
                        <a:t> (2011; Perry et al.)</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dirty="0">
                          <a:effectLst/>
                          <a:latin typeface="Arial" panose="020B0604020202020204" pitchFamily="34" charset="0"/>
                          <a:cs typeface="Arial" panose="020B0604020202020204" pitchFamily="34" charset="0"/>
                        </a:rPr>
                        <a:t>Stool from in‑/outpatients at 2 military hospitals; community signal from outpatients</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200</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Colorex KPC vs ID Carba; phenotypic + PCR</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Overall 18.5%; outpatients 13.8%</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NDM‑1 only detected</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643787632"/>
                  </a:ext>
                </a:extLst>
              </a:tr>
              <a:tr h="504760">
                <a:tc>
                  <a:txBody>
                    <a:bodyPr/>
                    <a:lstStyle/>
                    <a:p>
                      <a:pPr>
                        <a:buNone/>
                      </a:pPr>
                      <a:r>
                        <a:rPr lang="en-GB" sz="900" b="0">
                          <a:effectLst/>
                          <a:latin typeface="Arial" panose="020B0604020202020204" pitchFamily="34" charset="0"/>
                          <a:cs typeface="Arial" panose="020B0604020202020204" pitchFamily="34" charset="0"/>
                        </a:rPr>
                        <a:t>Pakistan (Rawalpindi)</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dirty="0">
                          <a:effectLst/>
                          <a:latin typeface="Arial" panose="020B0604020202020204" pitchFamily="34" charset="0"/>
                          <a:cs typeface="Arial" panose="020B0604020202020204" pitchFamily="34" charset="0"/>
                        </a:rPr>
                        <a:t>PLOS One (2022; Habib et al.) </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dirty="0">
                          <a:effectLst/>
                          <a:latin typeface="Arial" panose="020B0604020202020204" pitchFamily="34" charset="0"/>
                          <a:cs typeface="Arial" panose="020B0604020202020204" pitchFamily="34" charset="0"/>
                        </a:rPr>
                        <a:t>Rectal swabs at hospital admission (community baseline), then follow‑up during stay</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306 (admission screens)</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Ertapenem‑supplemented agar; WGS</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14.4% at admission</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Predominantly NDM‑5; also OXA‑181/OXA‑232</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558481044"/>
                  </a:ext>
                </a:extLst>
              </a:tr>
              <a:tr h="426435">
                <a:tc>
                  <a:txBody>
                    <a:bodyPr/>
                    <a:lstStyle/>
                    <a:p>
                      <a:pPr>
                        <a:buNone/>
                      </a:pPr>
                      <a:r>
                        <a:rPr lang="en-GB" sz="900" b="0">
                          <a:effectLst/>
                          <a:latin typeface="Arial" panose="020B0604020202020204" pitchFamily="34" charset="0"/>
                          <a:cs typeface="Arial" panose="020B0604020202020204" pitchFamily="34" charset="0"/>
                        </a:rPr>
                        <a:t>Spain (Madrid)</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dirty="0">
                          <a:effectLst/>
                          <a:latin typeface="Arial" panose="020B0604020202020204" pitchFamily="34" charset="0"/>
                          <a:cs typeface="Arial" panose="020B0604020202020204" pitchFamily="34" charset="0"/>
                        </a:rPr>
                        <a:t>J Clin </a:t>
                      </a:r>
                      <a:r>
                        <a:rPr lang="en-GB" sz="900" b="0" dirty="0" err="1">
                          <a:effectLst/>
                          <a:latin typeface="Arial" panose="020B0604020202020204" pitchFamily="34" charset="0"/>
                          <a:cs typeface="Arial" panose="020B0604020202020204" pitchFamily="34" charset="0"/>
                        </a:rPr>
                        <a:t>Microbiol</a:t>
                      </a:r>
                      <a:r>
                        <a:rPr lang="en-GB" sz="900" b="0" dirty="0">
                          <a:effectLst/>
                          <a:latin typeface="Arial" panose="020B0604020202020204" pitchFamily="34" charset="0"/>
                          <a:cs typeface="Arial" panose="020B0604020202020204" pitchFamily="34" charset="0"/>
                        </a:rPr>
                        <a:t> (2012; Gijón et al.) </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Mixed hospitalized vs. non‑hospitalized samples; community signal from non‑hospitalized</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1,100</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Enrichment with imipenem → MacConkey; phenotypic assays; gene typing</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Non‑hospitalized: 0.4% (overall 1.1%)</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Mostly VIM‑1</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393084102"/>
                  </a:ext>
                </a:extLst>
              </a:tr>
              <a:tr h="452543">
                <a:tc>
                  <a:txBody>
                    <a:bodyPr/>
                    <a:lstStyle/>
                    <a:p>
                      <a:pPr>
                        <a:buNone/>
                      </a:pPr>
                      <a:r>
                        <a:rPr lang="en-GB" sz="900" b="0">
                          <a:effectLst/>
                          <a:latin typeface="Arial" panose="020B0604020202020204" pitchFamily="34" charset="0"/>
                          <a:cs typeface="Arial" panose="020B0604020202020204" pitchFamily="34" charset="0"/>
                        </a:rPr>
                        <a:t>United Kingdom</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dirty="0">
                          <a:effectLst/>
                          <a:latin typeface="Arial" panose="020B0604020202020204" pitchFamily="34" charset="0"/>
                          <a:cs typeface="Arial" panose="020B0604020202020204" pitchFamily="34" charset="0"/>
                        </a:rPr>
                        <a:t>J Hosp Infect (2025; </a:t>
                      </a:r>
                      <a:r>
                        <a:rPr lang="en-GB" sz="900" b="0" dirty="0" err="1">
                          <a:effectLst/>
                          <a:latin typeface="Arial" panose="020B0604020202020204" pitchFamily="34" charset="0"/>
                          <a:cs typeface="Arial" panose="020B0604020202020204" pitchFamily="34" charset="0"/>
                        </a:rPr>
                        <a:t>Almadhoon</a:t>
                      </a:r>
                      <a:r>
                        <a:rPr lang="en-GB" sz="900" b="0" dirty="0">
                          <a:effectLst/>
                          <a:latin typeface="Arial" panose="020B0604020202020204" pitchFamily="34" charset="0"/>
                          <a:cs typeface="Arial" panose="020B0604020202020204" pitchFamily="34" charset="0"/>
                        </a:rPr>
                        <a:t> et al., systematic review) </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Community carriage point‑prevalence (pooled across UK surveys)</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N=2,630 (community subset)</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Various (culture±PCR), systematic meta‑analysis</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0.11% (95% CI 0.00–0.79)</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Varies by study</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103905185"/>
                  </a:ext>
                </a:extLst>
              </a:tr>
              <a:tr h="426435">
                <a:tc>
                  <a:txBody>
                    <a:bodyPr/>
                    <a:lstStyle/>
                    <a:p>
                      <a:pPr>
                        <a:buNone/>
                      </a:pPr>
                      <a:r>
                        <a:rPr lang="en-GB" sz="900" b="0">
                          <a:effectLst/>
                          <a:latin typeface="Arial" panose="020B0604020202020204" pitchFamily="34" charset="0"/>
                          <a:cs typeface="Arial" panose="020B0604020202020204" pitchFamily="34" charset="0"/>
                        </a:rPr>
                        <a:t>Ethiopia (Addis Ababa)</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da-DK" sz="900" b="0" dirty="0">
                          <a:effectLst/>
                          <a:latin typeface="Arial" panose="020B0604020202020204" pitchFamily="34" charset="0"/>
                          <a:cs typeface="Arial" panose="020B0604020202020204" pitchFamily="34" charset="0"/>
                        </a:rPr>
                        <a:t>BMC Microbiol (2024; Abera et al.) </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Healthy community participants (Gulele sub‑city)</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261</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Culture; phenotypic carbapenemase tests; PCR</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0.8% CP‑CRE</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Not fully specified; ESBL genes (blaTEM, blaCTX‑M) prevalent</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150330701"/>
                  </a:ext>
                </a:extLst>
              </a:tr>
              <a:tr h="504760">
                <a:tc>
                  <a:txBody>
                    <a:bodyPr/>
                    <a:lstStyle/>
                    <a:p>
                      <a:pPr>
                        <a:buNone/>
                      </a:pPr>
                      <a:r>
                        <a:rPr lang="en-GB" sz="900" b="0">
                          <a:effectLst/>
                          <a:latin typeface="Arial" panose="020B0604020202020204" pitchFamily="34" charset="0"/>
                          <a:cs typeface="Arial" panose="020B0604020202020204" pitchFamily="34" charset="0"/>
                        </a:rPr>
                        <a:t>Vietnam (Ha Nam, rural)</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dirty="0">
                          <a:effectLst/>
                          <a:latin typeface="Arial" panose="020B0604020202020204" pitchFamily="34" charset="0"/>
                          <a:cs typeface="Arial" panose="020B0604020202020204" pitchFamily="34" charset="0"/>
                        </a:rPr>
                        <a:t>Lancet Regional Health–Western Pacific (2025; van Wijk et al.) </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a:effectLst/>
                          <a:latin typeface="Arial" panose="020B0604020202020204" pitchFamily="34" charset="0"/>
                          <a:cs typeface="Arial" panose="020B0604020202020204" pitchFamily="34" charset="0"/>
                        </a:rPr>
                        <a:t>Household cross‑sectional rural community</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1,502</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it-IT" sz="900" b="0">
                          <a:effectLst/>
                          <a:latin typeface="Arial" panose="020B0604020202020204" pitchFamily="34" charset="0"/>
                          <a:cs typeface="Arial" panose="020B0604020202020204" pitchFamily="34" charset="0"/>
                        </a:rPr>
                        <a:t>Culture on meropenem/ceftazidime media</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r">
                        <a:buNone/>
                      </a:pPr>
                      <a:r>
                        <a:rPr lang="en-GB" sz="900" b="0">
                          <a:effectLst/>
                          <a:latin typeface="Arial" panose="020B0604020202020204" pitchFamily="34" charset="0"/>
                          <a:cs typeface="Arial" panose="020B0604020202020204" pitchFamily="34" charset="0"/>
                        </a:rPr>
                        <a:t>CRE: 1.9%</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900" b="0" dirty="0">
                          <a:effectLst/>
                          <a:latin typeface="Arial" panose="020B0604020202020204" pitchFamily="34" charset="0"/>
                          <a:cs typeface="Arial" panose="020B0604020202020204" pitchFamily="34" charset="0"/>
                        </a:rPr>
                        <a:t>—</a:t>
                      </a:r>
                    </a:p>
                  </a:txBody>
                  <a:tcPr marL="8703" marR="8703" marT="4351" marB="4351"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564952017"/>
                  </a:ext>
                </a:extLst>
              </a:tr>
            </a:tbl>
          </a:graphicData>
        </a:graphic>
      </p:graphicFrame>
      <p:sp>
        <p:nvSpPr>
          <p:cNvPr id="4" name="Title 1">
            <a:extLst>
              <a:ext uri="{FF2B5EF4-FFF2-40B4-BE49-F238E27FC236}">
                <a16:creationId xmlns:a16="http://schemas.microsoft.com/office/drawing/2014/main" id="{F96D6F84-13AC-C3A8-125A-20A8235FD91A}"/>
              </a:ext>
            </a:extLst>
          </p:cNvPr>
          <p:cNvSpPr>
            <a:spLocks noGrp="1"/>
          </p:cNvSpPr>
          <p:nvPr>
            <p:ph type="title"/>
          </p:nvPr>
        </p:nvSpPr>
        <p:spPr>
          <a:xfrm>
            <a:off x="360364" y="5408"/>
            <a:ext cx="8423275" cy="694134"/>
          </a:xfrm>
        </p:spPr>
        <p:txBody>
          <a:bodyPr>
            <a:normAutofit/>
          </a:bodyPr>
          <a:lstStyle/>
          <a:p>
            <a:r>
              <a:rPr lang="en-GB" sz="2800" dirty="0">
                <a:latin typeface="Arial" panose="020B0604020202020204" pitchFamily="34" charset="0"/>
                <a:cs typeface="Arial" panose="020B0604020202020204" pitchFamily="34" charset="0"/>
              </a:rPr>
              <a:t>CRE/CPE in the community</a:t>
            </a:r>
          </a:p>
        </p:txBody>
      </p:sp>
    </p:spTree>
    <p:extLst>
      <p:ext uri="{BB962C8B-B14F-4D97-AF65-F5344CB8AC3E}">
        <p14:creationId xmlns:p14="http://schemas.microsoft.com/office/powerpoint/2010/main" val="165436997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207BA-BB65-185A-B935-06EBAD90F96C}"/>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E6ED9C5-B2B5-2EEF-019F-02EACCFBB7FB}"/>
              </a:ext>
            </a:extLst>
          </p:cNvPr>
          <p:cNvGraphicFramePr/>
          <p:nvPr>
            <p:extLst>
              <p:ext uri="{D42A27DB-BD31-4B8C-83A1-F6EECF244321}">
                <p14:modId xmlns:p14="http://schemas.microsoft.com/office/powerpoint/2010/main" val="3718293296"/>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091014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4799102" y="195486"/>
            <a:ext cx="4453418" cy="64711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endParaRPr lang="en-GB" sz="2800" dirty="0">
              <a:solidFill>
                <a:srgbClr val="00B050"/>
              </a:solidFill>
              <a:latin typeface="Verdana"/>
            </a:endParaRPr>
          </a:p>
        </p:txBody>
      </p:sp>
      <p:sp>
        <p:nvSpPr>
          <p:cNvPr id="7" name="Rectangle 6"/>
          <p:cNvSpPr/>
          <p:nvPr/>
        </p:nvSpPr>
        <p:spPr>
          <a:xfrm>
            <a:off x="35496" y="4803998"/>
            <a:ext cx="7326560" cy="338554"/>
          </a:xfrm>
          <a:prstGeom prst="rect">
            <a:avLst/>
          </a:prstGeom>
        </p:spPr>
        <p:txBody>
          <a:bodyPr wrap="square">
            <a:spAutoFit/>
          </a:bodyPr>
          <a:lstStyle/>
          <a:p>
            <a:pPr marL="342900" indent="-342900">
              <a:spcBef>
                <a:spcPct val="10000"/>
              </a:spcBef>
            </a:pPr>
            <a:r>
              <a:rPr lang="en-GB" sz="1600" dirty="0">
                <a:latin typeface="Arial" panose="020B0604020202020204" pitchFamily="34" charset="0"/>
                <a:cs typeface="Arial" panose="020B0604020202020204" pitchFamily="34" charset="0"/>
              </a:rPr>
              <a:t>Otter </a:t>
            </a:r>
            <a:r>
              <a:rPr lang="en-GB" sz="1600" i="1" dirty="0">
                <a:latin typeface="Arial" panose="020B0604020202020204" pitchFamily="34" charset="0"/>
                <a:cs typeface="Arial" panose="020B0604020202020204" pitchFamily="34" charset="0"/>
              </a:rPr>
              <a:t>et al. Infect Control Hosp </a:t>
            </a:r>
            <a:r>
              <a:rPr lang="en-GB" sz="1600" i="1" dirty="0" err="1">
                <a:latin typeface="Arial" panose="020B0604020202020204" pitchFamily="34" charset="0"/>
                <a:cs typeface="Arial" panose="020B0604020202020204" pitchFamily="34" charset="0"/>
              </a:rPr>
              <a:t>Epidemiol</a:t>
            </a:r>
            <a:r>
              <a:rPr lang="en-GB" sz="1600" i="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2011;32:687-699.</a:t>
            </a:r>
          </a:p>
        </p:txBody>
      </p:sp>
      <p:sp>
        <p:nvSpPr>
          <p:cNvPr id="11" name="Rectangle 10"/>
          <p:cNvSpPr/>
          <p:nvPr/>
        </p:nvSpPr>
        <p:spPr>
          <a:xfrm>
            <a:off x="3419872" y="1815666"/>
            <a:ext cx="1368152" cy="9181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itle 1"/>
          <p:cNvSpPr>
            <a:spLocks noGrp="1"/>
          </p:cNvSpPr>
          <p:nvPr>
            <p:ph type="title"/>
          </p:nvPr>
        </p:nvSpPr>
        <p:spPr>
          <a:xfrm>
            <a:off x="360364" y="270272"/>
            <a:ext cx="8423275" cy="694134"/>
          </a:xfrm>
        </p:spPr>
        <p:txBody>
          <a:bodyPr>
            <a:normAutofit/>
          </a:bodyPr>
          <a:lstStyle/>
          <a:p>
            <a:r>
              <a:rPr lang="en-GB" sz="3200" dirty="0">
                <a:latin typeface="Arial" panose="020B0604020202020204" pitchFamily="34" charset="0"/>
                <a:cs typeface="Arial" panose="020B0604020202020204" pitchFamily="34" charset="0"/>
              </a:rPr>
              <a:t>Transmission modes</a:t>
            </a:r>
          </a:p>
        </p:txBody>
      </p:sp>
      <p:pic>
        <p:nvPicPr>
          <p:cNvPr id="8" name="Picture 7" descr="HAI transmission slide nineteen.jpg"/>
          <p:cNvPicPr>
            <a:picLocks noChangeAspect="1"/>
          </p:cNvPicPr>
          <p:nvPr/>
        </p:nvPicPr>
        <p:blipFill>
          <a:blip r:embed="rId2" cstate="screen">
            <a:clrChange>
              <a:clrFrom>
                <a:srgbClr val="FFFFFF"/>
              </a:clrFrom>
              <a:clrTo>
                <a:srgbClr val="FFFFFF">
                  <a:alpha val="0"/>
                </a:srgbClr>
              </a:clrTo>
            </a:clrChange>
          </a:blip>
          <a:srcRect/>
          <a:stretch>
            <a:fillRect/>
          </a:stretch>
        </p:blipFill>
        <p:spPr>
          <a:xfrm>
            <a:off x="971600" y="843558"/>
            <a:ext cx="6984776" cy="4064911"/>
          </a:xfrm>
          <a:prstGeom prst="rect">
            <a:avLst/>
          </a:prstGeom>
        </p:spPr>
      </p:pic>
      <p:sp>
        <p:nvSpPr>
          <p:cNvPr id="13" name="TextBox 12"/>
          <p:cNvSpPr txBox="1"/>
          <p:nvPr/>
        </p:nvSpPr>
        <p:spPr>
          <a:xfrm>
            <a:off x="35496" y="411510"/>
            <a:ext cx="2520280" cy="369332"/>
          </a:xfrm>
          <a:prstGeom prst="rect">
            <a:avLst/>
          </a:prstGeom>
          <a:noFill/>
        </p:spPr>
        <p:txBody>
          <a:bodyPr wrap="square" rtlCol="0">
            <a:spAutoFit/>
          </a:bodyPr>
          <a:lstStyle/>
          <a:p>
            <a:endParaRPr lang="en-GB" dirty="0"/>
          </a:p>
        </p:txBody>
      </p:sp>
      <p:cxnSp>
        <p:nvCxnSpPr>
          <p:cNvPr id="3" name="Straight Arrow Connector 2"/>
          <p:cNvCxnSpPr/>
          <p:nvPr/>
        </p:nvCxnSpPr>
        <p:spPr>
          <a:xfrm flipV="1">
            <a:off x="683568" y="2771754"/>
            <a:ext cx="386544" cy="37606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AutoShape 2" descr="Image result for sink biofil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4" descr="Image result for sink biofilm"/>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3" name="Picture 5" descr="\\dirone\root\home02\oj070\Document\Presentations\Images\sink.jf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4887" y="3757790"/>
            <a:ext cx="1383577" cy="105517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8450" y="1815666"/>
            <a:ext cx="1350234" cy="850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descr="Image result for bacteria ai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240" y="865955"/>
            <a:ext cx="2275000" cy="921601"/>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9" descr="Image result for plasmi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AutoShape 11" descr="Image result for plasmid"/>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375" y="208146"/>
            <a:ext cx="1674121" cy="1727389"/>
          </a:xfrm>
          <a:prstGeom prst="rect">
            <a:avLst/>
          </a:prstGeom>
        </p:spPr>
      </p:pic>
    </p:spTree>
    <p:extLst>
      <p:ext uri="{BB962C8B-B14F-4D97-AF65-F5344CB8AC3E}">
        <p14:creationId xmlns:p14="http://schemas.microsoft.com/office/powerpoint/2010/main" val="30460996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3"/>
                                        </p:tgtEl>
                                        <p:attrNameLst>
                                          <p:attrName>style.visibility</p:attrName>
                                        </p:attrNameLst>
                                      </p:cBhvr>
                                      <p:to>
                                        <p:strVal val="visible"/>
                                      </p:to>
                                    </p:set>
                                    <p:animEffect transition="in" filter="fade">
                                      <p:cBhvr>
                                        <p:cTn id="12" dur="500"/>
                                        <p:tgtEl>
                                          <p:spTgt spid="20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5"/>
                                        </p:tgtEl>
                                        <p:attrNameLst>
                                          <p:attrName>style.visibility</p:attrName>
                                        </p:attrNameLst>
                                      </p:cBhvr>
                                      <p:to>
                                        <p:strVal val="visible"/>
                                      </p:to>
                                    </p:set>
                                    <p:animEffect transition="in" filter="fade">
                                      <p:cBhvr>
                                        <p:cTn id="17" dur="500"/>
                                        <p:tgtEl>
                                          <p:spTgt spid="205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56338"/>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a:latin typeface="Arial" pitchFamily="34" charset="0"/>
                <a:cs typeface="Arial" pitchFamily="34" charset="0"/>
              </a:rPr>
              <a:t>Promiscuous plasmids</a:t>
            </a:r>
            <a:endParaRPr lang="en-GB" sz="2800" dirty="0"/>
          </a:p>
        </p:txBody>
      </p:sp>
      <p:sp>
        <p:nvSpPr>
          <p:cNvPr id="6" name="TextBox 5"/>
          <p:cNvSpPr txBox="1"/>
          <p:nvPr/>
        </p:nvSpPr>
        <p:spPr>
          <a:xfrm>
            <a:off x="35496" y="3922479"/>
            <a:ext cx="8928992" cy="1169551"/>
          </a:xfrm>
          <a:prstGeom prst="rect">
            <a:avLst/>
          </a:prstGeom>
          <a:noFill/>
        </p:spPr>
        <p:txBody>
          <a:bodyPr wrap="square" rtlCol="0">
            <a:spAutoFit/>
          </a:bodyPr>
          <a:lstStyle/>
          <a:p>
            <a:pPr marL="342900" indent="-342900">
              <a:buAutoNum type="arabicPeriod"/>
            </a:pPr>
            <a:r>
              <a:rPr lang="en-GB" sz="1400" dirty="0">
                <a:latin typeface="Arial" pitchFamily="34" charset="0"/>
                <a:cs typeface="Arial" pitchFamily="34" charset="0"/>
              </a:rPr>
              <a:t>Lee </a:t>
            </a:r>
            <a:r>
              <a:rPr lang="en-GB" sz="1400" i="1" dirty="0">
                <a:latin typeface="Arial" pitchFamily="34" charset="0"/>
                <a:cs typeface="Arial" pitchFamily="34" charset="0"/>
              </a:rPr>
              <a:t>et al. </a:t>
            </a:r>
            <a:r>
              <a:rPr lang="en-GB" sz="1400" i="1" dirty="0" err="1">
                <a:latin typeface="Arial" pitchFamily="34" charset="0"/>
                <a:cs typeface="Arial" pitchFamily="34" charset="0"/>
              </a:rPr>
              <a:t>Antimicrob</a:t>
            </a:r>
            <a:r>
              <a:rPr lang="en-GB" sz="1400" i="1" dirty="0">
                <a:latin typeface="Arial" pitchFamily="34" charset="0"/>
                <a:cs typeface="Arial" pitchFamily="34" charset="0"/>
              </a:rPr>
              <a:t> Agents </a:t>
            </a:r>
            <a:r>
              <a:rPr lang="en-GB" sz="1400" i="1" dirty="0" err="1">
                <a:latin typeface="Arial" pitchFamily="34" charset="0"/>
                <a:cs typeface="Arial" pitchFamily="34" charset="0"/>
              </a:rPr>
              <a:t>Chemother</a:t>
            </a:r>
            <a:r>
              <a:rPr lang="en-GB" sz="1400" i="1" dirty="0">
                <a:latin typeface="Arial" pitchFamily="34" charset="0"/>
                <a:cs typeface="Arial" pitchFamily="34" charset="0"/>
              </a:rPr>
              <a:t> </a:t>
            </a:r>
            <a:r>
              <a:rPr lang="en-GB" sz="1400" dirty="0">
                <a:latin typeface="Arial" pitchFamily="34" charset="0"/>
                <a:cs typeface="Arial" pitchFamily="34" charset="0"/>
              </a:rPr>
              <a:t>1986;29(4):654-9.</a:t>
            </a:r>
          </a:p>
          <a:p>
            <a:pPr marL="342900" indent="-342900">
              <a:buAutoNum type="arabicPeriod"/>
            </a:pPr>
            <a:r>
              <a:rPr lang="en-GB" sz="1400" dirty="0">
                <a:latin typeface="Arial" pitchFamily="34" charset="0"/>
                <a:cs typeface="Arial" pitchFamily="34" charset="0"/>
              </a:rPr>
              <a:t>Sheppard </a:t>
            </a:r>
            <a:r>
              <a:rPr lang="en-GB" sz="1400" i="1" dirty="0">
                <a:latin typeface="Arial" pitchFamily="34" charset="0"/>
                <a:cs typeface="Arial" pitchFamily="34" charset="0"/>
              </a:rPr>
              <a:t>et al. </a:t>
            </a:r>
            <a:r>
              <a:rPr lang="en-GB" sz="1400" i="1" dirty="0" err="1">
                <a:latin typeface="Arial" pitchFamily="34" charset="0"/>
                <a:cs typeface="Arial" pitchFamily="34" charset="0"/>
              </a:rPr>
              <a:t>Antimicrob</a:t>
            </a:r>
            <a:r>
              <a:rPr lang="en-GB" sz="1400" i="1" dirty="0">
                <a:latin typeface="Arial" pitchFamily="34" charset="0"/>
                <a:cs typeface="Arial" pitchFamily="34" charset="0"/>
              </a:rPr>
              <a:t> Agents </a:t>
            </a:r>
            <a:r>
              <a:rPr lang="en-GB" sz="1400" i="1" dirty="0" err="1">
                <a:latin typeface="Arial" pitchFamily="34" charset="0"/>
                <a:cs typeface="Arial" pitchFamily="34" charset="0"/>
              </a:rPr>
              <a:t>Chemother</a:t>
            </a:r>
            <a:r>
              <a:rPr lang="en-GB" sz="1400" i="1" dirty="0">
                <a:latin typeface="Arial" pitchFamily="34" charset="0"/>
                <a:cs typeface="Arial" pitchFamily="34" charset="0"/>
              </a:rPr>
              <a:t> </a:t>
            </a:r>
            <a:r>
              <a:rPr lang="en-GB" sz="1400" dirty="0">
                <a:latin typeface="Arial" pitchFamily="34" charset="0"/>
                <a:cs typeface="Arial" pitchFamily="34" charset="0"/>
              </a:rPr>
              <a:t>2016;23:3767-78.</a:t>
            </a:r>
          </a:p>
          <a:p>
            <a:pPr marL="342900" indent="-342900">
              <a:buAutoNum type="arabicPeriod"/>
            </a:pPr>
            <a:r>
              <a:rPr lang="en-GB" sz="1400" dirty="0" err="1">
                <a:latin typeface="Arial" pitchFamily="34" charset="0"/>
                <a:cs typeface="Arial" pitchFamily="34" charset="0"/>
              </a:rPr>
              <a:t>Hammerum</a:t>
            </a:r>
            <a:r>
              <a:rPr lang="en-GB" sz="1400" dirty="0">
                <a:latin typeface="Arial" pitchFamily="34" charset="0"/>
                <a:cs typeface="Arial" pitchFamily="34" charset="0"/>
              </a:rPr>
              <a:t> </a:t>
            </a:r>
            <a:r>
              <a:rPr lang="en-GB" sz="1400" i="1" dirty="0">
                <a:latin typeface="Arial" pitchFamily="34" charset="0"/>
                <a:cs typeface="Arial" pitchFamily="34" charset="0"/>
              </a:rPr>
              <a:t>et al. J </a:t>
            </a:r>
            <a:r>
              <a:rPr lang="en-GB" sz="1400" i="1" dirty="0" err="1">
                <a:latin typeface="Arial" pitchFamily="34" charset="0"/>
                <a:cs typeface="Arial" pitchFamily="34" charset="0"/>
              </a:rPr>
              <a:t>Antimicrob</a:t>
            </a:r>
            <a:r>
              <a:rPr lang="en-GB" sz="1400" i="1" dirty="0">
                <a:latin typeface="Arial" pitchFamily="34" charset="0"/>
                <a:cs typeface="Arial" pitchFamily="34" charset="0"/>
              </a:rPr>
              <a:t> </a:t>
            </a:r>
            <a:r>
              <a:rPr lang="en-GB" sz="1400" i="1" dirty="0" err="1">
                <a:latin typeface="Arial" pitchFamily="34" charset="0"/>
                <a:cs typeface="Arial" pitchFamily="34" charset="0"/>
              </a:rPr>
              <a:t>Chemother</a:t>
            </a:r>
            <a:r>
              <a:rPr lang="en-GB" sz="1400" i="1" dirty="0">
                <a:latin typeface="Arial" pitchFamily="34" charset="0"/>
                <a:cs typeface="Arial" pitchFamily="34" charset="0"/>
              </a:rPr>
              <a:t>. </a:t>
            </a:r>
            <a:r>
              <a:rPr lang="en-GB" sz="1400" dirty="0">
                <a:latin typeface="Arial" pitchFamily="34" charset="0"/>
                <a:cs typeface="Arial" pitchFamily="34" charset="0"/>
              </a:rPr>
              <a:t>2016;71:3117-3124.</a:t>
            </a:r>
          </a:p>
          <a:p>
            <a:pPr marL="342900" indent="-342900">
              <a:buAutoNum type="arabicPeriod"/>
            </a:pPr>
            <a:r>
              <a:rPr lang="en-GB" sz="1400" dirty="0">
                <a:latin typeface="Arial" pitchFamily="34" charset="0"/>
                <a:cs typeface="Arial" pitchFamily="34" charset="0"/>
              </a:rPr>
              <a:t>Chen </a:t>
            </a:r>
            <a:r>
              <a:rPr lang="en-GB" sz="1400" i="1" dirty="0">
                <a:latin typeface="Arial" pitchFamily="34" charset="0"/>
                <a:cs typeface="Arial" pitchFamily="34" charset="0"/>
              </a:rPr>
              <a:t>et al. </a:t>
            </a:r>
            <a:r>
              <a:rPr lang="nl-NL" sz="1400" i="1" dirty="0">
                <a:latin typeface="Arial" pitchFamily="34" charset="0"/>
                <a:cs typeface="Arial" pitchFamily="34" charset="0"/>
              </a:rPr>
              <a:t>Trends Microbiol </a:t>
            </a:r>
            <a:r>
              <a:rPr lang="nl-NL" sz="1400" dirty="0">
                <a:latin typeface="Arial" pitchFamily="34" charset="0"/>
                <a:cs typeface="Arial" pitchFamily="34" charset="0"/>
              </a:rPr>
              <a:t>2014;22:686-96.</a:t>
            </a:r>
          </a:p>
          <a:p>
            <a:pPr marL="342900" indent="-342900">
              <a:buAutoNum type="arabicPeriod"/>
            </a:pPr>
            <a:r>
              <a:rPr lang="nl-NL" sz="1400" dirty="0">
                <a:latin typeface="Arial" pitchFamily="34" charset="0"/>
                <a:cs typeface="Arial" pitchFamily="34" charset="0"/>
              </a:rPr>
              <a:t>Doumith </a:t>
            </a:r>
            <a:r>
              <a:rPr lang="nl-NL" sz="1400" i="1" dirty="0">
                <a:latin typeface="Arial" pitchFamily="34" charset="0"/>
                <a:cs typeface="Arial" pitchFamily="34" charset="0"/>
              </a:rPr>
              <a:t>et al. </a:t>
            </a:r>
            <a:r>
              <a:rPr lang="en-GB" sz="1400" i="1" dirty="0">
                <a:latin typeface="Arial" pitchFamily="34" charset="0"/>
                <a:cs typeface="Arial" pitchFamily="34" charset="0"/>
              </a:rPr>
              <a:t>J </a:t>
            </a:r>
            <a:r>
              <a:rPr lang="en-GB" sz="1400" i="1" dirty="0" err="1">
                <a:latin typeface="Arial" pitchFamily="34" charset="0"/>
                <a:cs typeface="Arial" pitchFamily="34" charset="0"/>
              </a:rPr>
              <a:t>Antimicrob</a:t>
            </a:r>
            <a:r>
              <a:rPr lang="en-GB" sz="1400" i="1" dirty="0">
                <a:latin typeface="Arial" pitchFamily="34" charset="0"/>
                <a:cs typeface="Arial" pitchFamily="34" charset="0"/>
              </a:rPr>
              <a:t> </a:t>
            </a:r>
            <a:r>
              <a:rPr lang="en-GB" sz="1400" i="1" dirty="0" err="1">
                <a:latin typeface="Arial" pitchFamily="34" charset="0"/>
                <a:cs typeface="Arial" pitchFamily="34" charset="0"/>
              </a:rPr>
              <a:t>Chemother</a:t>
            </a:r>
            <a:r>
              <a:rPr lang="en-GB" sz="1400" i="1" dirty="0">
                <a:latin typeface="Arial" pitchFamily="34" charset="0"/>
                <a:cs typeface="Arial" pitchFamily="34" charset="0"/>
              </a:rPr>
              <a:t> </a:t>
            </a:r>
            <a:r>
              <a:rPr lang="en-GB" sz="1400" dirty="0">
                <a:latin typeface="Arial" pitchFamily="34" charset="0"/>
                <a:cs typeface="Arial" pitchFamily="34" charset="0"/>
              </a:rPr>
              <a:t>2017;72:2241-2248.</a:t>
            </a:r>
          </a:p>
        </p:txBody>
      </p:sp>
      <p:sp>
        <p:nvSpPr>
          <p:cNvPr id="2" name="Rectangle 1"/>
          <p:cNvSpPr/>
          <p:nvPr/>
        </p:nvSpPr>
        <p:spPr>
          <a:xfrm>
            <a:off x="251520" y="1131486"/>
            <a:ext cx="8892480" cy="2585323"/>
          </a:xfrm>
          <a:prstGeom prst="rect">
            <a:avLst/>
          </a:prstGeom>
        </p:spPr>
        <p:txBody>
          <a:bodyPr wrap="square">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Inter-species plasmid transfer of AMR genes was investigated in the 1970s regarding </a:t>
            </a:r>
            <a:r>
              <a:rPr lang="en-GB" dirty="0">
                <a:latin typeface="Arial" panose="020B0604020202020204" pitchFamily="34" charset="0"/>
                <a:cs typeface="Arial" panose="020B0604020202020204" pitchFamily="34" charset="0"/>
                <a:hlinkClick r:id="rId2"/>
              </a:rPr>
              <a:t>gentamicin-resistance</a:t>
            </a:r>
            <a:r>
              <a:rPr lang="en-GB" dirty="0">
                <a:latin typeface="Arial" panose="020B0604020202020204" pitchFamily="34" charset="0"/>
                <a:cs typeface="Arial" panose="020B0604020202020204" pitchFamily="34" charset="0"/>
              </a:rPr>
              <a:t>.</a:t>
            </a:r>
            <a:r>
              <a:rPr lang="en-GB" baseline="30000" dirty="0">
                <a:latin typeface="Arial" panose="020B0604020202020204" pitchFamily="34" charset="0"/>
                <a:cs typeface="Arial" panose="020B0604020202020204" pitchFamily="34" charset="0"/>
              </a:rPr>
              <a:t>1</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There are several convincing individual</a:t>
            </a:r>
            <a:r>
              <a:rPr lang="en-GB" dirty="0">
                <a:latin typeface="Arial" panose="020B0604020202020204" pitchFamily="34" charset="0"/>
                <a:cs typeface="Arial" panose="020B0604020202020204" pitchFamily="34" charset="0"/>
                <a:hlinkClick r:id="rId3"/>
              </a:rPr>
              <a:t> </a:t>
            </a:r>
            <a:r>
              <a:rPr lang="en-GB" dirty="0">
                <a:latin typeface="Arial" panose="020B0604020202020204" pitchFamily="34" charset="0"/>
                <a:cs typeface="Arial" panose="020B0604020202020204" pitchFamily="34" charset="0"/>
                <a:hlinkClick r:id="rId4"/>
              </a:rPr>
              <a:t>small outbreaks</a:t>
            </a:r>
            <a:r>
              <a:rPr lang="en-GB" dirty="0">
                <a:latin typeface="Arial" panose="020B0604020202020204" pitchFamily="34" charset="0"/>
                <a:cs typeface="Arial" panose="020B0604020202020204" pitchFamily="34" charset="0"/>
              </a:rPr>
              <a:t> where it is clear that inter-species plasmid transfer of AMR genes has occurred in Gram-negative bacteria.</a:t>
            </a:r>
            <a:r>
              <a:rPr lang="en-GB" baseline="30000" dirty="0">
                <a:latin typeface="Arial" panose="020B0604020202020204" pitchFamily="34" charset="0"/>
                <a:cs typeface="Arial" panose="020B0604020202020204" pitchFamily="34" charset="0"/>
              </a:rPr>
              <a:t>2</a:t>
            </a:r>
            <a:r>
              <a:rPr lang="en-GB"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In </a:t>
            </a:r>
            <a:r>
              <a:rPr lang="en-GB" dirty="0">
                <a:latin typeface="Arial" panose="020B0604020202020204" pitchFamily="34" charset="0"/>
                <a:cs typeface="Arial" panose="020B0604020202020204" pitchFamily="34" charset="0"/>
                <a:hlinkClick r:id="rId5"/>
              </a:rPr>
              <a:t>one plasmid outbreak</a:t>
            </a:r>
            <a:r>
              <a:rPr lang="en-GB" dirty="0">
                <a:latin typeface="Arial" panose="020B0604020202020204" pitchFamily="34" charset="0"/>
                <a:cs typeface="Arial" panose="020B0604020202020204" pitchFamily="34" charset="0"/>
              </a:rPr>
              <a:t>,</a:t>
            </a:r>
            <a:r>
              <a:rPr lang="en-GB" baseline="30000" dirty="0">
                <a:latin typeface="Arial" panose="020B0604020202020204" pitchFamily="34" charset="0"/>
                <a:cs typeface="Arial" panose="020B0604020202020204" pitchFamily="34" charset="0"/>
              </a:rPr>
              <a:t>3</a:t>
            </a:r>
            <a:r>
              <a:rPr lang="en-GB" dirty="0">
                <a:latin typeface="Arial" panose="020B0604020202020204" pitchFamily="34" charset="0"/>
                <a:cs typeface="Arial" panose="020B0604020202020204" pitchFamily="34" charset="0"/>
              </a:rPr>
              <a:t> multiple </a:t>
            </a:r>
            <a:r>
              <a:rPr lang="en-GB" dirty="0" err="1">
                <a:latin typeface="Arial" panose="020B0604020202020204" pitchFamily="34" charset="0"/>
                <a:cs typeface="Arial" panose="020B0604020202020204" pitchFamily="34" charset="0"/>
              </a:rPr>
              <a:t>carbapenemases</a:t>
            </a:r>
            <a:r>
              <a:rPr lang="en-GB" dirty="0">
                <a:latin typeface="Arial" panose="020B0604020202020204" pitchFamily="34" charset="0"/>
                <a:cs typeface="Arial" panose="020B0604020202020204" pitchFamily="34" charset="0"/>
              </a:rPr>
              <a:t> were dealt out like a pack of cards to multiple </a:t>
            </a:r>
            <a:r>
              <a:rPr lang="en-GB" dirty="0" err="1">
                <a:latin typeface="Arial" panose="020B0604020202020204" pitchFamily="34" charset="0"/>
                <a:cs typeface="Arial" panose="020B0604020202020204" pitchFamily="34" charset="0"/>
              </a:rPr>
              <a:t>Enterobacterales</a:t>
            </a:r>
            <a:r>
              <a:rPr lang="en-GB" dirty="0">
                <a:latin typeface="Arial" panose="020B0604020202020204" pitchFamily="34" charset="0"/>
                <a:cs typeface="Arial" panose="020B0604020202020204" pitchFamily="34" charset="0"/>
              </a:rPr>
              <a:t> species from a single index patient.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More broadly, the </a:t>
            </a:r>
            <a:r>
              <a:rPr lang="en-GB" dirty="0">
                <a:latin typeface="Arial" panose="020B0604020202020204" pitchFamily="34" charset="0"/>
                <a:cs typeface="Arial" panose="020B0604020202020204" pitchFamily="34" charset="0"/>
                <a:hlinkClick r:id="rId6"/>
              </a:rPr>
              <a:t>population structure</a:t>
            </a:r>
            <a:r>
              <a:rPr lang="en-GB" dirty="0">
                <a:latin typeface="Arial" panose="020B0604020202020204" pitchFamily="34" charset="0"/>
                <a:cs typeface="Arial" panose="020B0604020202020204" pitchFamily="34" charset="0"/>
              </a:rPr>
              <a:t> of KPC-producing </a:t>
            </a:r>
            <a:r>
              <a:rPr lang="en-GB" i="1" dirty="0">
                <a:latin typeface="Arial" panose="020B0604020202020204" pitchFamily="34" charset="0"/>
                <a:cs typeface="Arial" panose="020B0604020202020204" pitchFamily="34" charset="0"/>
              </a:rPr>
              <a:t>K. </a:t>
            </a:r>
            <a:r>
              <a:rPr lang="en-GB" i="1" dirty="0" err="1">
                <a:latin typeface="Arial" panose="020B0604020202020204" pitchFamily="34" charset="0"/>
                <a:cs typeface="Arial" panose="020B0604020202020204" pitchFamily="34" charset="0"/>
              </a:rPr>
              <a:t>pneumoniae</a:t>
            </a:r>
            <a:r>
              <a:rPr lang="en-GB" dirty="0">
                <a:latin typeface="Arial" panose="020B0604020202020204" pitchFamily="34" charset="0"/>
                <a:cs typeface="Arial" panose="020B0604020202020204" pitchFamily="34" charset="0"/>
              </a:rPr>
              <a:t> is consistent with horizontal gene transfer.</a:t>
            </a:r>
            <a:r>
              <a:rPr lang="en-GB" baseline="30000" dirty="0">
                <a:latin typeface="Arial" panose="020B0604020202020204" pitchFamily="34" charset="0"/>
                <a:cs typeface="Arial" panose="020B0604020202020204" pitchFamily="34" charset="0"/>
              </a:rPr>
              <a:t>4,5</a:t>
            </a:r>
          </a:p>
          <a:p>
            <a:pPr marL="285750" indent="-285750">
              <a:buFont typeface="Arial" panose="020B0604020202020204" pitchFamily="34" charset="0"/>
              <a:buChar char="•"/>
            </a:pPr>
            <a:r>
              <a:rPr lang="en-GB" b="1" dirty="0">
                <a:latin typeface="Arial" panose="020B0604020202020204" pitchFamily="34" charset="0"/>
                <a:cs typeface="Arial" panose="020B0604020202020204" pitchFamily="34" charset="0"/>
              </a:rPr>
              <a:t>Need to look beyond ‘same-organism-same-gene’ transmission dynamics.</a:t>
            </a:r>
          </a:p>
        </p:txBody>
      </p:sp>
    </p:spTree>
    <p:extLst>
      <p:ext uri="{BB962C8B-B14F-4D97-AF65-F5344CB8AC3E}">
        <p14:creationId xmlns:p14="http://schemas.microsoft.com/office/powerpoint/2010/main" val="224947248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9865" y="17860"/>
            <a:ext cx="6405535" cy="994172"/>
          </a:xfrm>
        </p:spPr>
        <p:txBody>
          <a:bodyPr>
            <a:noAutofit/>
          </a:bodyPr>
          <a:lstStyle/>
          <a:p>
            <a:pPr algn="r"/>
            <a:r>
              <a:rPr lang="en-GB" sz="2800" dirty="0">
                <a:latin typeface="Arial" panose="020B0604020202020204" pitchFamily="34" charset="0"/>
                <a:cs typeface="Arial" panose="020B0604020202020204" pitchFamily="34" charset="0"/>
              </a:rPr>
              <a:t>Horizontal plasmid transfer is a key driver of CPE transmission</a:t>
            </a:r>
          </a:p>
        </p:txBody>
      </p:sp>
      <p:sp>
        <p:nvSpPr>
          <p:cNvPr id="4" name="Rectangle 3"/>
          <p:cNvSpPr/>
          <p:nvPr/>
        </p:nvSpPr>
        <p:spPr>
          <a:xfrm>
            <a:off x="6408637" y="4777479"/>
            <a:ext cx="2781531" cy="300082"/>
          </a:xfrm>
          <a:prstGeom prst="rect">
            <a:avLst/>
          </a:prstGeom>
        </p:spPr>
        <p:txBody>
          <a:bodyPr wrap="none">
            <a:spAutoFit/>
          </a:bodyPr>
          <a:lstStyle/>
          <a:p>
            <a:r>
              <a:rPr lang="en-GB" sz="1350" dirty="0" err="1">
                <a:latin typeface="Arial" panose="020B0604020202020204" pitchFamily="34" charset="0"/>
                <a:cs typeface="Arial" panose="020B0604020202020204" pitchFamily="34" charset="0"/>
              </a:rPr>
              <a:t>Marimuthu</a:t>
            </a:r>
            <a:r>
              <a:rPr lang="en-GB" sz="1350" dirty="0">
                <a:latin typeface="Arial" panose="020B0604020202020204" pitchFamily="34" charset="0"/>
                <a:cs typeface="Arial" panose="020B0604020202020204" pitchFamily="34" charset="0"/>
              </a:rPr>
              <a:t> et al. Nat </a:t>
            </a:r>
            <a:r>
              <a:rPr lang="en-GB" sz="1350" dirty="0" err="1">
                <a:latin typeface="Arial" panose="020B0604020202020204" pitchFamily="34" charset="0"/>
                <a:cs typeface="Arial" panose="020B0604020202020204" pitchFamily="34" charset="0"/>
              </a:rPr>
              <a:t>Comm</a:t>
            </a:r>
            <a:r>
              <a:rPr lang="en-GB" sz="1350" dirty="0">
                <a:latin typeface="Arial" panose="020B0604020202020204" pitchFamily="34" charset="0"/>
                <a:cs typeface="Arial" panose="020B0604020202020204" pitchFamily="34" charset="0"/>
              </a:rPr>
              <a:t> 2022.</a:t>
            </a:r>
          </a:p>
        </p:txBody>
      </p:sp>
      <p:sp>
        <p:nvSpPr>
          <p:cNvPr id="5" name="TextBox 4"/>
          <p:cNvSpPr txBox="1"/>
          <p:nvPr/>
        </p:nvSpPr>
        <p:spPr>
          <a:xfrm>
            <a:off x="2661557" y="937632"/>
            <a:ext cx="6253842" cy="553998"/>
          </a:xfrm>
          <a:prstGeom prst="rect">
            <a:avLst/>
          </a:prstGeom>
          <a:noFill/>
        </p:spPr>
        <p:txBody>
          <a:bodyPr wrap="square" rtlCol="0">
            <a:spAutoFit/>
          </a:bodyPr>
          <a:lstStyle/>
          <a:p>
            <a:pPr algn="r"/>
            <a:r>
              <a:rPr lang="en-GB" sz="1500" dirty="0">
                <a:latin typeface="Arial" panose="020B0604020202020204" pitchFamily="34" charset="0"/>
                <a:cs typeface="Arial" panose="020B0604020202020204" pitchFamily="34" charset="0"/>
              </a:rPr>
              <a:t>Genomic analysis of 1312 CPEs submitted to government ref lab in Singapore between 2010 and 2015.</a:t>
            </a:r>
            <a:endParaRPr lang="en-GB" sz="1500" baseline="30000" dirty="0">
              <a:latin typeface="Arial" panose="020B0604020202020204" pitchFamily="34" charset="0"/>
              <a:cs typeface="Arial" panose="020B0604020202020204" pitchFamily="34" charset="0"/>
            </a:endParaRPr>
          </a:p>
        </p:txBody>
      </p:sp>
      <p:pic>
        <p:nvPicPr>
          <p:cNvPr id="6146" name="Picture 2" descr="figure 2"/>
          <p:cNvPicPr>
            <a:picLocks noChangeAspect="1" noChangeArrowheads="1"/>
          </p:cNvPicPr>
          <p:nvPr/>
        </p:nvPicPr>
        <p:blipFill rotWithShape="1">
          <a:blip r:embed="rId2">
            <a:extLst>
              <a:ext uri="{28A0092B-C50C-407E-A947-70E740481C1C}">
                <a14:useLocalDpi xmlns:a14="http://schemas.microsoft.com/office/drawing/2010/main" val="0"/>
              </a:ext>
            </a:extLst>
          </a:blip>
          <a:srcRect r="49829"/>
          <a:stretch/>
        </p:blipFill>
        <p:spPr bwMode="auto">
          <a:xfrm>
            <a:off x="152387" y="114300"/>
            <a:ext cx="2174435" cy="487191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530091" y="1526387"/>
            <a:ext cx="6365082" cy="2585323"/>
          </a:xfrm>
          <a:prstGeom prst="rect">
            <a:avLst/>
          </a:prstGeom>
          <a:solidFill>
            <a:schemeClr val="bg1">
              <a:lumMod val="85000"/>
            </a:schemeClr>
          </a:solidFill>
        </p:spPr>
        <p:txBody>
          <a:bodyPr wrap="square">
            <a:spAutoFit/>
          </a:bodyPr>
          <a:lstStyle/>
          <a:p>
            <a:r>
              <a:rPr lang="en-GB" dirty="0">
                <a:latin typeface="Arial" panose="020B0604020202020204" pitchFamily="34" charset="0"/>
                <a:cs typeface="Arial" panose="020B0604020202020204" pitchFamily="34" charset="0"/>
              </a:rPr>
              <a:t>Significant risk factors for clonal spread of CPE: </a:t>
            </a:r>
          </a:p>
          <a:p>
            <a:pPr marL="214313" indent="-214313">
              <a:buFont typeface="Arial" panose="020B0604020202020204" pitchFamily="34" charset="0"/>
              <a:buChar char="•"/>
            </a:pPr>
            <a:r>
              <a:rPr lang="en-GB" dirty="0">
                <a:latin typeface="Arial" panose="020B0604020202020204" pitchFamily="34" charset="0"/>
                <a:cs typeface="Arial" panose="020B0604020202020204" pitchFamily="34" charset="0"/>
              </a:rPr>
              <a:t>direct or indirect ward-level contact; </a:t>
            </a:r>
          </a:p>
          <a:p>
            <a:pPr marL="214313" indent="-214313">
              <a:buFont typeface="Arial" panose="020B0604020202020204" pitchFamily="34" charset="0"/>
              <a:buChar char="•"/>
            </a:pPr>
            <a:r>
              <a:rPr lang="en-GB" dirty="0">
                <a:latin typeface="Arial" panose="020B0604020202020204" pitchFamily="34" charset="0"/>
                <a:cs typeface="Arial" panose="020B0604020202020204" pitchFamily="34" charset="0"/>
              </a:rPr>
              <a:t>direct or indirect hospital-level contact; </a:t>
            </a:r>
          </a:p>
          <a:p>
            <a:pPr marL="214313" indent="-214313">
              <a:buFont typeface="Arial" panose="020B0604020202020204" pitchFamily="34" charset="0"/>
              <a:buChar char="•"/>
            </a:pPr>
            <a:r>
              <a:rPr lang="en-GB" dirty="0">
                <a:latin typeface="Arial" panose="020B0604020202020204" pitchFamily="34" charset="0"/>
                <a:cs typeface="Arial" panose="020B0604020202020204" pitchFamily="34" charset="0"/>
              </a:rPr>
              <a:t>bacterial species (</a:t>
            </a:r>
            <a:r>
              <a:rPr lang="en-GB" i="1" dirty="0" err="1">
                <a:latin typeface="Arial" panose="020B0604020202020204" pitchFamily="34" charset="0"/>
                <a:cs typeface="Arial" panose="020B0604020202020204" pitchFamily="34" charset="0"/>
              </a:rPr>
              <a:t>Klebsiella</a:t>
            </a:r>
            <a:r>
              <a:rPr lang="en-GB" dirty="0">
                <a:latin typeface="Arial" panose="020B0604020202020204" pitchFamily="34" charset="0"/>
                <a:cs typeface="Arial" panose="020B0604020202020204" pitchFamily="34" charset="0"/>
              </a:rPr>
              <a:t> and </a:t>
            </a:r>
            <a:r>
              <a:rPr lang="en-GB" i="1" dirty="0">
                <a:latin typeface="Arial" panose="020B0604020202020204" pitchFamily="34" charset="0"/>
                <a:cs typeface="Arial" panose="020B0604020202020204" pitchFamily="34" charset="0"/>
              </a:rPr>
              <a:t>Enterobacter</a:t>
            </a:r>
            <a:r>
              <a:rPr lang="en-GB" dirty="0">
                <a:latin typeface="Arial" panose="020B0604020202020204" pitchFamily="34" charset="0"/>
                <a:cs typeface="Arial" panose="020B0604020202020204" pitchFamily="34" charset="0"/>
              </a:rPr>
              <a:t> a higher risk of spread than </a:t>
            </a:r>
            <a:r>
              <a:rPr lang="en-GB" i="1" dirty="0">
                <a:latin typeface="Arial" panose="020B0604020202020204" pitchFamily="34" charset="0"/>
                <a:cs typeface="Arial" panose="020B0604020202020204" pitchFamily="34" charset="0"/>
              </a:rPr>
              <a:t>E. coli; </a:t>
            </a:r>
          </a:p>
          <a:p>
            <a:pPr marL="214313" indent="-214313">
              <a:buFont typeface="Arial" panose="020B0604020202020204" pitchFamily="34" charset="0"/>
              <a:buChar char="•"/>
            </a:pPr>
            <a:r>
              <a:rPr lang="en-GB" dirty="0" err="1">
                <a:latin typeface="Arial" panose="020B0604020202020204" pitchFamily="34" charset="0"/>
                <a:cs typeface="Arial" panose="020B0604020202020204" pitchFamily="34" charset="0"/>
              </a:rPr>
              <a:t>carbapenemase</a:t>
            </a:r>
            <a:r>
              <a:rPr lang="en-GB" dirty="0">
                <a:latin typeface="Arial" panose="020B0604020202020204" pitchFamily="34" charset="0"/>
                <a:cs typeface="Arial" panose="020B0604020202020204" pitchFamily="34" charset="0"/>
              </a:rPr>
              <a:t> type (NDM and OXA-type a higher risk of spread than KPC)</a:t>
            </a:r>
          </a:p>
          <a:p>
            <a:r>
              <a:rPr lang="en-GB" dirty="0">
                <a:latin typeface="Arial" panose="020B0604020202020204" pitchFamily="34" charset="0"/>
                <a:cs typeface="Arial" panose="020B0604020202020204" pitchFamily="34" charset="0"/>
              </a:rPr>
              <a:t>Significant risk factors for plasmid-mediated spread of CPE:</a:t>
            </a:r>
          </a:p>
          <a:p>
            <a:pPr marL="214313" indent="-214313">
              <a:buFont typeface="Arial" panose="020B0604020202020204" pitchFamily="34" charset="0"/>
              <a:buChar char="•"/>
            </a:pPr>
            <a:r>
              <a:rPr lang="en-GB" b="1" dirty="0">
                <a:latin typeface="Arial" panose="020B0604020202020204" pitchFamily="34" charset="0"/>
                <a:cs typeface="Arial" panose="020B0604020202020204" pitchFamily="34" charset="0"/>
              </a:rPr>
              <a:t>none</a:t>
            </a:r>
          </a:p>
        </p:txBody>
      </p:sp>
    </p:spTree>
    <p:extLst>
      <p:ext uri="{BB962C8B-B14F-4D97-AF65-F5344CB8AC3E}">
        <p14:creationId xmlns:p14="http://schemas.microsoft.com/office/powerpoint/2010/main" val="1556664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txBox="1">
            <a:spLocks noChangeArrowheads="1"/>
          </p:cNvSpPr>
          <p:nvPr/>
        </p:nvSpPr>
        <p:spPr bwMode="auto">
          <a:xfrm>
            <a:off x="323850" y="23813"/>
            <a:ext cx="8605838"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r>
              <a:rPr lang="en-GB" altLang="en-US" sz="2400" b="1">
                <a:solidFill>
                  <a:schemeClr val="bg1"/>
                </a:solidFill>
                <a:latin typeface="Lucida Sans" pitchFamily="34" charset="0"/>
              </a:rPr>
              <a:t>Conclusion</a:t>
            </a:r>
          </a:p>
        </p:txBody>
      </p:sp>
      <p:sp>
        <p:nvSpPr>
          <p:cNvPr id="52227" name="Text Box 5"/>
          <p:cNvSpPr txBox="1">
            <a:spLocks noChangeArrowheads="1"/>
          </p:cNvSpPr>
          <p:nvPr/>
        </p:nvSpPr>
        <p:spPr bwMode="auto">
          <a:xfrm>
            <a:off x="293688" y="642937"/>
            <a:ext cx="8707437" cy="959237"/>
          </a:xfrm>
          <a:prstGeom prst="rect">
            <a:avLst/>
          </a:prstGeom>
          <a:noFill/>
          <a:ln w="9525" algn="ctr">
            <a:noFill/>
            <a:miter lim="800000"/>
            <a:headEnd/>
            <a:tailEnd/>
          </a:ln>
        </p:spPr>
        <p:txBody>
          <a:bodyPr>
            <a:spAutoFit/>
          </a:bodyPr>
          <a:lstStyle/>
          <a:p>
            <a:pPr marL="285750" indent="-285750">
              <a:buSzPct val="100000"/>
              <a:buFont typeface="Arial" panose="020B0604020202020204" pitchFamily="34" charset="0"/>
              <a:buChar char="•"/>
              <a:defRPr/>
            </a:pPr>
            <a:r>
              <a:rPr lang="en-GB" i="1" dirty="0" err="1">
                <a:latin typeface="Arial" panose="020B0604020202020204" pitchFamily="34" charset="0"/>
                <a:cs typeface="Arial" panose="020B0604020202020204" pitchFamily="34" charset="0"/>
              </a:rPr>
              <a:t>Klebsiella</a:t>
            </a:r>
            <a:r>
              <a:rPr lang="en-GB" i="1"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species </a:t>
            </a:r>
            <a:r>
              <a:rPr lang="en-GB" b="1" dirty="0">
                <a:latin typeface="Arial" panose="020B0604020202020204" pitchFamily="34" charset="0"/>
                <a:cs typeface="Arial" panose="020B0604020202020204" pitchFamily="34" charset="0"/>
              </a:rPr>
              <a:t>3.7x </a:t>
            </a:r>
            <a:r>
              <a:rPr lang="en-GB" dirty="0">
                <a:latin typeface="Arial" panose="020B0604020202020204" pitchFamily="34" charset="0"/>
                <a:cs typeface="Arial" panose="020B0604020202020204" pitchFamily="34" charset="0"/>
              </a:rPr>
              <a:t>more transmissible than </a:t>
            </a:r>
            <a:r>
              <a:rPr lang="en-GB" i="1" dirty="0">
                <a:latin typeface="Arial" panose="020B0604020202020204" pitchFamily="34" charset="0"/>
                <a:cs typeface="Arial" panose="020B0604020202020204" pitchFamily="34" charset="0"/>
              </a:rPr>
              <a:t>E. coli </a:t>
            </a:r>
            <a:r>
              <a:rPr lang="en-GB" dirty="0">
                <a:latin typeface="Arial" panose="020B0604020202020204" pitchFamily="34" charset="0"/>
                <a:cs typeface="Arial" panose="020B0604020202020204" pitchFamily="34" charset="0"/>
              </a:rPr>
              <a:t>in the ICU</a:t>
            </a:r>
            <a:r>
              <a:rPr lang="en-GB" i="1" dirty="0">
                <a:latin typeface="Arial" panose="020B0604020202020204" pitchFamily="34" charset="0"/>
                <a:cs typeface="Arial" panose="020B0604020202020204" pitchFamily="34" charset="0"/>
              </a:rPr>
              <a:t>.</a:t>
            </a:r>
            <a:r>
              <a:rPr lang="en-GB" baseline="30000" dirty="0">
                <a:latin typeface="Arial" panose="020B0604020202020204" pitchFamily="34" charset="0"/>
                <a:cs typeface="Arial" panose="020B0604020202020204" pitchFamily="34" charset="0"/>
              </a:rPr>
              <a:t>1</a:t>
            </a:r>
          </a:p>
          <a:p>
            <a:pPr marL="285750" indent="-285750">
              <a:buSzPct val="100000"/>
              <a:buFont typeface="Arial" panose="020B0604020202020204" pitchFamily="34" charset="0"/>
              <a:buChar char="•"/>
              <a:defRPr/>
            </a:pPr>
            <a:r>
              <a:rPr lang="en-GB" i="1" dirty="0">
                <a:latin typeface="Arial" panose="020B0604020202020204" pitchFamily="34" charset="0"/>
                <a:cs typeface="Arial" panose="020B0604020202020204" pitchFamily="34" charset="0"/>
              </a:rPr>
              <a:t>K. </a:t>
            </a:r>
            <a:r>
              <a:rPr lang="en-GB" i="1" dirty="0" err="1">
                <a:latin typeface="Arial" panose="020B0604020202020204" pitchFamily="34" charset="0"/>
                <a:cs typeface="Arial" panose="020B0604020202020204" pitchFamily="34" charset="0"/>
              </a:rPr>
              <a:t>pneumoniae</a:t>
            </a:r>
            <a:r>
              <a:rPr lang="en-GB" i="1"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seems to be more environmental than </a:t>
            </a:r>
            <a:r>
              <a:rPr lang="en-GB" i="1" dirty="0">
                <a:latin typeface="Arial" panose="020B0604020202020204" pitchFamily="34" charset="0"/>
                <a:cs typeface="Arial" panose="020B0604020202020204" pitchFamily="34" charset="0"/>
              </a:rPr>
              <a:t>E. coli.</a:t>
            </a:r>
            <a:r>
              <a:rPr lang="en-GB" baseline="30000" dirty="0">
                <a:latin typeface="Arial" panose="020B0604020202020204" pitchFamily="34" charset="0"/>
                <a:cs typeface="Arial" panose="020B0604020202020204" pitchFamily="34" charset="0"/>
              </a:rPr>
              <a:t>2,3</a:t>
            </a:r>
            <a:endParaRPr lang="en-GB" i="1" baseline="30000" dirty="0">
              <a:latin typeface="Arial" panose="020B0604020202020204" pitchFamily="34" charset="0"/>
              <a:cs typeface="Arial" panose="020B0604020202020204" pitchFamily="34" charset="0"/>
            </a:endParaRPr>
          </a:p>
          <a:p>
            <a:pPr marL="457200" indent="-457200">
              <a:spcBef>
                <a:spcPts val="1000"/>
              </a:spcBef>
              <a:buClr>
                <a:srgbClr val="4B63AE"/>
              </a:buClr>
              <a:buSzPct val="110000"/>
              <a:buFont typeface="Wingdings" pitchFamily="2" charset="2"/>
              <a:buChar char="§"/>
              <a:defRPr/>
            </a:pPr>
            <a:endParaRPr lang="en-US" baseline="30000" dirty="0">
              <a:latin typeface="Arial" panose="020B0604020202020204" pitchFamily="34" charset="0"/>
              <a:cs typeface="Arial" panose="020B0604020202020204" pitchFamily="34" charset="0"/>
            </a:endParaRPr>
          </a:p>
        </p:txBody>
      </p:sp>
      <p:sp>
        <p:nvSpPr>
          <p:cNvPr id="5" name="TextBox 4"/>
          <p:cNvSpPr txBox="1"/>
          <p:nvPr/>
        </p:nvSpPr>
        <p:spPr>
          <a:xfrm>
            <a:off x="71438" y="4587974"/>
            <a:ext cx="9072562" cy="738664"/>
          </a:xfrm>
          <a:prstGeom prst="rect">
            <a:avLst/>
          </a:prstGeom>
          <a:noFill/>
        </p:spPr>
        <p:txBody>
          <a:bodyPr wrap="square">
            <a:spAutoFit/>
          </a:bodyPr>
          <a:lstStyle/>
          <a:p>
            <a:pPr>
              <a:defRPr/>
            </a:pPr>
            <a:r>
              <a:rPr lang="en-GB" sz="1400" dirty="0">
                <a:latin typeface="Arial" panose="020B0604020202020204" pitchFamily="34" charset="0"/>
                <a:cs typeface="Arial" panose="020B0604020202020204" pitchFamily="34" charset="0"/>
              </a:rPr>
              <a:t>1. </a:t>
            </a:r>
            <a:r>
              <a:rPr lang="en-GB" sz="1400" dirty="0" err="1">
                <a:latin typeface="Arial" panose="020B0604020202020204" pitchFamily="34" charset="0"/>
                <a:cs typeface="Arial" panose="020B0604020202020204" pitchFamily="34" charset="0"/>
              </a:rPr>
              <a:t>Gurieva</a:t>
            </a:r>
            <a:r>
              <a:rPr lang="en-GB" sz="1400" dirty="0">
                <a:latin typeface="Arial" panose="020B0604020202020204" pitchFamily="34" charset="0"/>
                <a:cs typeface="Arial" panose="020B0604020202020204" pitchFamily="34" charset="0"/>
              </a:rPr>
              <a:t> </a:t>
            </a:r>
            <a:r>
              <a:rPr lang="en-GB" sz="1400" i="1" dirty="0">
                <a:latin typeface="Arial" panose="020B0604020202020204" pitchFamily="34" charset="0"/>
                <a:cs typeface="Arial" panose="020B0604020202020204" pitchFamily="34" charset="0"/>
              </a:rPr>
              <a:t>et al. </a:t>
            </a:r>
            <a:r>
              <a:rPr lang="en-GB" sz="1400" i="1" dirty="0" err="1">
                <a:latin typeface="Arial" panose="020B0604020202020204" pitchFamily="34" charset="0"/>
                <a:cs typeface="Arial" panose="020B0604020202020204" pitchFamily="34" charset="0"/>
              </a:rPr>
              <a:t>Clin</a:t>
            </a:r>
            <a:r>
              <a:rPr lang="en-GB" sz="1400" i="1" dirty="0">
                <a:latin typeface="Arial" panose="020B0604020202020204" pitchFamily="34" charset="0"/>
                <a:cs typeface="Arial" panose="020B0604020202020204" pitchFamily="34" charset="0"/>
              </a:rPr>
              <a:t> Infect Dis </a:t>
            </a:r>
            <a:r>
              <a:rPr lang="en-GB" sz="1400" dirty="0">
                <a:latin typeface="Arial" panose="020B0604020202020204" pitchFamily="34" charset="0"/>
                <a:cs typeface="Arial" panose="020B0604020202020204" pitchFamily="34" charset="0"/>
              </a:rPr>
              <a:t>2018;66:489-93.  2. </a:t>
            </a:r>
            <a:r>
              <a:rPr lang="en-GB" sz="1400" dirty="0" err="1">
                <a:latin typeface="Arial" panose="020B0604020202020204" pitchFamily="34" charset="0"/>
                <a:cs typeface="Arial" panose="020B0604020202020204" pitchFamily="34" charset="0"/>
              </a:rPr>
              <a:t>Guet-Revillet</a:t>
            </a:r>
            <a:r>
              <a:rPr lang="en-GB" sz="1400" dirty="0">
                <a:latin typeface="Arial" panose="020B0604020202020204" pitchFamily="34" charset="0"/>
                <a:cs typeface="Arial" panose="020B0604020202020204" pitchFamily="34" charset="0"/>
              </a:rPr>
              <a:t> </a:t>
            </a:r>
            <a:r>
              <a:rPr lang="en-GB" sz="1400" i="1" dirty="0">
                <a:latin typeface="Arial" panose="020B0604020202020204" pitchFamily="34" charset="0"/>
                <a:cs typeface="Arial" panose="020B0604020202020204" pitchFamily="34" charset="0"/>
              </a:rPr>
              <a:t>et al. Am J Infect Control</a:t>
            </a:r>
            <a:r>
              <a:rPr lang="en-GB" sz="1400" dirty="0">
                <a:latin typeface="Arial" panose="020B0604020202020204" pitchFamily="34" charset="0"/>
                <a:cs typeface="Arial" panose="020B0604020202020204" pitchFamily="34" charset="0"/>
              </a:rPr>
              <a:t> 2012;40:845-8. </a:t>
            </a:r>
          </a:p>
          <a:p>
            <a:pPr>
              <a:defRPr/>
            </a:pPr>
            <a:r>
              <a:rPr lang="en-GB" sz="1400" dirty="0">
                <a:latin typeface="Arial" panose="020B0604020202020204" pitchFamily="34" charset="0"/>
                <a:cs typeface="Arial" panose="020B0604020202020204" pitchFamily="34" charset="0"/>
              </a:rPr>
              <a:t>3. </a:t>
            </a:r>
            <a:r>
              <a:rPr lang="en-GB" sz="1400" dirty="0" err="1">
                <a:latin typeface="Arial" panose="020B0604020202020204" pitchFamily="34" charset="0"/>
                <a:cs typeface="Arial" panose="020B0604020202020204" pitchFamily="34" charset="0"/>
              </a:rPr>
              <a:t>Gbaguidi-Haore</a:t>
            </a:r>
            <a:r>
              <a:rPr lang="en-GB" sz="1400" dirty="0">
                <a:latin typeface="Arial" panose="020B0604020202020204" pitchFamily="34" charset="0"/>
                <a:cs typeface="Arial" panose="020B0604020202020204" pitchFamily="34" charset="0"/>
              </a:rPr>
              <a:t>. </a:t>
            </a:r>
            <a:r>
              <a:rPr lang="en-GB" sz="1400" i="1" dirty="0">
                <a:latin typeface="Arial" panose="020B0604020202020204" pitchFamily="34" charset="0"/>
                <a:cs typeface="Arial" panose="020B0604020202020204" pitchFamily="34" charset="0"/>
              </a:rPr>
              <a:t>Am J Infect </a:t>
            </a:r>
            <a:r>
              <a:rPr lang="en-GB" sz="1400" i="1" dirty="0" err="1">
                <a:latin typeface="Arial" panose="020B0604020202020204" pitchFamily="34" charset="0"/>
                <a:cs typeface="Arial" panose="020B0604020202020204" pitchFamily="34" charset="0"/>
              </a:rPr>
              <a:t>Cont</a:t>
            </a:r>
            <a:r>
              <a:rPr lang="en-GB" sz="1400" dirty="0">
                <a:latin typeface="Arial" panose="020B0604020202020204" pitchFamily="34" charset="0"/>
                <a:cs typeface="Arial" panose="020B0604020202020204" pitchFamily="34" charset="0"/>
              </a:rPr>
              <a:t> 2013;41:664-5.</a:t>
            </a:r>
          </a:p>
          <a:p>
            <a:pPr marL="342900" indent="-342900">
              <a:buFontTx/>
              <a:buAutoNum type="arabicPeriod"/>
              <a:defRPr/>
            </a:pPr>
            <a:endParaRPr lang="en-GB" sz="1400" dirty="0">
              <a:latin typeface="Arial" panose="020B0604020202020204" pitchFamily="34" charset="0"/>
              <a:cs typeface="Arial" panose="020B0604020202020204" pitchFamily="34" charset="0"/>
            </a:endParaRPr>
          </a:p>
        </p:txBody>
      </p:sp>
      <p:graphicFrame>
        <p:nvGraphicFramePr>
          <p:cNvPr id="7" name="Chart 6"/>
          <p:cNvGraphicFramePr/>
          <p:nvPr/>
        </p:nvGraphicFramePr>
        <p:xfrm>
          <a:off x="1084783" y="1791127"/>
          <a:ext cx="7143800" cy="2786082"/>
        </p:xfrm>
        <a:graphic>
          <a:graphicData uri="http://schemas.openxmlformats.org/drawingml/2006/chart">
            <c:chart xmlns:c="http://schemas.openxmlformats.org/drawingml/2006/chart" xmlns:r="http://schemas.openxmlformats.org/officeDocument/2006/relationships" r:id="rId3"/>
          </a:graphicData>
        </a:graphic>
      </p:graphicFrame>
      <p:sp>
        <p:nvSpPr>
          <p:cNvPr id="8" name="Left Brace 7"/>
          <p:cNvSpPr/>
          <p:nvPr/>
        </p:nvSpPr>
        <p:spPr>
          <a:xfrm rot="5400000">
            <a:off x="2915766" y="1811269"/>
            <a:ext cx="107156" cy="642937"/>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p>
        </p:txBody>
      </p:sp>
      <p:sp>
        <p:nvSpPr>
          <p:cNvPr id="9" name="Left Brace 8"/>
          <p:cNvSpPr/>
          <p:nvPr/>
        </p:nvSpPr>
        <p:spPr>
          <a:xfrm rot="5400000">
            <a:off x="5364038" y="3360295"/>
            <a:ext cx="107156" cy="642938"/>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p>
        </p:txBody>
      </p:sp>
      <p:sp>
        <p:nvSpPr>
          <p:cNvPr id="10" name="TextBox 9"/>
          <p:cNvSpPr txBox="1"/>
          <p:nvPr/>
        </p:nvSpPr>
        <p:spPr>
          <a:xfrm>
            <a:off x="2439268" y="1791127"/>
            <a:ext cx="1571625" cy="338554"/>
          </a:xfrm>
          <a:prstGeom prst="rect">
            <a:avLst/>
          </a:prstGeom>
          <a:noFill/>
        </p:spPr>
        <p:txBody>
          <a:bodyPr>
            <a:spAutoFit/>
          </a:bodyPr>
          <a:lstStyle/>
          <a:p>
            <a:pPr>
              <a:defRPr/>
            </a:pPr>
            <a:r>
              <a:rPr lang="en-GB" sz="1600" dirty="0">
                <a:latin typeface="Arial" panose="020B0604020202020204" pitchFamily="34" charset="0"/>
                <a:cs typeface="Arial" panose="020B0604020202020204" pitchFamily="34" charset="0"/>
              </a:rPr>
              <a:t>p&lt;0.001</a:t>
            </a:r>
          </a:p>
        </p:txBody>
      </p:sp>
      <p:sp>
        <p:nvSpPr>
          <p:cNvPr id="11" name="TextBox 10"/>
          <p:cNvSpPr txBox="1"/>
          <p:nvPr/>
        </p:nvSpPr>
        <p:spPr>
          <a:xfrm>
            <a:off x="4959548" y="3324781"/>
            <a:ext cx="1571625" cy="338554"/>
          </a:xfrm>
          <a:prstGeom prst="rect">
            <a:avLst/>
          </a:prstGeom>
          <a:noFill/>
        </p:spPr>
        <p:txBody>
          <a:bodyPr>
            <a:spAutoFit/>
          </a:bodyPr>
          <a:lstStyle/>
          <a:p>
            <a:pPr>
              <a:defRPr/>
            </a:pPr>
            <a:r>
              <a:rPr lang="en-GB" sz="1600" dirty="0">
                <a:latin typeface="Arial" panose="020B0604020202020204" pitchFamily="34" charset="0"/>
                <a:cs typeface="Arial" panose="020B0604020202020204" pitchFamily="34" charset="0"/>
              </a:rPr>
              <a:t>p&lt;0.001</a:t>
            </a:r>
          </a:p>
        </p:txBody>
      </p:sp>
      <p:sp>
        <p:nvSpPr>
          <p:cNvPr id="12" name="Title 1"/>
          <p:cNvSpPr>
            <a:spLocks noGrp="1"/>
          </p:cNvSpPr>
          <p:nvPr>
            <p:ph type="title"/>
          </p:nvPr>
        </p:nvSpPr>
        <p:spPr>
          <a:xfrm>
            <a:off x="457200" y="-92546"/>
            <a:ext cx="8229600" cy="857250"/>
          </a:xfrm>
        </p:spPr>
        <p:txBody>
          <a:bodyPr>
            <a:normAutofit/>
          </a:bodyPr>
          <a:lstStyle/>
          <a:p>
            <a:r>
              <a:rPr lang="en-GB" sz="2800" dirty="0">
                <a:latin typeface="Arial" panose="020B0604020202020204" pitchFamily="34" charset="0"/>
                <a:cs typeface="Arial" panose="020B0604020202020204" pitchFamily="34" charset="0"/>
              </a:rPr>
              <a:t>Transmissibility / fitness</a:t>
            </a:r>
          </a:p>
        </p:txBody>
      </p:sp>
      <p:sp>
        <p:nvSpPr>
          <p:cNvPr id="2" name="Rectangle 1"/>
          <p:cNvSpPr/>
          <p:nvPr/>
        </p:nvSpPr>
        <p:spPr>
          <a:xfrm>
            <a:off x="755576" y="1347614"/>
            <a:ext cx="8064896" cy="523220"/>
          </a:xfrm>
          <a:prstGeom prst="rect">
            <a:avLst/>
          </a:prstGeom>
        </p:spPr>
        <p:txBody>
          <a:bodyPr wrap="square">
            <a:spAutoFit/>
          </a:bodyPr>
          <a:lstStyle/>
          <a:p>
            <a:pPr algn="ctr">
              <a:buClr>
                <a:schemeClr val="tx2">
                  <a:lumMod val="20000"/>
                  <a:lumOff val="80000"/>
                </a:schemeClr>
              </a:buClr>
              <a:buSzPct val="110000"/>
              <a:defRPr/>
            </a:pPr>
            <a:r>
              <a:rPr lang="en-GB" sz="1400" dirty="0">
                <a:latin typeface="Arial" panose="020B0604020202020204" pitchFamily="34" charset="0"/>
                <a:cs typeface="Arial" panose="020B0604020202020204" pitchFamily="34" charset="0"/>
              </a:rPr>
              <a:t>Surface contamination on five standardized sites surrounding patients infected or colonized with ESBL-producing </a:t>
            </a:r>
            <a:r>
              <a:rPr lang="en-GB" sz="1400" i="1" dirty="0" err="1">
                <a:latin typeface="Arial" panose="020B0604020202020204" pitchFamily="34" charset="0"/>
                <a:cs typeface="Arial" panose="020B0604020202020204" pitchFamily="34" charset="0"/>
              </a:rPr>
              <a:t>Klebsiella</a:t>
            </a:r>
            <a:r>
              <a:rPr lang="en-GB" sz="1400" dirty="0">
                <a:latin typeface="Arial" panose="020B0604020202020204" pitchFamily="34" charset="0"/>
                <a:cs typeface="Arial" panose="020B0604020202020204" pitchFamily="34" charset="0"/>
              </a:rPr>
              <a:t> spp. (n=48) or ESBL-producing </a:t>
            </a:r>
            <a:r>
              <a:rPr lang="en-GB" sz="1400" i="1" dirty="0">
                <a:latin typeface="Arial" panose="020B0604020202020204" pitchFamily="34" charset="0"/>
                <a:cs typeface="Arial" panose="020B0604020202020204" pitchFamily="34" charset="0"/>
              </a:rPr>
              <a:t>E. coli </a:t>
            </a:r>
            <a:r>
              <a:rPr lang="en-GB" sz="1400" dirty="0">
                <a:latin typeface="Arial" panose="020B0604020202020204" pitchFamily="34" charset="0"/>
                <a:cs typeface="Arial" panose="020B0604020202020204" pitchFamily="34" charset="0"/>
              </a:rPr>
              <a:t>(n=46).</a:t>
            </a:r>
            <a:r>
              <a:rPr lang="en-GB" sz="1400" baseline="30000" dirty="0">
                <a:latin typeface="Arial" panose="020B0604020202020204" pitchFamily="34" charset="0"/>
                <a:cs typeface="Arial" panose="020B0604020202020204" pitchFamily="34" charset="0"/>
              </a:rPr>
              <a:t>2</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251788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350314684"/>
              </p:ext>
            </p:extLst>
          </p:nvPr>
        </p:nvGraphicFramePr>
        <p:xfrm>
          <a:off x="1143000" y="195486"/>
          <a:ext cx="6453336" cy="4698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a:spLocks noChangeArrowheads="1"/>
          </p:cNvSpPr>
          <p:nvPr/>
        </p:nvSpPr>
        <p:spPr bwMode="auto">
          <a:xfrm>
            <a:off x="0" y="4866501"/>
            <a:ext cx="5750719" cy="276999"/>
          </a:xfrm>
          <a:prstGeom prst="rect">
            <a:avLst/>
          </a:prstGeom>
          <a:noFill/>
          <a:ln w="9525">
            <a:noFill/>
            <a:miter lim="800000"/>
            <a:headEnd/>
            <a:tailEnd/>
          </a:ln>
        </p:spPr>
        <p:txBody>
          <a:bodyPr>
            <a:spAutoFit/>
          </a:bodyPr>
          <a:lstStyle/>
          <a:p>
            <a:r>
              <a:rPr lang="en-GB" sz="1200" dirty="0">
                <a:latin typeface="Arial" pitchFamily="34" charset="0"/>
                <a:cs typeface="Arial" pitchFamily="34" charset="0"/>
              </a:rPr>
              <a:t>Otter </a:t>
            </a:r>
            <a:r>
              <a:rPr lang="en-GB" sz="1200" i="1" dirty="0">
                <a:latin typeface="Arial" pitchFamily="34" charset="0"/>
                <a:cs typeface="Arial" pitchFamily="34" charset="0"/>
              </a:rPr>
              <a:t>et al. </a:t>
            </a:r>
            <a:r>
              <a:rPr lang="en-GB" sz="1200" i="1" dirty="0" err="1">
                <a:latin typeface="Arial" pitchFamily="34" charset="0"/>
                <a:cs typeface="Arial" pitchFamily="34" charset="0"/>
              </a:rPr>
              <a:t>Clin</a:t>
            </a:r>
            <a:r>
              <a:rPr lang="en-GB" sz="1200" i="1" dirty="0">
                <a:latin typeface="Arial" pitchFamily="34" charset="0"/>
                <a:cs typeface="Arial" pitchFamily="34" charset="0"/>
              </a:rPr>
              <a:t> </a:t>
            </a:r>
            <a:r>
              <a:rPr lang="en-GB" sz="1200" i="1" dirty="0" err="1">
                <a:latin typeface="Arial" pitchFamily="34" charset="0"/>
                <a:cs typeface="Arial" pitchFamily="34" charset="0"/>
              </a:rPr>
              <a:t>Microbiol</a:t>
            </a:r>
            <a:r>
              <a:rPr lang="en-GB" sz="1200" i="1" dirty="0">
                <a:latin typeface="Arial" pitchFamily="34" charset="0"/>
                <a:cs typeface="Arial" pitchFamily="34" charset="0"/>
              </a:rPr>
              <a:t> Infect </a:t>
            </a:r>
            <a:r>
              <a:rPr lang="en-GB" sz="1200" dirty="0">
                <a:latin typeface="Arial" pitchFamily="34" charset="0"/>
                <a:cs typeface="Arial" pitchFamily="34" charset="0"/>
              </a:rPr>
              <a:t>2015 2015;21:1057–1066.</a:t>
            </a:r>
          </a:p>
        </p:txBody>
      </p:sp>
    </p:spTree>
    <p:extLst>
      <p:ext uri="{BB962C8B-B14F-4D97-AF65-F5344CB8AC3E}">
        <p14:creationId xmlns:p14="http://schemas.microsoft.com/office/powerpoint/2010/main" val="122659784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166618383"/>
              </p:ext>
            </p:extLst>
          </p:nvPr>
        </p:nvGraphicFramePr>
        <p:xfrm>
          <a:off x="1143000" y="195486"/>
          <a:ext cx="6453336" cy="4698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a:spLocks noChangeArrowheads="1"/>
          </p:cNvSpPr>
          <p:nvPr/>
        </p:nvSpPr>
        <p:spPr bwMode="auto">
          <a:xfrm>
            <a:off x="0" y="4866501"/>
            <a:ext cx="5750719" cy="276999"/>
          </a:xfrm>
          <a:prstGeom prst="rect">
            <a:avLst/>
          </a:prstGeom>
          <a:noFill/>
          <a:ln w="9525">
            <a:noFill/>
            <a:miter lim="800000"/>
            <a:headEnd/>
            <a:tailEnd/>
          </a:ln>
        </p:spPr>
        <p:txBody>
          <a:bodyPr>
            <a:spAutoFit/>
          </a:bodyPr>
          <a:lstStyle/>
          <a:p>
            <a:r>
              <a:rPr lang="en-GB" sz="1200" dirty="0">
                <a:latin typeface="Arial" pitchFamily="34" charset="0"/>
                <a:cs typeface="Arial" pitchFamily="34" charset="0"/>
              </a:rPr>
              <a:t>Otter </a:t>
            </a:r>
            <a:r>
              <a:rPr lang="en-GB" sz="1200" i="1" dirty="0">
                <a:latin typeface="Arial" pitchFamily="34" charset="0"/>
                <a:cs typeface="Arial" pitchFamily="34" charset="0"/>
              </a:rPr>
              <a:t>et al. </a:t>
            </a:r>
            <a:r>
              <a:rPr lang="en-GB" sz="1200" i="1" dirty="0" err="1">
                <a:latin typeface="Arial" pitchFamily="34" charset="0"/>
                <a:cs typeface="Arial" pitchFamily="34" charset="0"/>
              </a:rPr>
              <a:t>Clin</a:t>
            </a:r>
            <a:r>
              <a:rPr lang="en-GB" sz="1200" i="1" dirty="0">
                <a:latin typeface="Arial" pitchFamily="34" charset="0"/>
                <a:cs typeface="Arial" pitchFamily="34" charset="0"/>
              </a:rPr>
              <a:t> </a:t>
            </a:r>
            <a:r>
              <a:rPr lang="en-GB" sz="1200" i="1" dirty="0" err="1">
                <a:latin typeface="Arial" pitchFamily="34" charset="0"/>
                <a:cs typeface="Arial" pitchFamily="34" charset="0"/>
              </a:rPr>
              <a:t>Microbiol</a:t>
            </a:r>
            <a:r>
              <a:rPr lang="en-GB" sz="1200" i="1" dirty="0">
                <a:latin typeface="Arial" pitchFamily="34" charset="0"/>
                <a:cs typeface="Arial" pitchFamily="34" charset="0"/>
              </a:rPr>
              <a:t> Infect </a:t>
            </a:r>
            <a:r>
              <a:rPr lang="en-GB" sz="1200" dirty="0">
                <a:latin typeface="Arial" pitchFamily="34" charset="0"/>
                <a:cs typeface="Arial" pitchFamily="34" charset="0"/>
              </a:rPr>
              <a:t>2015 2015;21:1057–1066.</a:t>
            </a:r>
          </a:p>
        </p:txBody>
      </p:sp>
    </p:spTree>
    <p:extLst>
      <p:ext uri="{BB962C8B-B14F-4D97-AF65-F5344CB8AC3E}">
        <p14:creationId xmlns:p14="http://schemas.microsoft.com/office/powerpoint/2010/main" val="3751081184"/>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485900" y="228600"/>
            <a:ext cx="6172200" cy="857250"/>
          </a:xfrm>
        </p:spPr>
        <p:txBody>
          <a:bodyPr>
            <a:normAutofit/>
          </a:bodyPr>
          <a:lstStyle/>
          <a:p>
            <a:r>
              <a:rPr lang="en-GB" sz="2700" dirty="0">
                <a:latin typeface="Arial" pitchFamily="34" charset="0"/>
                <a:ea typeface="ＭＳ Ｐゴシック" pitchFamily="34" charset="-128"/>
                <a:cs typeface="Arial" pitchFamily="34" charset="0"/>
              </a:rPr>
              <a:t>Who do I screen?</a:t>
            </a:r>
          </a:p>
        </p:txBody>
      </p:sp>
      <p:sp>
        <p:nvSpPr>
          <p:cNvPr id="27651" name="Content Placeholder 2"/>
          <p:cNvSpPr>
            <a:spLocks noGrp="1"/>
          </p:cNvSpPr>
          <p:nvPr>
            <p:ph idx="1"/>
          </p:nvPr>
        </p:nvSpPr>
        <p:spPr>
          <a:xfrm>
            <a:off x="467544" y="1059658"/>
            <a:ext cx="8280920" cy="2613422"/>
          </a:xfrm>
        </p:spPr>
        <p:txBody>
          <a:bodyPr>
            <a:noAutofit/>
          </a:bodyPr>
          <a:lstStyle/>
          <a:p>
            <a:pPr marL="0" indent="0">
              <a:buFontTx/>
              <a:buNone/>
            </a:pPr>
            <a:r>
              <a:rPr lang="en-GB" sz="2000" dirty="0">
                <a:latin typeface="Arial" panose="020B0604020202020204" pitchFamily="34" charset="0"/>
                <a:ea typeface="ＭＳ Ｐゴシック" pitchFamily="34" charset="-128"/>
                <a:cs typeface="Arial" pitchFamily="34" charset="0"/>
                <a:hlinkClick r:id="rId3"/>
              </a:rPr>
              <a:t>UKHSA Framework for CPE </a:t>
            </a:r>
            <a:r>
              <a:rPr lang="en-GB" sz="2000" dirty="0">
                <a:latin typeface="Arial" pitchFamily="34" charset="0"/>
                <a:ea typeface="ＭＳ Ｐゴシック" pitchFamily="34" charset="-128"/>
                <a:cs typeface="Arial" pitchFamily="34" charset="0"/>
              </a:rPr>
              <a:t>admission screening triggers, </a:t>
            </a:r>
            <a:r>
              <a:rPr lang="en-GB" sz="2000" dirty="0">
                <a:latin typeface="Arial" panose="020B0604020202020204" pitchFamily="34" charset="0"/>
                <a:cs typeface="Arial" panose="020B0604020202020204" pitchFamily="34" charset="0"/>
              </a:rPr>
              <a:t>in the last 12 months, they have:</a:t>
            </a:r>
          </a:p>
          <a:p>
            <a:r>
              <a:rPr lang="en-GB" sz="2000" dirty="0">
                <a:latin typeface="Arial" panose="020B0604020202020204" pitchFamily="34" charset="0"/>
                <a:cs typeface="Arial" panose="020B0604020202020204" pitchFamily="34" charset="0"/>
              </a:rPr>
              <a:t>been previously identified as CPE positive </a:t>
            </a:r>
          </a:p>
          <a:p>
            <a:r>
              <a:rPr lang="en-GB" sz="2000" dirty="0">
                <a:latin typeface="Arial" panose="020B0604020202020204" pitchFamily="34" charset="0"/>
                <a:cs typeface="Arial" panose="020B0604020202020204" pitchFamily="34" charset="0"/>
              </a:rPr>
              <a:t>been an inpatient in any hospital, in the UK or abroad </a:t>
            </a:r>
          </a:p>
          <a:p>
            <a:r>
              <a:rPr lang="en-GB" sz="2000" dirty="0">
                <a:latin typeface="Arial" panose="020B0604020202020204" pitchFamily="34" charset="0"/>
                <a:cs typeface="Arial" panose="020B0604020202020204" pitchFamily="34" charset="0"/>
              </a:rPr>
              <a:t>had multiple hospital treatments for example are dialysis dependent </a:t>
            </a:r>
          </a:p>
          <a:p>
            <a:r>
              <a:rPr lang="en-GB" sz="2000" dirty="0">
                <a:latin typeface="Arial" panose="020B0604020202020204" pitchFamily="34" charset="0"/>
                <a:cs typeface="Arial" panose="020B0604020202020204" pitchFamily="34" charset="0"/>
              </a:rPr>
              <a:t>had known epidemiological link to a known carrier of CPE </a:t>
            </a:r>
          </a:p>
          <a:p>
            <a:r>
              <a:rPr lang="en-GB" sz="2000" dirty="0">
                <a:latin typeface="Arial" panose="020B0604020202020204" pitchFamily="34" charset="0"/>
                <a:cs typeface="Arial" panose="020B0604020202020204" pitchFamily="34" charset="0"/>
              </a:rPr>
              <a:t>they are admitted into augmented care or high-risk units</a:t>
            </a:r>
            <a:endParaRPr lang="en-GB" sz="2000"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137387741"/>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4890702"/>
            <a:ext cx="4253087" cy="276999"/>
          </a:xfrm>
          <a:prstGeom prst="rect">
            <a:avLst/>
          </a:prstGeom>
        </p:spPr>
        <p:txBody>
          <a:bodyPr wrap="none">
            <a:spAutoFit/>
          </a:bodyPr>
          <a:lstStyle/>
          <a:p>
            <a:r>
              <a:rPr lang="en-GB" sz="1200" dirty="0" err="1">
                <a:latin typeface="Arial" panose="020B0604020202020204" pitchFamily="34" charset="0"/>
                <a:cs typeface="Arial" panose="020B0604020202020204" pitchFamily="34" charset="0"/>
              </a:rPr>
              <a:t>Dyakova</a:t>
            </a:r>
            <a:r>
              <a:rPr lang="en-GB" sz="1200" dirty="0">
                <a:latin typeface="Arial" panose="020B0604020202020204" pitchFamily="34" charset="0"/>
                <a:cs typeface="Arial" panose="020B0604020202020204" pitchFamily="34" charset="0"/>
              </a:rPr>
              <a:t> et al. </a:t>
            </a:r>
            <a:r>
              <a:rPr lang="en-GB" sz="1200" dirty="0" err="1">
                <a:latin typeface="Arial" panose="020B0604020202020204" pitchFamily="34" charset="0"/>
                <a:cs typeface="Arial" panose="020B0604020202020204" pitchFamily="34" charset="0"/>
              </a:rPr>
              <a:t>Clin</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Microbiol</a:t>
            </a:r>
            <a:r>
              <a:rPr lang="en-GB" sz="1200" dirty="0">
                <a:latin typeface="Arial" panose="020B0604020202020204" pitchFamily="34" charset="0"/>
                <a:cs typeface="Arial" panose="020B0604020202020204" pitchFamily="34" charset="0"/>
              </a:rPr>
              <a:t> Infect. 2017;23:577.e1-577.e3.</a:t>
            </a:r>
          </a:p>
        </p:txBody>
      </p:sp>
      <p:graphicFrame>
        <p:nvGraphicFramePr>
          <p:cNvPr id="6" name="Chart 5"/>
          <p:cNvGraphicFramePr>
            <a:graphicFrameLocks/>
          </p:cNvGraphicFramePr>
          <p:nvPr>
            <p:extLst>
              <p:ext uri="{D42A27DB-BD31-4B8C-83A1-F6EECF244321}">
                <p14:modId xmlns:p14="http://schemas.microsoft.com/office/powerpoint/2010/main" val="3266590690"/>
              </p:ext>
            </p:extLst>
          </p:nvPr>
        </p:nvGraphicFramePr>
        <p:xfrm>
          <a:off x="-97971" y="1101247"/>
          <a:ext cx="5951764" cy="316051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5853793" y="1101247"/>
            <a:ext cx="3219135" cy="2893100"/>
          </a:xfrm>
          <a:prstGeom prst="rect">
            <a:avLst/>
          </a:prstGeom>
          <a:noFill/>
        </p:spPr>
        <p:txBody>
          <a:bodyPr wrap="square" rtlCol="0">
            <a:spAutoFit/>
          </a:bodyPr>
          <a:lstStyle/>
          <a:p>
            <a:r>
              <a:rPr lang="en-GB" sz="1400" b="1" dirty="0">
                <a:latin typeface="Arial" panose="020B0604020202020204" pitchFamily="34" charset="0"/>
                <a:cs typeface="Arial" panose="020B0604020202020204" pitchFamily="34" charset="0"/>
              </a:rPr>
              <a:t>Original description (weeks 1-4)</a:t>
            </a:r>
          </a:p>
          <a:p>
            <a:pPr marL="214313" indent="-214313">
              <a:buFont typeface="Arial" panose="020B0604020202020204" pitchFamily="34" charset="0"/>
              <a:buChar char="•"/>
            </a:pPr>
            <a:r>
              <a:rPr lang="en-GB" sz="1400" dirty="0">
                <a:latin typeface="Arial" panose="020B0604020202020204" pitchFamily="34" charset="0"/>
                <a:cs typeface="Arial" panose="020B0604020202020204" pitchFamily="34" charset="0"/>
              </a:rPr>
              <a:t>“Bug”-focussed message</a:t>
            </a:r>
          </a:p>
          <a:p>
            <a:pPr marL="214313" indent="-214313">
              <a:buFont typeface="Arial" panose="020B0604020202020204" pitchFamily="34" charset="0"/>
              <a:buChar char="•"/>
            </a:pPr>
            <a:r>
              <a:rPr lang="en-GB" sz="1400" dirty="0">
                <a:latin typeface="Arial" panose="020B0604020202020204" pitchFamily="34" charset="0"/>
                <a:cs typeface="Arial" panose="020B0604020202020204" pitchFamily="34" charset="0"/>
              </a:rPr>
              <a:t>Detailed scientific language</a:t>
            </a:r>
          </a:p>
          <a:p>
            <a:pPr marL="214313" indent="-214313">
              <a:buFont typeface="Arial" panose="020B0604020202020204" pitchFamily="34" charset="0"/>
              <a:buChar char="•"/>
            </a:pPr>
            <a:endParaRPr lang="en-GB" sz="1400" dirty="0">
              <a:latin typeface="Arial" panose="020B0604020202020204" pitchFamily="34" charset="0"/>
              <a:cs typeface="Arial" panose="020B0604020202020204" pitchFamily="34" charset="0"/>
            </a:endParaRPr>
          </a:p>
          <a:p>
            <a:r>
              <a:rPr lang="en-GB" sz="1400" b="1" dirty="0">
                <a:latin typeface="Arial" panose="020B0604020202020204" pitchFamily="34" charset="0"/>
                <a:cs typeface="Arial" panose="020B0604020202020204" pitchFamily="34" charset="0"/>
              </a:rPr>
              <a:t>Modified description (weeks 5-14)</a:t>
            </a:r>
          </a:p>
          <a:p>
            <a:pPr marL="214313" indent="-214313">
              <a:buFont typeface="Arial" panose="020B0604020202020204" pitchFamily="34" charset="0"/>
              <a:buChar char="•"/>
            </a:pPr>
            <a:r>
              <a:rPr lang="en-GB" sz="1400" dirty="0">
                <a:latin typeface="Arial" panose="020B0604020202020204" pitchFamily="34" charset="0"/>
                <a:cs typeface="Arial" panose="020B0604020202020204" pitchFamily="34" charset="0"/>
              </a:rPr>
              <a:t>Patient-focussed message</a:t>
            </a:r>
          </a:p>
          <a:p>
            <a:pPr marL="214313" indent="-214313">
              <a:buFont typeface="Arial" panose="020B0604020202020204" pitchFamily="34" charset="0"/>
              <a:buChar char="•"/>
            </a:pPr>
            <a:r>
              <a:rPr lang="en-GB" sz="1400" dirty="0">
                <a:latin typeface="Arial" panose="020B0604020202020204" pitchFamily="34" charset="0"/>
                <a:cs typeface="Arial" panose="020B0604020202020204" pitchFamily="34" charset="0"/>
              </a:rPr>
              <a:t>“Why is it important to be screened?”</a:t>
            </a:r>
          </a:p>
          <a:p>
            <a:pPr marL="214313" indent="-214313">
              <a:buFont typeface="Arial" panose="020B0604020202020204" pitchFamily="34" charset="0"/>
              <a:buChar char="•"/>
            </a:pPr>
            <a:r>
              <a:rPr lang="en-GB" sz="1400" dirty="0">
                <a:latin typeface="Arial" panose="020B0604020202020204" pitchFamily="34" charset="0"/>
                <a:cs typeface="Arial" panose="020B0604020202020204" pitchFamily="34" charset="0"/>
              </a:rPr>
              <a:t>“Benefits for you and those close to you!”</a:t>
            </a:r>
          </a:p>
          <a:p>
            <a:pPr marL="214313" indent="-214313">
              <a:buFont typeface="Arial" panose="020B0604020202020204" pitchFamily="34" charset="0"/>
              <a:buChar char="•"/>
            </a:pPr>
            <a:r>
              <a:rPr lang="en-GB" sz="1400" dirty="0">
                <a:latin typeface="Arial" panose="020B0604020202020204" pitchFamily="34" charset="0"/>
                <a:cs typeface="Arial" panose="020B0604020202020204" pitchFamily="34" charset="0"/>
              </a:rPr>
              <a:t>“If you get an infection, we can put you on the right antibiotics straight away.”</a:t>
            </a:r>
          </a:p>
        </p:txBody>
      </p:sp>
      <p:sp>
        <p:nvSpPr>
          <p:cNvPr id="8" name="TextBox 7"/>
          <p:cNvSpPr txBox="1"/>
          <p:nvPr/>
        </p:nvSpPr>
        <p:spPr>
          <a:xfrm>
            <a:off x="6637564" y="2946600"/>
            <a:ext cx="2663965" cy="715581"/>
          </a:xfrm>
          <a:prstGeom prst="rect">
            <a:avLst/>
          </a:prstGeom>
          <a:noFill/>
        </p:spPr>
        <p:txBody>
          <a:bodyPr wrap="square" rtlCol="0">
            <a:spAutoFit/>
          </a:bodyPr>
          <a:lstStyle/>
          <a:p>
            <a:r>
              <a:rPr lang="en-GB" sz="1350" dirty="0">
                <a:latin typeface="Arial" panose="020B0604020202020204" pitchFamily="34" charset="0"/>
                <a:cs typeface="Arial" panose="020B0604020202020204" pitchFamily="34" charset="0"/>
              </a:rPr>
              <a:t> </a:t>
            </a:r>
          </a:p>
          <a:p>
            <a:endParaRPr lang="en-GB" sz="1350" dirty="0">
              <a:latin typeface="Arial" panose="020B0604020202020204" pitchFamily="34" charset="0"/>
              <a:cs typeface="Arial" panose="020B0604020202020204" pitchFamily="34" charset="0"/>
            </a:endParaRPr>
          </a:p>
          <a:p>
            <a:endParaRPr lang="en-GB" sz="1350" dirty="0">
              <a:latin typeface="Arial" panose="020B0604020202020204" pitchFamily="34" charset="0"/>
              <a:cs typeface="Arial" panose="020B0604020202020204" pitchFamily="34" charset="0"/>
            </a:endParaRPr>
          </a:p>
        </p:txBody>
      </p:sp>
      <p:sp>
        <p:nvSpPr>
          <p:cNvPr id="9" name="Title 1"/>
          <p:cNvSpPr>
            <a:spLocks noGrp="1"/>
          </p:cNvSpPr>
          <p:nvPr>
            <p:ph type="title"/>
          </p:nvPr>
        </p:nvSpPr>
        <p:spPr>
          <a:xfrm>
            <a:off x="538274" y="-182227"/>
            <a:ext cx="7886700" cy="994172"/>
          </a:xfrm>
        </p:spPr>
        <p:txBody>
          <a:bodyPr>
            <a:normAutofit/>
          </a:bodyPr>
          <a:lstStyle/>
          <a:p>
            <a:pPr algn="ctr"/>
            <a:r>
              <a:rPr lang="en-GB" sz="2700" dirty="0">
                <a:latin typeface="Arial" panose="020B0604020202020204" pitchFamily="34" charset="0"/>
                <a:cs typeface="Arial" panose="020B0604020202020204" pitchFamily="34" charset="0"/>
              </a:rPr>
              <a:t>Can I swab your rectum please?</a:t>
            </a:r>
          </a:p>
        </p:txBody>
      </p:sp>
      <p:cxnSp>
        <p:nvCxnSpPr>
          <p:cNvPr id="13" name="Straight Arrow Connector 12"/>
          <p:cNvCxnSpPr/>
          <p:nvPr/>
        </p:nvCxnSpPr>
        <p:spPr>
          <a:xfrm>
            <a:off x="2008414" y="2587731"/>
            <a:ext cx="8165" cy="6368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1110342" y="1742178"/>
            <a:ext cx="1796143" cy="715581"/>
          </a:xfrm>
          <a:prstGeom prst="rect">
            <a:avLst/>
          </a:prstGeom>
          <a:noFill/>
        </p:spPr>
        <p:txBody>
          <a:bodyPr wrap="square" rtlCol="0">
            <a:spAutoFit/>
          </a:bodyPr>
          <a:lstStyle/>
          <a:p>
            <a:pPr algn="ctr"/>
            <a:r>
              <a:rPr lang="en-GB" sz="1350" dirty="0">
                <a:latin typeface="Arial" panose="020B0604020202020204" pitchFamily="34" charset="0"/>
                <a:cs typeface="Arial" panose="020B0604020202020204" pitchFamily="34" charset="0"/>
              </a:rPr>
              <a:t>Change in description of the study</a:t>
            </a:r>
          </a:p>
        </p:txBody>
      </p:sp>
      <p:sp>
        <p:nvSpPr>
          <p:cNvPr id="15" name="TextBox 14"/>
          <p:cNvSpPr txBox="1"/>
          <p:nvPr/>
        </p:nvSpPr>
        <p:spPr>
          <a:xfrm>
            <a:off x="1399606" y="526060"/>
            <a:ext cx="6164036" cy="507831"/>
          </a:xfrm>
          <a:prstGeom prst="rect">
            <a:avLst/>
          </a:prstGeom>
          <a:noFill/>
        </p:spPr>
        <p:txBody>
          <a:bodyPr wrap="square" rtlCol="0">
            <a:spAutoFit/>
          </a:bodyPr>
          <a:lstStyle/>
          <a:p>
            <a:pPr algn="ctr"/>
            <a:r>
              <a:rPr lang="en-GB" sz="1350" dirty="0">
                <a:latin typeface="Arial" panose="020B0604020202020204" pitchFamily="34" charset="0"/>
                <a:cs typeface="Arial" panose="020B0604020202020204" pitchFamily="34" charset="0"/>
              </a:rPr>
              <a:t>Prospective study of asymptomatic antibiotic-resistant Gram-negative bacteria colonisation in 4006 patients on admission to a London hospital group.</a:t>
            </a:r>
          </a:p>
        </p:txBody>
      </p:sp>
      <p:sp>
        <p:nvSpPr>
          <p:cNvPr id="16" name="Rectangle 15"/>
          <p:cNvSpPr/>
          <p:nvPr/>
        </p:nvSpPr>
        <p:spPr>
          <a:xfrm>
            <a:off x="212271" y="4269347"/>
            <a:ext cx="8608201" cy="55399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en-GB" sz="1500" dirty="0">
                <a:solidFill>
                  <a:schemeClr val="bg1"/>
                </a:solidFill>
                <a:latin typeface="Arial" panose="020B0604020202020204" pitchFamily="34" charset="0"/>
                <a:cs typeface="Arial" panose="020B0604020202020204" pitchFamily="34" charset="0"/>
              </a:rPr>
              <a:t>The change in study description results in a significant reduction in decline rate, from 31.9% of 869 patients to 7.6% of 3690 patients (p &lt;0.001)</a:t>
            </a:r>
          </a:p>
        </p:txBody>
      </p:sp>
    </p:spTree>
    <p:extLst>
      <p:ext uri="{BB962C8B-B14F-4D97-AF65-F5344CB8AC3E}">
        <p14:creationId xmlns:p14="http://schemas.microsoft.com/office/powerpoint/2010/main" val="3337120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0019" y="-235233"/>
            <a:ext cx="8765381" cy="994172"/>
          </a:xfrm>
        </p:spPr>
        <p:txBody>
          <a:bodyPr>
            <a:noAutofit/>
          </a:bodyPr>
          <a:lstStyle/>
          <a:p>
            <a:r>
              <a:rPr lang="en-GB" sz="2800" dirty="0">
                <a:latin typeface="Arial" panose="020B0604020202020204" pitchFamily="34" charset="0"/>
                <a:cs typeface="Arial" panose="020B0604020202020204" pitchFamily="34" charset="0"/>
              </a:rPr>
              <a:t>Colonisation often precedes infection for MDROs</a:t>
            </a:r>
          </a:p>
        </p:txBody>
      </p:sp>
      <p:sp>
        <p:nvSpPr>
          <p:cNvPr id="5" name="Rectangle 4"/>
          <p:cNvSpPr/>
          <p:nvPr/>
        </p:nvSpPr>
        <p:spPr>
          <a:xfrm>
            <a:off x="27719" y="4834629"/>
            <a:ext cx="3031599" cy="300082"/>
          </a:xfrm>
          <a:prstGeom prst="rect">
            <a:avLst/>
          </a:prstGeom>
        </p:spPr>
        <p:txBody>
          <a:bodyPr wrap="none">
            <a:spAutoFit/>
          </a:bodyPr>
          <a:lstStyle/>
          <a:p>
            <a:r>
              <a:rPr lang="en-GB" sz="1350" dirty="0">
                <a:latin typeface="Arial" panose="020B0604020202020204" pitchFamily="34" charset="0"/>
                <a:cs typeface="Arial" panose="020B0604020202020204" pitchFamily="34" charset="0"/>
              </a:rPr>
              <a:t>Willems et al. Lancet Infect Dis 2023.</a:t>
            </a:r>
          </a:p>
        </p:txBody>
      </p:sp>
      <p:graphicFrame>
        <p:nvGraphicFramePr>
          <p:cNvPr id="6" name="Table 5"/>
          <p:cNvGraphicFramePr>
            <a:graphicFrameLocks noGrp="1"/>
          </p:cNvGraphicFramePr>
          <p:nvPr/>
        </p:nvGraphicFramePr>
        <p:xfrm>
          <a:off x="150017" y="812712"/>
          <a:ext cx="8765383" cy="3600176"/>
        </p:xfrm>
        <a:graphic>
          <a:graphicData uri="http://schemas.openxmlformats.org/drawingml/2006/table">
            <a:tbl>
              <a:tblPr>
                <a:tableStyleId>{5C22544A-7EE6-4342-B048-85BDC9FD1C3A}</a:tableStyleId>
              </a:tblPr>
              <a:tblGrid>
                <a:gridCol w="592934">
                  <a:extLst>
                    <a:ext uri="{9D8B030D-6E8A-4147-A177-3AD203B41FA5}">
                      <a16:colId xmlns:a16="http://schemas.microsoft.com/office/drawing/2014/main" val="20000"/>
                    </a:ext>
                  </a:extLst>
                </a:gridCol>
                <a:gridCol w="1598412">
                  <a:extLst>
                    <a:ext uri="{9D8B030D-6E8A-4147-A177-3AD203B41FA5}">
                      <a16:colId xmlns:a16="http://schemas.microsoft.com/office/drawing/2014/main" val="20001"/>
                    </a:ext>
                  </a:extLst>
                </a:gridCol>
                <a:gridCol w="769231">
                  <a:extLst>
                    <a:ext uri="{9D8B030D-6E8A-4147-A177-3AD203B41FA5}">
                      <a16:colId xmlns:a16="http://schemas.microsoft.com/office/drawing/2014/main" val="20002"/>
                    </a:ext>
                  </a:extLst>
                </a:gridCol>
                <a:gridCol w="1036865">
                  <a:extLst>
                    <a:ext uri="{9D8B030D-6E8A-4147-A177-3AD203B41FA5}">
                      <a16:colId xmlns:a16="http://schemas.microsoft.com/office/drawing/2014/main" val="20003"/>
                    </a:ext>
                  </a:extLst>
                </a:gridCol>
                <a:gridCol w="1387928">
                  <a:extLst>
                    <a:ext uri="{9D8B030D-6E8A-4147-A177-3AD203B41FA5}">
                      <a16:colId xmlns:a16="http://schemas.microsoft.com/office/drawing/2014/main" val="20004"/>
                    </a:ext>
                  </a:extLst>
                </a:gridCol>
                <a:gridCol w="1012372">
                  <a:extLst>
                    <a:ext uri="{9D8B030D-6E8A-4147-A177-3AD203B41FA5}">
                      <a16:colId xmlns:a16="http://schemas.microsoft.com/office/drawing/2014/main" val="20005"/>
                    </a:ext>
                  </a:extLst>
                </a:gridCol>
                <a:gridCol w="971550">
                  <a:extLst>
                    <a:ext uri="{9D8B030D-6E8A-4147-A177-3AD203B41FA5}">
                      <a16:colId xmlns:a16="http://schemas.microsoft.com/office/drawing/2014/main" val="20006"/>
                    </a:ext>
                  </a:extLst>
                </a:gridCol>
                <a:gridCol w="1396091">
                  <a:extLst>
                    <a:ext uri="{9D8B030D-6E8A-4147-A177-3AD203B41FA5}">
                      <a16:colId xmlns:a16="http://schemas.microsoft.com/office/drawing/2014/main" val="20007"/>
                    </a:ext>
                  </a:extLst>
                </a:gridCol>
              </a:tblGrid>
              <a:tr h="285748">
                <a:tc>
                  <a:txBody>
                    <a:bodyPr/>
                    <a:lstStyle/>
                    <a:p>
                      <a:pPr algn="l" fontAlgn="ct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n-GB" sz="1400"/>
                    </a:p>
                  </a:txBody>
                  <a:tcPr marL="4763" marR="4763" marT="4763"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gridSpan="3">
                  <a:txBody>
                    <a:bodyPr/>
                    <a:lstStyle/>
                    <a:p>
                      <a:pPr algn="ctr" fontAlgn="ctr"/>
                      <a:r>
                        <a:rPr lang="en-GB" sz="1400" b="1" i="0" u="none" strike="noStrike" dirty="0">
                          <a:solidFill>
                            <a:srgbClr val="000000"/>
                          </a:solidFill>
                          <a:effectLst/>
                          <a:latin typeface="Arial" panose="020B0604020202020204" pitchFamily="34" charset="0"/>
                          <a:cs typeface="Arial" panose="020B0604020202020204" pitchFamily="34" charset="0"/>
                        </a:rPr>
                        <a:t>Any</a:t>
                      </a:r>
                      <a:r>
                        <a:rPr lang="en-GB" sz="1400" b="1" i="0" u="none" strike="noStrike" baseline="0" dirty="0">
                          <a:solidFill>
                            <a:srgbClr val="000000"/>
                          </a:solidFill>
                          <a:effectLst/>
                          <a:latin typeface="Arial" panose="020B0604020202020204" pitchFamily="34" charset="0"/>
                          <a:cs typeface="Arial" panose="020B0604020202020204" pitchFamily="34" charset="0"/>
                        </a:rPr>
                        <a:t> infection</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pPr algn="l" fontAlgn="ctr"/>
                      <a:endParaRPr lang="en-GB" sz="1100" b="1" i="0" u="none" strike="noStrike" dirty="0">
                        <a:solidFill>
                          <a:srgbClr val="000000"/>
                        </a:solidFill>
                        <a:effectLst/>
                        <a:latin typeface="Arial" panose="020B0604020202020204" pitchFamily="34" charset="0"/>
                      </a:endParaRPr>
                    </a:p>
                  </a:txBody>
                  <a:tcPr marL="6350" marR="6350" marT="6350" marB="0" anchor="ctr"/>
                </a:tc>
                <a:tc hMerge="1">
                  <a:txBody>
                    <a:bodyPr/>
                    <a:lstStyle/>
                    <a:p>
                      <a:pPr algn="l" fontAlgn="ctr"/>
                      <a:endParaRPr lang="en-GB" sz="1100" b="1" i="0" u="none" strike="noStrike" dirty="0">
                        <a:solidFill>
                          <a:srgbClr val="000000"/>
                        </a:solidFill>
                        <a:effectLst/>
                        <a:latin typeface="Arial" panose="020B0604020202020204" pitchFamily="34" charset="0"/>
                      </a:endParaRPr>
                    </a:p>
                  </a:txBody>
                  <a:tcPr marL="6350" marR="6350" marT="6350" marB="0" anchor="ctr"/>
                </a:tc>
                <a:tc gridSpan="3">
                  <a:txBody>
                    <a:bodyPr/>
                    <a:lstStyle/>
                    <a:p>
                      <a:pPr algn="ctr" fontAlgn="ctr"/>
                      <a:r>
                        <a:rPr lang="en-GB" sz="1400" b="1" i="0" u="none" strike="noStrike" dirty="0">
                          <a:solidFill>
                            <a:srgbClr val="000000"/>
                          </a:solidFill>
                          <a:effectLst/>
                          <a:latin typeface="Arial" panose="020B0604020202020204" pitchFamily="34" charset="0"/>
                          <a:cs typeface="Arial" panose="020B0604020202020204" pitchFamily="34" charset="0"/>
                        </a:rPr>
                        <a:t>Bloodstream infection</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pPr algn="l" fontAlgn="ctr"/>
                      <a:endParaRPr lang="en-GB" sz="1100" b="1" i="0" u="none" strike="noStrike" dirty="0">
                        <a:solidFill>
                          <a:srgbClr val="000000"/>
                        </a:solidFill>
                        <a:effectLst/>
                        <a:latin typeface="Arial" panose="020B0604020202020204" pitchFamily="34" charset="0"/>
                      </a:endParaRPr>
                    </a:p>
                  </a:txBody>
                  <a:tcPr marL="6350" marR="6350" marT="6350" marB="0" anchor="ctr"/>
                </a:tc>
                <a:tc hMerge="1">
                  <a:txBody>
                    <a:bodyPr/>
                    <a:lstStyle/>
                    <a:p>
                      <a:pPr algn="l" fontAlgn="ctr"/>
                      <a:endParaRPr lang="en-GB" sz="1100" b="1"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10000"/>
                  </a:ext>
                </a:extLst>
              </a:tr>
              <a:tr h="686420">
                <a:tc>
                  <a:txBody>
                    <a:bodyPr/>
                    <a:lstStyle/>
                    <a:p>
                      <a:pPr algn="l" fontAlgn="ctr"/>
                      <a:r>
                        <a:rPr lang="en-GB" sz="1400" u="none" strike="noStrike" dirty="0">
                          <a:effectLst/>
                          <a:latin typeface="Arial" panose="020B0604020202020204" pitchFamily="34" charset="0"/>
                          <a:cs typeface="Arial" panose="020B0604020202020204" pitchFamily="34" charset="0"/>
                        </a:rPr>
                        <a:t> </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l" fontAlgn="ctr"/>
                      <a:r>
                        <a:rPr lang="en-GB" sz="1400" u="none" strike="noStrike">
                          <a:effectLst/>
                          <a:latin typeface="Arial" panose="020B0604020202020204" pitchFamily="34" charset="0"/>
                          <a:cs typeface="Arial" panose="020B0604020202020204" pitchFamily="34" charset="0"/>
                        </a:rPr>
                        <a:t> </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tc>
                  <a:txBody>
                    <a:bodyPr/>
                    <a:lstStyle/>
                    <a:p>
                      <a:pPr algn="ctr" fontAlgn="ctr"/>
                      <a:r>
                        <a:rPr lang="en-GB" sz="1400" u="none" strike="noStrike" dirty="0">
                          <a:effectLst/>
                          <a:latin typeface="Arial" panose="020B0604020202020204" pitchFamily="34" charset="0"/>
                          <a:cs typeface="Arial" panose="020B0604020202020204" pitchFamily="34" charset="0"/>
                        </a:rPr>
                        <a:t> N studies</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fontAlgn="ctr"/>
                      <a:r>
                        <a:rPr lang="en-GB" sz="1400" b="0" i="0" u="none" strike="noStrike" dirty="0">
                          <a:solidFill>
                            <a:schemeClr val="dk1"/>
                          </a:solidFill>
                          <a:effectLst/>
                          <a:latin typeface="Arial" panose="020B0604020202020204" pitchFamily="34" charset="0"/>
                          <a:cs typeface="Arial" panose="020B0604020202020204" pitchFamily="34" charset="0"/>
                        </a:rPr>
                        <a:t>N</a:t>
                      </a:r>
                      <a:r>
                        <a:rPr lang="en-GB" sz="1400" b="0" i="0" u="none" strike="noStrike" baseline="0" dirty="0">
                          <a:solidFill>
                            <a:schemeClr val="dk1"/>
                          </a:solidFill>
                          <a:effectLst/>
                          <a:latin typeface="Arial" panose="020B0604020202020204" pitchFamily="34" charset="0"/>
                          <a:cs typeface="Arial" panose="020B0604020202020204" pitchFamily="34" charset="0"/>
                        </a:rPr>
                        <a:t> infected / N colonised</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tc>
                <a:tc>
                  <a:txBody>
                    <a:bodyPr/>
                    <a:lstStyle/>
                    <a:p>
                      <a:pPr algn="ctr" fontAlgn="ctr"/>
                      <a:r>
                        <a:rPr lang="en-GB" sz="1400" u="none" strike="noStrike" dirty="0">
                          <a:effectLst/>
                          <a:latin typeface="Arial" panose="020B0604020202020204" pitchFamily="34" charset="0"/>
                          <a:cs typeface="Arial" panose="020B0604020202020204" pitchFamily="34" charset="0"/>
                        </a:rPr>
                        <a:t>Cumulative incidence (95% CI), %</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tc>
                  <a:txBody>
                    <a:bodyPr/>
                    <a:lstStyle/>
                    <a:p>
                      <a:pPr algn="ctr" fontAlgn="ctr"/>
                      <a:r>
                        <a:rPr lang="en-GB" sz="1400" u="none" strike="noStrike" dirty="0">
                          <a:effectLst/>
                          <a:latin typeface="Arial" panose="020B0604020202020204" pitchFamily="34" charset="0"/>
                          <a:cs typeface="Arial" panose="020B0604020202020204" pitchFamily="34" charset="0"/>
                        </a:rPr>
                        <a:t>N studies</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400" b="0" i="0" u="none" strike="noStrike" dirty="0">
                          <a:solidFill>
                            <a:schemeClr val="dk1"/>
                          </a:solidFill>
                          <a:effectLst/>
                          <a:latin typeface="Arial" panose="020B0604020202020204" pitchFamily="34" charset="0"/>
                          <a:cs typeface="Arial" panose="020B0604020202020204" pitchFamily="34" charset="0"/>
                        </a:rPr>
                        <a:t>N</a:t>
                      </a:r>
                      <a:r>
                        <a:rPr lang="en-GB" sz="1400" b="0" i="0" u="none" strike="noStrike" baseline="0" dirty="0">
                          <a:solidFill>
                            <a:schemeClr val="dk1"/>
                          </a:solidFill>
                          <a:effectLst/>
                          <a:latin typeface="Arial" panose="020B0604020202020204" pitchFamily="34" charset="0"/>
                          <a:cs typeface="Arial" panose="020B0604020202020204" pitchFamily="34" charset="0"/>
                        </a:rPr>
                        <a:t> infected / N colonised</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tc>
                <a:tc>
                  <a:txBody>
                    <a:bodyPr/>
                    <a:lstStyle/>
                    <a:p>
                      <a:pPr algn="ctr" fontAlgn="ctr"/>
                      <a:r>
                        <a:rPr lang="en-GB" sz="1400" u="none" strike="noStrike" dirty="0">
                          <a:effectLst/>
                          <a:latin typeface="Arial" panose="020B0604020202020204" pitchFamily="34" charset="0"/>
                          <a:cs typeface="Arial" panose="020B0604020202020204" pitchFamily="34" charset="0"/>
                        </a:rPr>
                        <a:t>Cumulative incidence (95% CI), %</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411852">
                <a:tc gridSpan="2">
                  <a:txBody>
                    <a:bodyPr/>
                    <a:lstStyle/>
                    <a:p>
                      <a:pPr algn="l" fontAlgn="ctr"/>
                      <a:r>
                        <a:rPr lang="en-GB" sz="1400" u="none" strike="noStrike" dirty="0">
                          <a:effectLst/>
                          <a:latin typeface="Arial" panose="020B0604020202020204" pitchFamily="34" charset="0"/>
                          <a:cs typeface="Arial" panose="020B0604020202020204" pitchFamily="34" charset="0"/>
                        </a:rPr>
                        <a:t>MDR-GNB</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GB"/>
                    </a:p>
                  </a:txBody>
                  <a:tcPr/>
                </a:tc>
                <a:tc>
                  <a:txBody>
                    <a:bodyPr/>
                    <a:lstStyle/>
                    <a:p>
                      <a:pPr algn="ctr" fontAlgn="ctr"/>
                      <a:r>
                        <a:rPr lang="en-GB" sz="1400" u="none" strike="noStrike" dirty="0">
                          <a:effectLst/>
                          <a:latin typeface="Arial" panose="020B0604020202020204" pitchFamily="34" charset="0"/>
                          <a:cs typeface="Arial" panose="020B0604020202020204" pitchFamily="34" charset="0"/>
                        </a:rPr>
                        <a:t>32</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fontAlgn="ctr"/>
                      <a:r>
                        <a:rPr lang="en-GB" sz="1400" u="none" strike="noStrike">
                          <a:effectLst/>
                          <a:latin typeface="Arial" panose="020B0604020202020204" pitchFamily="34" charset="0"/>
                          <a:cs typeface="Arial" panose="020B0604020202020204" pitchFamily="34" charset="0"/>
                        </a:rPr>
                        <a:t>845/9034</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0·14 (0·10–0·18)</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tc>
                  <a:txBody>
                    <a:bodyPr/>
                    <a:lstStyle/>
                    <a:p>
                      <a:pPr algn="ctr" fontAlgn="ctr"/>
                      <a:r>
                        <a:rPr lang="en-GB" sz="1400" u="none" strike="noStrike" dirty="0">
                          <a:effectLst/>
                          <a:latin typeface="Arial" panose="020B0604020202020204" pitchFamily="34" charset="0"/>
                          <a:cs typeface="Arial" panose="020B0604020202020204" pitchFamily="34" charset="0"/>
                        </a:rPr>
                        <a:t>23</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fontAlgn="ctr"/>
                      <a:r>
                        <a:rPr lang="en-GB" sz="1400" u="none" strike="noStrike">
                          <a:effectLst/>
                          <a:latin typeface="Arial" panose="020B0604020202020204" pitchFamily="34" charset="0"/>
                          <a:cs typeface="Arial" panose="020B0604020202020204" pitchFamily="34" charset="0"/>
                        </a:rPr>
                        <a:t>434/8307</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0·07 (0·04–0·11)</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411852">
                <a:tc gridSpan="2">
                  <a:txBody>
                    <a:bodyPr/>
                    <a:lstStyle/>
                    <a:p>
                      <a:pPr algn="l" fontAlgn="ctr"/>
                      <a:r>
                        <a:rPr lang="en-GB" sz="1400" u="none" strike="noStrike">
                          <a:effectLst/>
                          <a:latin typeface="Arial" panose="020B0604020202020204" pitchFamily="34" charset="0"/>
                          <a:cs typeface="Arial" panose="020B0604020202020204" pitchFamily="34" charset="0"/>
                        </a:rPr>
                        <a:t>CRE or CPE</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GB"/>
                    </a:p>
                  </a:txBody>
                  <a:tcPr/>
                </a:tc>
                <a:tc>
                  <a:txBody>
                    <a:bodyPr/>
                    <a:lstStyle/>
                    <a:p>
                      <a:pPr algn="ctr" fontAlgn="ctr"/>
                      <a:r>
                        <a:rPr lang="en-GB" sz="1400" u="none" strike="noStrike" dirty="0">
                          <a:effectLst/>
                          <a:latin typeface="Arial" panose="020B0604020202020204" pitchFamily="34" charset="0"/>
                          <a:cs typeface="Arial" panose="020B0604020202020204" pitchFamily="34" charset="0"/>
                        </a:rPr>
                        <a:t>19</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fontAlgn="ctr"/>
                      <a:r>
                        <a:rPr lang="en-GB" sz="1400" u="none" strike="noStrike">
                          <a:effectLst/>
                          <a:latin typeface="Arial" panose="020B0604020202020204" pitchFamily="34" charset="0"/>
                          <a:cs typeface="Arial" panose="020B0604020202020204" pitchFamily="34" charset="0"/>
                        </a:rPr>
                        <a:t>602/4547</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0·19 (0·15–0·25)</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tc>
                  <a:txBody>
                    <a:bodyPr/>
                    <a:lstStyle/>
                    <a:p>
                      <a:pPr algn="ctr" fontAlgn="ctr"/>
                      <a:r>
                        <a:rPr lang="en-GB" sz="1400" u="none" strike="noStrike" dirty="0">
                          <a:effectLst/>
                          <a:latin typeface="Arial" panose="020B0604020202020204" pitchFamily="34" charset="0"/>
                          <a:cs typeface="Arial" panose="020B0604020202020204" pitchFamily="34" charset="0"/>
                        </a:rPr>
                        <a:t>14</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fontAlgn="ctr"/>
                      <a:r>
                        <a:rPr lang="en-GB" sz="1400" u="none" strike="noStrike">
                          <a:effectLst/>
                          <a:latin typeface="Arial" panose="020B0604020202020204" pitchFamily="34" charset="0"/>
                          <a:cs typeface="Arial" panose="020B0604020202020204" pitchFamily="34" charset="0"/>
                        </a:rPr>
                        <a:t>347/4142</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0·10 (0·07–0·15)</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411852">
                <a:tc gridSpan="2">
                  <a:txBody>
                    <a:bodyPr/>
                    <a:lstStyle/>
                    <a:p>
                      <a:pPr algn="l" fontAlgn="ctr"/>
                      <a:r>
                        <a:rPr lang="en-GB" sz="1400" u="none" strike="noStrike">
                          <a:effectLst/>
                          <a:latin typeface="Arial" panose="020B0604020202020204" pitchFamily="34" charset="0"/>
                          <a:cs typeface="Arial" panose="020B0604020202020204" pitchFamily="34" charset="0"/>
                        </a:rPr>
                        <a:t>ESBL-E or 3GCR-E</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GB"/>
                    </a:p>
                  </a:txBody>
                  <a:tcPr/>
                </a:tc>
                <a:tc>
                  <a:txBody>
                    <a:bodyPr/>
                    <a:lstStyle/>
                    <a:p>
                      <a:pPr algn="ctr" fontAlgn="ctr"/>
                      <a:r>
                        <a:rPr lang="en-GB" sz="1400" u="none" strike="noStrike" dirty="0">
                          <a:effectLst/>
                          <a:latin typeface="Arial" panose="020B0604020202020204" pitchFamily="34" charset="0"/>
                          <a:cs typeface="Arial" panose="020B0604020202020204" pitchFamily="34" charset="0"/>
                        </a:rPr>
                        <a:t>14</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fontAlgn="ctr"/>
                      <a:r>
                        <a:rPr lang="en-GB" sz="1400" u="none" strike="noStrike">
                          <a:effectLst/>
                          <a:latin typeface="Arial" panose="020B0604020202020204" pitchFamily="34" charset="0"/>
                          <a:cs typeface="Arial" panose="020B0604020202020204" pitchFamily="34" charset="0"/>
                        </a:rPr>
                        <a:t>235/4461</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0·08 (0·05–0·13)</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tc>
                  <a:txBody>
                    <a:bodyPr/>
                    <a:lstStyle/>
                    <a:p>
                      <a:pPr algn="ctr" fontAlgn="ctr"/>
                      <a:r>
                        <a:rPr lang="en-GB" sz="1400" u="none" strike="noStrike" dirty="0">
                          <a:effectLst/>
                          <a:latin typeface="Arial" panose="020B0604020202020204" pitchFamily="34" charset="0"/>
                          <a:cs typeface="Arial" panose="020B0604020202020204" pitchFamily="34" charset="0"/>
                        </a:rPr>
                        <a:t>9</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fontAlgn="ctr"/>
                      <a:r>
                        <a:rPr lang="en-GB" sz="1400" u="none" strike="noStrike">
                          <a:effectLst/>
                          <a:latin typeface="Arial" panose="020B0604020202020204" pitchFamily="34" charset="0"/>
                          <a:cs typeface="Arial" panose="020B0604020202020204" pitchFamily="34" charset="0"/>
                        </a:rPr>
                        <a:t>70/4087</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0·04 (0·02–0·07)</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411852">
                <a:tc>
                  <a:txBody>
                    <a:bodyPr/>
                    <a:lstStyle/>
                    <a:p>
                      <a:pPr algn="l" fontAlgn="ctr"/>
                      <a:r>
                        <a:rPr lang="en-GB" sz="1400" u="none" strike="noStrike">
                          <a:effectLst/>
                          <a:latin typeface="Arial" panose="020B0604020202020204" pitchFamily="34" charset="0"/>
                          <a:cs typeface="Arial" panose="020B0604020202020204" pitchFamily="34" charset="0"/>
                        </a:rPr>
                        <a:t> </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l" fontAlgn="ctr"/>
                      <a:r>
                        <a:rPr lang="en-GB" sz="1400" i="1" u="none" strike="noStrike" dirty="0">
                          <a:effectLst/>
                          <a:latin typeface="Arial" panose="020B0604020202020204" pitchFamily="34" charset="0"/>
                          <a:cs typeface="Arial" panose="020B0604020202020204" pitchFamily="34" charset="0"/>
                        </a:rPr>
                        <a:t>E. coli</a:t>
                      </a:r>
                      <a:endParaRPr lang="en-GB" sz="1400" b="0" i="1"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tc>
                  <a:txBody>
                    <a:bodyPr/>
                    <a:lstStyle/>
                    <a:p>
                      <a:pPr algn="ctr" fontAlgn="ctr"/>
                      <a:r>
                        <a:rPr lang="en-GB" sz="1400" u="none" strike="noStrike" dirty="0">
                          <a:effectLst/>
                          <a:latin typeface="Arial" panose="020B0604020202020204" pitchFamily="34" charset="0"/>
                          <a:cs typeface="Arial" panose="020B0604020202020204" pitchFamily="34" charset="0"/>
                        </a:rPr>
                        <a:t>7</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fontAlgn="ctr"/>
                      <a:r>
                        <a:rPr lang="en-GB" sz="1400" u="none" strike="noStrike">
                          <a:effectLst/>
                          <a:latin typeface="Arial" panose="020B0604020202020204" pitchFamily="34" charset="0"/>
                          <a:cs typeface="Arial" panose="020B0604020202020204" pitchFamily="34" charset="0"/>
                        </a:rPr>
                        <a:t>133/3098</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0·08 (0·04–0·14)</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tc>
                  <a:txBody>
                    <a:bodyPr/>
                    <a:lstStyle/>
                    <a:p>
                      <a:pPr algn="ctr" fontAlgn="ctr"/>
                      <a:r>
                        <a:rPr lang="en-GB" sz="1400" u="none" strike="noStrike" dirty="0">
                          <a:effectLst/>
                          <a:latin typeface="Arial" panose="020B0604020202020204" pitchFamily="34" charset="0"/>
                          <a:cs typeface="Arial" panose="020B0604020202020204" pitchFamily="34" charset="0"/>
                        </a:rPr>
                        <a:t>6</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fontAlgn="ctr"/>
                      <a:r>
                        <a:rPr lang="en-GB" sz="1400" u="none" strike="noStrike">
                          <a:effectLst/>
                          <a:latin typeface="Arial" panose="020B0604020202020204" pitchFamily="34" charset="0"/>
                          <a:cs typeface="Arial" panose="020B0604020202020204" pitchFamily="34" charset="0"/>
                        </a:rPr>
                        <a:t>46/3042</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0·04 (0·01–0·10)</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568748">
                <a:tc>
                  <a:txBody>
                    <a:bodyPr/>
                    <a:lstStyle/>
                    <a:p>
                      <a:pPr algn="l" fontAlgn="ctr"/>
                      <a:r>
                        <a:rPr lang="en-GB" sz="1400" u="none" strike="noStrike">
                          <a:effectLst/>
                          <a:latin typeface="Arial" panose="020B0604020202020204" pitchFamily="34" charset="0"/>
                          <a:cs typeface="Arial" panose="020B0604020202020204" pitchFamily="34" charset="0"/>
                        </a:rPr>
                        <a:t> </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l" fontAlgn="ctr"/>
                      <a:r>
                        <a:rPr lang="en-GB" sz="1400" i="1" u="none" strike="noStrike" dirty="0">
                          <a:effectLst/>
                          <a:latin typeface="Arial" panose="020B0604020202020204" pitchFamily="34" charset="0"/>
                          <a:cs typeface="Arial" panose="020B0604020202020204" pitchFamily="34" charset="0"/>
                        </a:rPr>
                        <a:t>K. pneumoniae</a:t>
                      </a:r>
                      <a:endParaRPr lang="en-GB" sz="1400" b="0" i="1"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tc>
                  <a:txBody>
                    <a:bodyPr/>
                    <a:lstStyle/>
                    <a:p>
                      <a:pPr algn="ctr" fontAlgn="ctr"/>
                      <a:r>
                        <a:rPr lang="en-GB" sz="1400" u="none" strike="noStrike" dirty="0">
                          <a:effectLst/>
                          <a:latin typeface="Arial" panose="020B0604020202020204" pitchFamily="34" charset="0"/>
                          <a:cs typeface="Arial" panose="020B0604020202020204" pitchFamily="34" charset="0"/>
                        </a:rPr>
                        <a:t>4</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fontAlgn="ctr"/>
                      <a:r>
                        <a:rPr lang="en-GB" sz="1400" u="none" strike="noStrike">
                          <a:effectLst/>
                          <a:latin typeface="Arial" panose="020B0604020202020204" pitchFamily="34" charset="0"/>
                          <a:cs typeface="Arial" panose="020B0604020202020204" pitchFamily="34" charset="0"/>
                        </a:rPr>
                        <a:t>59/741</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0·09 (0·06–0·13)</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tc>
                  <a:txBody>
                    <a:bodyPr/>
                    <a:lstStyle/>
                    <a:p>
                      <a:pPr algn="ctr" fontAlgn="ctr"/>
                      <a:r>
                        <a:rPr lang="en-GB" sz="1400" u="none" strike="noStrike" dirty="0">
                          <a:effectLst/>
                          <a:latin typeface="Arial" panose="020B0604020202020204" pitchFamily="34" charset="0"/>
                          <a:cs typeface="Arial" panose="020B0604020202020204" pitchFamily="34" charset="0"/>
                        </a:rPr>
                        <a:t>3</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fontAlgn="ctr"/>
                      <a:r>
                        <a:rPr lang="en-GB" sz="1400" u="none" strike="noStrike">
                          <a:effectLst/>
                          <a:latin typeface="Arial" panose="020B0604020202020204" pitchFamily="34" charset="0"/>
                          <a:cs typeface="Arial" panose="020B0604020202020204" pitchFamily="34" charset="0"/>
                        </a:rPr>
                        <a:t>14/730</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0·02 (0·01–0·05)</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6"/>
                  </a:ext>
                </a:extLst>
              </a:tr>
              <a:tr h="411852">
                <a:tc gridSpan="2">
                  <a:txBody>
                    <a:bodyPr/>
                    <a:lstStyle/>
                    <a:p>
                      <a:pPr algn="l" fontAlgn="ctr"/>
                      <a:r>
                        <a:rPr lang="en-GB" sz="1400" u="none" strike="noStrike" dirty="0">
                          <a:effectLst/>
                          <a:latin typeface="Arial" panose="020B0604020202020204" pitchFamily="34" charset="0"/>
                          <a:cs typeface="Arial" panose="020B0604020202020204" pitchFamily="34" charset="0"/>
                        </a:rPr>
                        <a:t>VRE</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GB"/>
                    </a:p>
                  </a:txBody>
                  <a:tcPr/>
                </a:tc>
                <a:tc>
                  <a:txBody>
                    <a:bodyPr/>
                    <a:lstStyle/>
                    <a:p>
                      <a:pPr algn="ctr" fontAlgn="ctr"/>
                      <a:r>
                        <a:rPr lang="en-GB" sz="1400" u="none" strike="noStrike" dirty="0">
                          <a:effectLst/>
                          <a:latin typeface="Arial" panose="020B0604020202020204" pitchFamily="34" charset="0"/>
                          <a:cs typeface="Arial" panose="020B0604020202020204" pitchFamily="34" charset="0"/>
                        </a:rPr>
                        <a:t>16</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ctr"/>
                      <a:r>
                        <a:rPr lang="en-GB" sz="1400" u="none" strike="noStrike">
                          <a:effectLst/>
                          <a:latin typeface="Arial" panose="020B0604020202020204" pitchFamily="34" charset="0"/>
                          <a:cs typeface="Arial" panose="020B0604020202020204" pitchFamily="34" charset="0"/>
                        </a:rPr>
                        <a:t>329/5015</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B w="12700" cap="flat" cmpd="sng" algn="ctr">
                      <a:solidFill>
                        <a:schemeClr val="tx1"/>
                      </a:solidFill>
                      <a:prstDash val="solid"/>
                      <a:round/>
                      <a:headEnd type="none" w="med" len="med"/>
                      <a:tailEnd type="none" w="med" len="med"/>
                    </a:lnB>
                  </a:tcPr>
                </a:tc>
                <a:tc>
                  <a:txBody>
                    <a:bodyPr/>
                    <a:lstStyle/>
                    <a:p>
                      <a:pPr algn="ctr" fontAlgn="ctr"/>
                      <a:r>
                        <a:rPr lang="en-GB" sz="1400" u="none" strike="noStrike">
                          <a:effectLst/>
                          <a:latin typeface="Arial" panose="020B0604020202020204" pitchFamily="34" charset="0"/>
                          <a:cs typeface="Arial" panose="020B0604020202020204" pitchFamily="34" charset="0"/>
                        </a:rPr>
                        <a:t>0·07 (0·04–0·12)</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ctr"/>
                      <a:r>
                        <a:rPr lang="en-GB" sz="1400" u="none" strike="noStrike" dirty="0">
                          <a:effectLst/>
                          <a:latin typeface="Arial" panose="020B0604020202020204" pitchFamily="34" charset="0"/>
                          <a:cs typeface="Arial" panose="020B0604020202020204" pitchFamily="34" charset="0"/>
                        </a:rPr>
                        <a:t>10</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ctr"/>
                      <a:r>
                        <a:rPr lang="en-GB" sz="1400" u="none" strike="noStrike" dirty="0">
                          <a:effectLst/>
                          <a:latin typeface="Arial" panose="020B0604020202020204" pitchFamily="34" charset="0"/>
                          <a:cs typeface="Arial" panose="020B0604020202020204" pitchFamily="34" charset="0"/>
                        </a:rPr>
                        <a:t>163/1840</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B w="12700" cap="flat" cmpd="sng" algn="ctr">
                      <a:solidFill>
                        <a:schemeClr val="tx1"/>
                      </a:solidFill>
                      <a:prstDash val="solid"/>
                      <a:round/>
                      <a:headEnd type="none" w="med" len="med"/>
                      <a:tailEnd type="none" w="med" len="med"/>
                    </a:lnB>
                  </a:tcPr>
                </a:tc>
                <a:tc>
                  <a:txBody>
                    <a:bodyPr/>
                    <a:lstStyle/>
                    <a:p>
                      <a:pPr algn="ctr" fontAlgn="ctr"/>
                      <a:r>
                        <a:rPr lang="en-GB" sz="1400" u="none" strike="noStrike" dirty="0">
                          <a:effectLst/>
                          <a:latin typeface="Arial" panose="020B0604020202020204" pitchFamily="34" charset="0"/>
                          <a:cs typeface="Arial" panose="020B0604020202020204" pitchFamily="34" charset="0"/>
                        </a:rPr>
                        <a:t>0·10 (0·06–0·16)</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7" name="Rectangle 6"/>
          <p:cNvSpPr/>
          <p:nvPr/>
        </p:nvSpPr>
        <p:spPr>
          <a:xfrm>
            <a:off x="2174760" y="4491133"/>
            <a:ext cx="4724062" cy="300082"/>
          </a:xfrm>
          <a:prstGeom prst="rect">
            <a:avLst/>
          </a:prstGeom>
          <a:solidFill>
            <a:schemeClr val="bg1">
              <a:lumMod val="85000"/>
            </a:schemeClr>
          </a:solidFill>
        </p:spPr>
        <p:txBody>
          <a:bodyPr wrap="square">
            <a:spAutoFit/>
          </a:bodyPr>
          <a:lstStyle/>
          <a:p>
            <a:pPr algn="ctr"/>
            <a:r>
              <a:rPr lang="en-GB" sz="1350" dirty="0">
                <a:latin typeface="Arial" panose="020B0604020202020204" pitchFamily="34" charset="0"/>
                <a:cs typeface="Arial" panose="020B0604020202020204" pitchFamily="34" charset="0"/>
              </a:rPr>
              <a:t>Incidence for CP-CRE was 26% (95% CI 19–35)</a:t>
            </a:r>
          </a:p>
        </p:txBody>
      </p:sp>
      <p:sp>
        <p:nvSpPr>
          <p:cNvPr id="8" name="Rectangle 7"/>
          <p:cNvSpPr/>
          <p:nvPr/>
        </p:nvSpPr>
        <p:spPr>
          <a:xfrm>
            <a:off x="150017" y="436048"/>
            <a:ext cx="8308182" cy="323165"/>
          </a:xfrm>
          <a:prstGeom prst="rect">
            <a:avLst/>
          </a:prstGeom>
        </p:spPr>
        <p:txBody>
          <a:bodyPr wrap="square">
            <a:spAutoFit/>
          </a:bodyPr>
          <a:lstStyle/>
          <a:p>
            <a:r>
              <a:rPr lang="en-GB" sz="1500" dirty="0">
                <a:latin typeface="Arial" panose="020B0604020202020204" pitchFamily="34" charset="0"/>
                <a:cs typeface="Arial" panose="020B0604020202020204" pitchFamily="34" charset="0"/>
              </a:rPr>
              <a:t>Meta-analyses of subsequent infection in patients first identified as colonised with CPE/VRE.</a:t>
            </a:r>
          </a:p>
        </p:txBody>
      </p:sp>
    </p:spTree>
    <p:extLst>
      <p:ext uri="{BB962C8B-B14F-4D97-AF65-F5344CB8AC3E}">
        <p14:creationId xmlns:p14="http://schemas.microsoft.com/office/powerpoint/2010/main" val="2998483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34802497"/>
              </p:ext>
            </p:extLst>
          </p:nvPr>
        </p:nvGraphicFramePr>
        <p:xfrm>
          <a:off x="1143000" y="195486"/>
          <a:ext cx="6453336" cy="4698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a:spLocks noChangeArrowheads="1"/>
          </p:cNvSpPr>
          <p:nvPr/>
        </p:nvSpPr>
        <p:spPr bwMode="auto">
          <a:xfrm>
            <a:off x="0" y="4866501"/>
            <a:ext cx="5750719" cy="276999"/>
          </a:xfrm>
          <a:prstGeom prst="rect">
            <a:avLst/>
          </a:prstGeom>
          <a:noFill/>
          <a:ln w="9525">
            <a:noFill/>
            <a:miter lim="800000"/>
            <a:headEnd/>
            <a:tailEnd/>
          </a:ln>
        </p:spPr>
        <p:txBody>
          <a:bodyPr>
            <a:spAutoFit/>
          </a:bodyPr>
          <a:lstStyle/>
          <a:p>
            <a:r>
              <a:rPr lang="en-GB" sz="1200" dirty="0">
                <a:latin typeface="Arial" pitchFamily="34" charset="0"/>
                <a:cs typeface="Arial" pitchFamily="34" charset="0"/>
              </a:rPr>
              <a:t>Otter </a:t>
            </a:r>
            <a:r>
              <a:rPr lang="en-GB" sz="1200" i="1" dirty="0">
                <a:latin typeface="Arial" pitchFamily="34" charset="0"/>
                <a:cs typeface="Arial" pitchFamily="34" charset="0"/>
              </a:rPr>
              <a:t>et al. </a:t>
            </a:r>
            <a:r>
              <a:rPr lang="en-GB" sz="1200" i="1" dirty="0" err="1">
                <a:latin typeface="Arial" pitchFamily="34" charset="0"/>
                <a:cs typeface="Arial" pitchFamily="34" charset="0"/>
              </a:rPr>
              <a:t>Clin</a:t>
            </a:r>
            <a:r>
              <a:rPr lang="en-GB" sz="1200" i="1" dirty="0">
                <a:latin typeface="Arial" pitchFamily="34" charset="0"/>
                <a:cs typeface="Arial" pitchFamily="34" charset="0"/>
              </a:rPr>
              <a:t> </a:t>
            </a:r>
            <a:r>
              <a:rPr lang="en-GB" sz="1200" i="1" dirty="0" err="1">
                <a:latin typeface="Arial" pitchFamily="34" charset="0"/>
                <a:cs typeface="Arial" pitchFamily="34" charset="0"/>
              </a:rPr>
              <a:t>Microbiol</a:t>
            </a:r>
            <a:r>
              <a:rPr lang="en-GB" sz="1200" i="1" dirty="0">
                <a:latin typeface="Arial" pitchFamily="34" charset="0"/>
                <a:cs typeface="Arial" pitchFamily="34" charset="0"/>
              </a:rPr>
              <a:t> Infect </a:t>
            </a:r>
            <a:r>
              <a:rPr lang="en-GB" sz="1200" dirty="0">
                <a:latin typeface="Arial" pitchFamily="34" charset="0"/>
                <a:cs typeface="Arial" pitchFamily="34" charset="0"/>
              </a:rPr>
              <a:t>2015 2015;21:1057–1066.</a:t>
            </a:r>
          </a:p>
        </p:txBody>
      </p:sp>
    </p:spTree>
    <p:extLst>
      <p:ext uri="{BB962C8B-B14F-4D97-AF65-F5344CB8AC3E}">
        <p14:creationId xmlns:p14="http://schemas.microsoft.com/office/powerpoint/2010/main" val="19670537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56338"/>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a:latin typeface="Arial" pitchFamily="34" charset="0"/>
                <a:cs typeface="Arial" pitchFamily="34" charset="0"/>
              </a:rPr>
              <a:t>Contaminated hands</a:t>
            </a:r>
            <a:endParaRPr lang="en-GB" sz="3200" dirty="0"/>
          </a:p>
        </p:txBody>
      </p:sp>
      <p:sp>
        <p:nvSpPr>
          <p:cNvPr id="6" name="TextBox 5"/>
          <p:cNvSpPr txBox="1"/>
          <p:nvPr/>
        </p:nvSpPr>
        <p:spPr>
          <a:xfrm>
            <a:off x="35496" y="4753476"/>
            <a:ext cx="6264696" cy="338554"/>
          </a:xfrm>
          <a:prstGeom prst="rect">
            <a:avLst/>
          </a:prstGeom>
          <a:noFill/>
        </p:spPr>
        <p:txBody>
          <a:bodyPr wrap="square" rtlCol="0">
            <a:spAutoFit/>
          </a:bodyPr>
          <a:lstStyle/>
          <a:p>
            <a:r>
              <a:rPr lang="en-GB" sz="1600" dirty="0">
                <a:latin typeface="Arial" pitchFamily="34" charset="0"/>
                <a:cs typeface="Arial" pitchFamily="34" charset="0"/>
              </a:rPr>
              <a:t>Erasmus </a:t>
            </a:r>
            <a:r>
              <a:rPr lang="en-GB" sz="1600" i="1" dirty="0">
                <a:latin typeface="Arial" pitchFamily="34" charset="0"/>
                <a:cs typeface="Arial" pitchFamily="34" charset="0"/>
              </a:rPr>
              <a:t>et al. Infect Control </a:t>
            </a:r>
            <a:r>
              <a:rPr lang="en-GB" sz="1600" i="1" dirty="0" err="1">
                <a:latin typeface="Arial" pitchFamily="34" charset="0"/>
                <a:cs typeface="Arial" pitchFamily="34" charset="0"/>
              </a:rPr>
              <a:t>Hosp</a:t>
            </a:r>
            <a:r>
              <a:rPr lang="en-GB" sz="1600" i="1" dirty="0">
                <a:latin typeface="Arial" pitchFamily="34" charset="0"/>
                <a:cs typeface="Arial" pitchFamily="34" charset="0"/>
              </a:rPr>
              <a:t> </a:t>
            </a:r>
            <a:r>
              <a:rPr lang="en-GB" sz="1600" i="1" dirty="0" err="1">
                <a:latin typeface="Arial" pitchFamily="34" charset="0"/>
                <a:cs typeface="Arial" pitchFamily="34" charset="0"/>
              </a:rPr>
              <a:t>Epidemiol</a:t>
            </a:r>
            <a:r>
              <a:rPr lang="en-GB" sz="1600" i="1" dirty="0">
                <a:latin typeface="Arial" pitchFamily="34" charset="0"/>
                <a:cs typeface="Arial" pitchFamily="34" charset="0"/>
              </a:rPr>
              <a:t> </a:t>
            </a:r>
            <a:r>
              <a:rPr lang="en-GB" sz="1600" dirty="0">
                <a:latin typeface="Arial" pitchFamily="34" charset="0"/>
                <a:cs typeface="Arial" pitchFamily="34" charset="0"/>
              </a:rPr>
              <a:t>2010;31:283-94.</a:t>
            </a:r>
          </a:p>
        </p:txBody>
      </p:sp>
      <p:pic>
        <p:nvPicPr>
          <p:cNvPr id="7" name="Picture 6" descr="\\dirone\root\home03\cn129\Personal Profile\Desktop\5Moments_Image.gif"/>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5576" y="1491630"/>
            <a:ext cx="3312368" cy="252659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427984" y="1579895"/>
            <a:ext cx="4392488" cy="2215991"/>
          </a:xfrm>
          <a:prstGeom prst="rect">
            <a:avLst/>
          </a:prstGeom>
          <a:noFill/>
        </p:spPr>
        <p:txBody>
          <a:bodyPr wrap="square" rtlCol="0">
            <a:spAutoFit/>
          </a:bodyPr>
          <a:lstStyle/>
          <a:p>
            <a:pPr algn="ctr"/>
            <a:r>
              <a:rPr lang="en-GB" sz="13800" b="1" dirty="0">
                <a:solidFill>
                  <a:schemeClr val="accent6">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40%</a:t>
            </a:r>
          </a:p>
        </p:txBody>
      </p:sp>
    </p:spTree>
    <p:extLst>
      <p:ext uri="{BB962C8B-B14F-4D97-AF65-F5344CB8AC3E}">
        <p14:creationId xmlns:p14="http://schemas.microsoft.com/office/powerpoint/2010/main" val="1929753584"/>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948396133"/>
              </p:ext>
            </p:extLst>
          </p:nvPr>
        </p:nvGraphicFramePr>
        <p:xfrm>
          <a:off x="1143000" y="195486"/>
          <a:ext cx="6453336" cy="4698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a:spLocks noChangeArrowheads="1"/>
          </p:cNvSpPr>
          <p:nvPr/>
        </p:nvSpPr>
        <p:spPr bwMode="auto">
          <a:xfrm>
            <a:off x="0" y="4866501"/>
            <a:ext cx="5750719" cy="276999"/>
          </a:xfrm>
          <a:prstGeom prst="rect">
            <a:avLst/>
          </a:prstGeom>
          <a:noFill/>
          <a:ln w="9525">
            <a:noFill/>
            <a:miter lim="800000"/>
            <a:headEnd/>
            <a:tailEnd/>
          </a:ln>
        </p:spPr>
        <p:txBody>
          <a:bodyPr>
            <a:spAutoFit/>
          </a:bodyPr>
          <a:lstStyle/>
          <a:p>
            <a:r>
              <a:rPr lang="en-GB" sz="1200" dirty="0">
                <a:latin typeface="Arial" pitchFamily="34" charset="0"/>
                <a:cs typeface="Arial" pitchFamily="34" charset="0"/>
              </a:rPr>
              <a:t>Otter </a:t>
            </a:r>
            <a:r>
              <a:rPr lang="en-GB" sz="1200" i="1" dirty="0">
                <a:latin typeface="Arial" pitchFamily="34" charset="0"/>
                <a:cs typeface="Arial" pitchFamily="34" charset="0"/>
              </a:rPr>
              <a:t>et al. </a:t>
            </a:r>
            <a:r>
              <a:rPr lang="en-GB" sz="1200" i="1" dirty="0" err="1">
                <a:latin typeface="Arial" pitchFamily="34" charset="0"/>
                <a:cs typeface="Arial" pitchFamily="34" charset="0"/>
              </a:rPr>
              <a:t>Clin</a:t>
            </a:r>
            <a:r>
              <a:rPr lang="en-GB" sz="1200" i="1" dirty="0">
                <a:latin typeface="Arial" pitchFamily="34" charset="0"/>
                <a:cs typeface="Arial" pitchFamily="34" charset="0"/>
              </a:rPr>
              <a:t> </a:t>
            </a:r>
            <a:r>
              <a:rPr lang="en-GB" sz="1200" i="1" dirty="0" err="1">
                <a:latin typeface="Arial" pitchFamily="34" charset="0"/>
                <a:cs typeface="Arial" pitchFamily="34" charset="0"/>
              </a:rPr>
              <a:t>Microbiol</a:t>
            </a:r>
            <a:r>
              <a:rPr lang="en-GB" sz="1200" i="1" dirty="0">
                <a:latin typeface="Arial" pitchFamily="34" charset="0"/>
                <a:cs typeface="Arial" pitchFamily="34" charset="0"/>
              </a:rPr>
              <a:t> Infect </a:t>
            </a:r>
            <a:r>
              <a:rPr lang="en-GB" sz="1200" dirty="0">
                <a:latin typeface="Arial" pitchFamily="34" charset="0"/>
                <a:cs typeface="Arial" pitchFamily="34" charset="0"/>
              </a:rPr>
              <a:t>2015 2015;21:1057–1066.</a:t>
            </a:r>
          </a:p>
        </p:txBody>
      </p:sp>
    </p:spTree>
    <p:extLst>
      <p:ext uri="{BB962C8B-B14F-4D97-AF65-F5344CB8AC3E}">
        <p14:creationId xmlns:p14="http://schemas.microsoft.com/office/powerpoint/2010/main" val="2029920186"/>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78" y="88515"/>
            <a:ext cx="3992336" cy="4993139"/>
          </a:xfrm>
          <a:prstGeom prst="rect">
            <a:avLst/>
          </a:prstGeom>
        </p:spPr>
      </p:pic>
      <p:sp>
        <p:nvSpPr>
          <p:cNvPr id="7" name="Rectangle 6"/>
          <p:cNvSpPr/>
          <p:nvPr/>
        </p:nvSpPr>
        <p:spPr>
          <a:xfrm>
            <a:off x="6205204" y="4858336"/>
            <a:ext cx="2993127" cy="300082"/>
          </a:xfrm>
          <a:prstGeom prst="rect">
            <a:avLst/>
          </a:prstGeom>
        </p:spPr>
        <p:txBody>
          <a:bodyPr wrap="none">
            <a:spAutoFit/>
          </a:bodyPr>
          <a:lstStyle/>
          <a:p>
            <a:r>
              <a:rPr lang="en-GB" sz="1350" dirty="0">
                <a:latin typeface="Arial" panose="020B0604020202020204" pitchFamily="34" charset="0"/>
                <a:cs typeface="Arial" panose="020B0604020202020204" pitchFamily="34" charset="0"/>
              </a:rPr>
              <a:t>Mitchell et al. Infect Dis Health 2023.</a:t>
            </a:r>
          </a:p>
        </p:txBody>
      </p:sp>
      <p:sp>
        <p:nvSpPr>
          <p:cNvPr id="8" name="Title 3"/>
          <p:cNvSpPr>
            <a:spLocks noGrp="1"/>
          </p:cNvSpPr>
          <p:nvPr>
            <p:ph type="title"/>
          </p:nvPr>
        </p:nvSpPr>
        <p:spPr>
          <a:xfrm>
            <a:off x="4196443" y="123478"/>
            <a:ext cx="4637314" cy="994172"/>
          </a:xfrm>
        </p:spPr>
        <p:txBody>
          <a:bodyPr>
            <a:noAutofit/>
          </a:bodyPr>
          <a:lstStyle/>
          <a:p>
            <a:pPr algn="r"/>
            <a:r>
              <a:rPr lang="en-GB" sz="2800" dirty="0">
                <a:latin typeface="Arial" panose="020B0604020202020204" pitchFamily="34" charset="0"/>
                <a:cs typeface="Arial" panose="020B0604020202020204" pitchFamily="34" charset="0"/>
              </a:rPr>
              <a:t>The MDRO status of the prior room occupant influences acquisition risk</a:t>
            </a:r>
          </a:p>
        </p:txBody>
      </p:sp>
      <p:sp>
        <p:nvSpPr>
          <p:cNvPr id="9" name="Rectangle 8"/>
          <p:cNvSpPr/>
          <p:nvPr/>
        </p:nvSpPr>
        <p:spPr>
          <a:xfrm>
            <a:off x="3927021" y="1282864"/>
            <a:ext cx="4906735" cy="784830"/>
          </a:xfrm>
          <a:prstGeom prst="rect">
            <a:avLst/>
          </a:prstGeom>
        </p:spPr>
        <p:txBody>
          <a:bodyPr wrap="square">
            <a:spAutoFit/>
          </a:bodyPr>
          <a:lstStyle/>
          <a:p>
            <a:pPr algn="r"/>
            <a:r>
              <a:rPr lang="en-GB" sz="1500" dirty="0">
                <a:latin typeface="Arial" panose="020B0604020202020204" pitchFamily="34" charset="0"/>
                <a:cs typeface="Arial" panose="020B0604020202020204" pitchFamily="34" charset="0"/>
              </a:rPr>
              <a:t>Meta-analysis of studies evaluating the risk of MDRO acquisition for the incoming occupant based on the status of the prior room occupant.</a:t>
            </a:r>
          </a:p>
        </p:txBody>
      </p:sp>
      <p:graphicFrame>
        <p:nvGraphicFramePr>
          <p:cNvPr id="2" name="Table 1"/>
          <p:cNvGraphicFramePr>
            <a:graphicFrameLocks noGrp="1"/>
          </p:cNvGraphicFramePr>
          <p:nvPr/>
        </p:nvGraphicFramePr>
        <p:xfrm>
          <a:off x="5146589" y="2222382"/>
          <a:ext cx="3104527" cy="2181230"/>
        </p:xfrm>
        <a:graphic>
          <a:graphicData uri="http://schemas.openxmlformats.org/drawingml/2006/table">
            <a:tbl>
              <a:tblPr>
                <a:tableStyleId>{5C22544A-7EE6-4342-B048-85BDC9FD1C3A}</a:tableStyleId>
              </a:tblPr>
              <a:tblGrid>
                <a:gridCol w="1535327">
                  <a:extLst>
                    <a:ext uri="{9D8B030D-6E8A-4147-A177-3AD203B41FA5}">
                      <a16:colId xmlns:a16="http://schemas.microsoft.com/office/drawing/2014/main" val="20000"/>
                    </a:ext>
                  </a:extLst>
                </a:gridCol>
                <a:gridCol w="560181">
                  <a:extLst>
                    <a:ext uri="{9D8B030D-6E8A-4147-A177-3AD203B41FA5}">
                      <a16:colId xmlns:a16="http://schemas.microsoft.com/office/drawing/2014/main" val="20001"/>
                    </a:ext>
                  </a:extLst>
                </a:gridCol>
                <a:gridCol w="1009019">
                  <a:extLst>
                    <a:ext uri="{9D8B030D-6E8A-4147-A177-3AD203B41FA5}">
                      <a16:colId xmlns:a16="http://schemas.microsoft.com/office/drawing/2014/main" val="20002"/>
                    </a:ext>
                  </a:extLst>
                </a:gridCol>
              </a:tblGrid>
              <a:tr h="210503">
                <a:tc>
                  <a:txBody>
                    <a:bodyPr/>
                    <a:lstStyle/>
                    <a:p>
                      <a:pPr algn="ctr" fontAlgn="b"/>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b="1" u="none" strike="noStrike" dirty="0">
                          <a:effectLst/>
                          <a:latin typeface="Arial" panose="020B0604020202020204" pitchFamily="34" charset="0"/>
                          <a:cs typeface="Arial" panose="020B0604020202020204" pitchFamily="34" charset="0"/>
                        </a:rPr>
                        <a:t>OR</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b="1" u="none" strike="noStrike" dirty="0">
                          <a:effectLst/>
                          <a:latin typeface="Arial" panose="020B0604020202020204" pitchFamily="34" charset="0"/>
                          <a:cs typeface="Arial" panose="020B0604020202020204" pitchFamily="34" charset="0"/>
                        </a:rPr>
                        <a:t>95% CI</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extLst>
                  <a:ext uri="{0D108BD9-81ED-4DB2-BD59-A6C34878D82A}">
                    <a16:rowId xmlns:a16="http://schemas.microsoft.com/office/drawing/2014/main" val="10000"/>
                  </a:ext>
                </a:extLst>
              </a:tr>
              <a:tr h="210503">
                <a:tc>
                  <a:txBody>
                    <a:bodyPr/>
                    <a:lstStyle/>
                    <a:p>
                      <a:pPr algn="ctr" fontAlgn="b"/>
                      <a:r>
                        <a:rPr lang="en-GB" sz="1400" i="1" u="none" strike="noStrike" dirty="0">
                          <a:effectLst/>
                          <a:latin typeface="Arial" panose="020B0604020202020204" pitchFamily="34" charset="0"/>
                          <a:cs typeface="Arial" panose="020B0604020202020204" pitchFamily="34" charset="0"/>
                        </a:rPr>
                        <a:t>Acinetobacter</a:t>
                      </a:r>
                      <a:endParaRPr lang="en-GB" sz="1400" b="0" i="1"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dirty="0">
                          <a:effectLst/>
                          <a:latin typeface="Arial" panose="020B0604020202020204" pitchFamily="34" charset="0"/>
                          <a:cs typeface="Arial" panose="020B0604020202020204" pitchFamily="34" charset="0"/>
                        </a:rPr>
                        <a:t>4.5</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a:effectLst/>
                          <a:latin typeface="Arial" panose="020B0604020202020204" pitchFamily="34" charset="0"/>
                          <a:cs typeface="Arial" panose="020B0604020202020204" pitchFamily="34" charset="0"/>
                        </a:rPr>
                        <a:t>2.3-8.9</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b"/>
                </a:tc>
                <a:extLst>
                  <a:ext uri="{0D108BD9-81ED-4DB2-BD59-A6C34878D82A}">
                    <a16:rowId xmlns:a16="http://schemas.microsoft.com/office/drawing/2014/main" val="10001"/>
                  </a:ext>
                </a:extLst>
              </a:tr>
              <a:tr h="210503">
                <a:tc>
                  <a:txBody>
                    <a:bodyPr/>
                    <a:lstStyle/>
                    <a:p>
                      <a:pPr algn="ctr" fontAlgn="b"/>
                      <a:r>
                        <a:rPr lang="en-GB" sz="1400" u="none" strike="noStrike">
                          <a:effectLst/>
                          <a:latin typeface="Arial" panose="020B0604020202020204" pitchFamily="34" charset="0"/>
                          <a:cs typeface="Arial" panose="020B0604020202020204" pitchFamily="34" charset="0"/>
                        </a:rPr>
                        <a:t>Norovirus</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dirty="0">
                          <a:effectLst/>
                          <a:latin typeface="Arial" panose="020B0604020202020204" pitchFamily="34" charset="0"/>
                          <a:cs typeface="Arial" panose="020B0604020202020204" pitchFamily="34" charset="0"/>
                        </a:rPr>
                        <a:t>3.3</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a:effectLst/>
                          <a:latin typeface="Arial" panose="020B0604020202020204" pitchFamily="34" charset="0"/>
                          <a:cs typeface="Arial" panose="020B0604020202020204" pitchFamily="34" charset="0"/>
                        </a:rPr>
                        <a:t>1.3-8.3</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b"/>
                </a:tc>
                <a:extLst>
                  <a:ext uri="{0D108BD9-81ED-4DB2-BD59-A6C34878D82A}">
                    <a16:rowId xmlns:a16="http://schemas.microsoft.com/office/drawing/2014/main" val="10002"/>
                  </a:ext>
                </a:extLst>
              </a:tr>
              <a:tr h="210503">
                <a:tc>
                  <a:txBody>
                    <a:bodyPr/>
                    <a:lstStyle/>
                    <a:p>
                      <a:pPr algn="ctr" fontAlgn="b"/>
                      <a:r>
                        <a:rPr lang="en-GB" sz="1400" i="1" u="none" strike="noStrike" dirty="0">
                          <a:effectLst/>
                          <a:latin typeface="Arial" panose="020B0604020202020204" pitchFamily="34" charset="0"/>
                          <a:cs typeface="Arial" panose="020B0604020202020204" pitchFamily="34" charset="0"/>
                        </a:rPr>
                        <a:t>C. difficile</a:t>
                      </a:r>
                      <a:endParaRPr lang="en-GB" sz="1400" b="0" i="1"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dirty="0">
                          <a:effectLst/>
                          <a:latin typeface="Arial" panose="020B0604020202020204" pitchFamily="34" charset="0"/>
                          <a:cs typeface="Arial" panose="020B0604020202020204" pitchFamily="34" charset="0"/>
                        </a:rPr>
                        <a:t>2.7</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dirty="0">
                          <a:effectLst/>
                          <a:latin typeface="Arial" panose="020B0604020202020204" pitchFamily="34" charset="0"/>
                          <a:cs typeface="Arial" panose="020B0604020202020204" pitchFamily="34" charset="0"/>
                        </a:rPr>
                        <a:t>2.0-3.6</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extLst>
                  <a:ext uri="{0D108BD9-81ED-4DB2-BD59-A6C34878D82A}">
                    <a16:rowId xmlns:a16="http://schemas.microsoft.com/office/drawing/2014/main" val="10003"/>
                  </a:ext>
                </a:extLst>
              </a:tr>
              <a:tr h="210503">
                <a:tc>
                  <a:txBody>
                    <a:bodyPr/>
                    <a:lstStyle/>
                    <a:p>
                      <a:pPr algn="ctr" fontAlgn="b"/>
                      <a:r>
                        <a:rPr lang="en-GB" sz="1400" u="none" strike="noStrike">
                          <a:effectLst/>
                          <a:latin typeface="Arial" panose="020B0604020202020204" pitchFamily="34" charset="0"/>
                          <a:cs typeface="Arial" panose="020B0604020202020204" pitchFamily="34" charset="0"/>
                        </a:rPr>
                        <a:t>MRSA</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dirty="0">
                          <a:effectLst/>
                          <a:latin typeface="Arial" panose="020B0604020202020204" pitchFamily="34" charset="0"/>
                          <a:cs typeface="Arial" panose="020B0604020202020204" pitchFamily="34" charset="0"/>
                        </a:rPr>
                        <a:t>2.5</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a:effectLst/>
                          <a:latin typeface="Arial" panose="020B0604020202020204" pitchFamily="34" charset="0"/>
                          <a:cs typeface="Arial" panose="020B0604020202020204" pitchFamily="34" charset="0"/>
                        </a:rPr>
                        <a:t>1.4-4.5</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b"/>
                </a:tc>
                <a:extLst>
                  <a:ext uri="{0D108BD9-81ED-4DB2-BD59-A6C34878D82A}">
                    <a16:rowId xmlns:a16="http://schemas.microsoft.com/office/drawing/2014/main" val="10004"/>
                  </a:ext>
                </a:extLst>
              </a:tr>
              <a:tr h="210503">
                <a:tc>
                  <a:txBody>
                    <a:bodyPr/>
                    <a:lstStyle/>
                    <a:p>
                      <a:pPr algn="ctr" fontAlgn="b"/>
                      <a:r>
                        <a:rPr lang="en-GB" sz="1400" u="none" strike="noStrike">
                          <a:effectLst/>
                          <a:latin typeface="Arial" panose="020B0604020202020204" pitchFamily="34" charset="0"/>
                          <a:cs typeface="Arial" panose="020B0604020202020204" pitchFamily="34" charset="0"/>
                        </a:rPr>
                        <a:t>VRE</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dirty="0">
                          <a:effectLst/>
                          <a:latin typeface="Arial" panose="020B0604020202020204" pitchFamily="34" charset="0"/>
                          <a:cs typeface="Arial" panose="020B0604020202020204" pitchFamily="34" charset="0"/>
                        </a:rPr>
                        <a:t>2.4</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dirty="0">
                          <a:effectLst/>
                          <a:latin typeface="Arial" panose="020B0604020202020204" pitchFamily="34" charset="0"/>
                          <a:cs typeface="Arial" panose="020B0604020202020204" pitchFamily="34" charset="0"/>
                        </a:rPr>
                        <a:t>0.6-9.1</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extLst>
                  <a:ext uri="{0D108BD9-81ED-4DB2-BD59-A6C34878D82A}">
                    <a16:rowId xmlns:a16="http://schemas.microsoft.com/office/drawing/2014/main" val="10005"/>
                  </a:ext>
                </a:extLst>
              </a:tr>
              <a:tr h="210503">
                <a:tc>
                  <a:txBody>
                    <a:bodyPr/>
                    <a:lstStyle/>
                    <a:p>
                      <a:pPr algn="ctr" fontAlgn="b"/>
                      <a:r>
                        <a:rPr lang="en-GB" sz="1400" i="1" u="none" strike="noStrike" dirty="0">
                          <a:effectLst/>
                          <a:latin typeface="Arial" panose="020B0604020202020204" pitchFamily="34" charset="0"/>
                          <a:cs typeface="Arial" panose="020B0604020202020204" pitchFamily="34" charset="0"/>
                        </a:rPr>
                        <a:t>Pseudomonas</a:t>
                      </a:r>
                      <a:endParaRPr lang="en-GB" sz="1400" b="0" i="1"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dirty="0">
                          <a:effectLst/>
                          <a:latin typeface="Arial" panose="020B0604020202020204" pitchFamily="34" charset="0"/>
                          <a:cs typeface="Arial" panose="020B0604020202020204" pitchFamily="34" charset="0"/>
                        </a:rPr>
                        <a:t>2.0</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a:effectLst/>
                          <a:latin typeface="Arial" panose="020B0604020202020204" pitchFamily="34" charset="0"/>
                          <a:cs typeface="Arial" panose="020B0604020202020204" pitchFamily="34" charset="0"/>
                        </a:rPr>
                        <a:t>1.1-3.4</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b"/>
                </a:tc>
                <a:extLst>
                  <a:ext uri="{0D108BD9-81ED-4DB2-BD59-A6C34878D82A}">
                    <a16:rowId xmlns:a16="http://schemas.microsoft.com/office/drawing/2014/main" val="10006"/>
                  </a:ext>
                </a:extLst>
              </a:tr>
              <a:tr h="210503">
                <a:tc>
                  <a:txBody>
                    <a:bodyPr/>
                    <a:lstStyle/>
                    <a:p>
                      <a:pPr algn="ctr" fontAlgn="b"/>
                      <a:r>
                        <a:rPr lang="en-GB" sz="1400" i="1" u="none" strike="noStrike" dirty="0" err="1">
                          <a:effectLst/>
                          <a:latin typeface="Arial" panose="020B0604020202020204" pitchFamily="34" charset="0"/>
                          <a:cs typeface="Arial" panose="020B0604020202020204" pitchFamily="34" charset="0"/>
                        </a:rPr>
                        <a:t>Klebsiella</a:t>
                      </a:r>
                      <a:r>
                        <a:rPr lang="en-GB" sz="1400" u="none" strike="noStrike" dirty="0">
                          <a:effectLst/>
                          <a:latin typeface="Arial" panose="020B0604020202020204" pitchFamily="34" charset="0"/>
                          <a:cs typeface="Arial" panose="020B0604020202020204" pitchFamily="34" charset="0"/>
                        </a:rPr>
                        <a:t> or </a:t>
                      </a:r>
                      <a:r>
                        <a:rPr lang="en-GB" sz="1400" i="1" u="none" strike="noStrike" dirty="0">
                          <a:effectLst/>
                          <a:latin typeface="Arial" panose="020B0604020202020204" pitchFamily="34" charset="0"/>
                          <a:cs typeface="Arial" panose="020B0604020202020204" pitchFamily="34" charset="0"/>
                        </a:rPr>
                        <a:t>E. coli</a:t>
                      </a:r>
                      <a:endParaRPr lang="en-GB" sz="1400" b="0" i="1"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a:effectLst/>
                          <a:latin typeface="Arial" panose="020B0604020202020204" pitchFamily="34" charset="0"/>
                          <a:cs typeface="Arial" panose="020B0604020202020204" pitchFamily="34" charset="0"/>
                        </a:rPr>
                        <a:t>1.9</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dirty="0">
                          <a:effectLst/>
                          <a:latin typeface="Arial" panose="020B0604020202020204" pitchFamily="34" charset="0"/>
                          <a:cs typeface="Arial" panose="020B0604020202020204" pitchFamily="34" charset="0"/>
                        </a:rPr>
                        <a:t>1.3-2.7</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extLst>
                  <a:ext uri="{0D108BD9-81ED-4DB2-BD59-A6C34878D82A}">
                    <a16:rowId xmlns:a16="http://schemas.microsoft.com/office/drawing/2014/main" val="10007"/>
                  </a:ext>
                </a:extLst>
              </a:tr>
              <a:tr h="210503">
                <a:tc>
                  <a:txBody>
                    <a:bodyPr/>
                    <a:lstStyle/>
                    <a:p>
                      <a:pPr algn="ctr" fontAlgn="b"/>
                      <a:r>
                        <a:rPr lang="en-GB" sz="1400" u="none" strike="noStrike">
                          <a:effectLst/>
                          <a:latin typeface="Arial" panose="020B0604020202020204" pitchFamily="34" charset="0"/>
                          <a:cs typeface="Arial" panose="020B0604020202020204" pitchFamily="34" charset="0"/>
                        </a:rPr>
                        <a:t>ESBL</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a:effectLst/>
                          <a:latin typeface="Arial" panose="020B0604020202020204" pitchFamily="34" charset="0"/>
                          <a:cs typeface="Arial" panose="020B0604020202020204" pitchFamily="34" charset="0"/>
                        </a:rPr>
                        <a:t>1.6</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dirty="0">
                          <a:effectLst/>
                          <a:latin typeface="Arial" panose="020B0604020202020204" pitchFamily="34" charset="0"/>
                          <a:cs typeface="Arial" panose="020B0604020202020204" pitchFamily="34" charset="0"/>
                        </a:rPr>
                        <a:t>0.7-3.5</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extLst>
                  <a:ext uri="{0D108BD9-81ED-4DB2-BD59-A6C34878D82A}">
                    <a16:rowId xmlns:a16="http://schemas.microsoft.com/office/drawing/2014/main" val="10008"/>
                  </a:ext>
                </a:extLst>
              </a:tr>
              <a:tr h="210503">
                <a:tc>
                  <a:txBody>
                    <a:bodyPr/>
                    <a:lstStyle/>
                    <a:p>
                      <a:pPr algn="ctr" fontAlgn="b"/>
                      <a:r>
                        <a:rPr lang="en-GB" sz="1400" u="none" strike="noStrike">
                          <a:effectLst/>
                          <a:latin typeface="Arial" panose="020B0604020202020204" pitchFamily="34" charset="0"/>
                          <a:cs typeface="Arial" panose="020B0604020202020204" pitchFamily="34" charset="0"/>
                        </a:rPr>
                        <a:t>Total</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a:effectLst/>
                          <a:latin typeface="Arial" panose="020B0604020202020204" pitchFamily="34" charset="0"/>
                          <a:cs typeface="Arial" panose="020B0604020202020204" pitchFamily="34" charset="0"/>
                        </a:rPr>
                        <a:t>2.5</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4763" marR="4763" marT="4763" marB="0" anchor="b"/>
                </a:tc>
                <a:tc>
                  <a:txBody>
                    <a:bodyPr/>
                    <a:lstStyle/>
                    <a:p>
                      <a:pPr algn="ctr" fontAlgn="b"/>
                      <a:r>
                        <a:rPr lang="en-GB" sz="1400" u="none" strike="noStrike" dirty="0">
                          <a:effectLst/>
                          <a:latin typeface="Arial" panose="020B0604020202020204" pitchFamily="34" charset="0"/>
                          <a:cs typeface="Arial" panose="020B0604020202020204" pitchFamily="34" charset="0"/>
                        </a:rPr>
                        <a:t>1.5-3.9</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marL="4763" marR="4763" marT="4763" marB="0" anchor="b"/>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749960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44" y="4627730"/>
            <a:ext cx="6336704" cy="738664"/>
          </a:xfrm>
          <a:prstGeom prst="rect">
            <a:avLst/>
          </a:prstGeom>
          <a:noFill/>
        </p:spPr>
        <p:txBody>
          <a:bodyPr wrap="square" rtlCol="0">
            <a:spAutoFit/>
          </a:bodyPr>
          <a:lstStyle/>
          <a:p>
            <a:pPr marL="342900" indent="-342900">
              <a:buAutoNum type="arabicPeriod"/>
            </a:pPr>
            <a:r>
              <a:rPr lang="en-GB" sz="1400" dirty="0">
                <a:latin typeface="Arial" panose="020B0604020202020204" pitchFamily="34" charset="0"/>
                <a:cs typeface="Arial" panose="020B0604020202020204" pitchFamily="34" charset="0"/>
              </a:rPr>
              <a:t>Epstein </a:t>
            </a:r>
            <a:r>
              <a:rPr lang="en-GB" sz="1400" i="1" dirty="0">
                <a:latin typeface="Arial" panose="020B0604020202020204" pitchFamily="34" charset="0"/>
                <a:cs typeface="Arial" panose="020B0604020202020204" pitchFamily="34" charset="0"/>
              </a:rPr>
              <a:t>et al. JAMA</a:t>
            </a:r>
            <a:r>
              <a:rPr lang="en-GB" sz="1400" dirty="0">
                <a:latin typeface="Arial" panose="020B0604020202020204" pitchFamily="34" charset="0"/>
                <a:cs typeface="Arial" panose="020B0604020202020204" pitchFamily="34" charset="0"/>
              </a:rPr>
              <a:t>. 2014;312:1447-55.</a:t>
            </a:r>
          </a:p>
          <a:p>
            <a:pPr marL="342900" indent="-342900">
              <a:buAutoNum type="arabicPeriod"/>
            </a:pPr>
            <a:r>
              <a:rPr lang="en-GB" sz="1400" dirty="0">
                <a:latin typeface="Arial" panose="020B0604020202020204" pitchFamily="34" charset="0"/>
                <a:cs typeface="Arial" panose="020B0604020202020204" pitchFamily="34" charset="0"/>
              </a:rPr>
              <a:t>Rutala &amp; Weber. </a:t>
            </a:r>
            <a:r>
              <a:rPr lang="en-GB" sz="1400" i="1" dirty="0">
                <a:latin typeface="Arial" panose="020B0604020202020204" pitchFamily="34" charset="0"/>
                <a:cs typeface="Arial" panose="020B0604020202020204" pitchFamily="34" charset="0"/>
              </a:rPr>
              <a:t>Am J Infect Control</a:t>
            </a:r>
            <a:r>
              <a:rPr lang="en-GB" sz="1400" dirty="0">
                <a:latin typeface="Arial" panose="020B0604020202020204" pitchFamily="34" charset="0"/>
                <a:cs typeface="Arial" panose="020B0604020202020204" pitchFamily="34" charset="0"/>
              </a:rPr>
              <a:t> 2016;44 (</a:t>
            </a:r>
            <a:r>
              <a:rPr lang="en-GB" sz="1400" dirty="0" err="1">
                <a:latin typeface="Arial" panose="020B0604020202020204" pitchFamily="34" charset="0"/>
                <a:cs typeface="Arial" panose="020B0604020202020204" pitchFamily="34" charset="0"/>
              </a:rPr>
              <a:t>Suppl</a:t>
            </a:r>
            <a:r>
              <a:rPr lang="en-GB" sz="1400" dirty="0">
                <a:latin typeface="Arial" panose="020B0604020202020204" pitchFamily="34" charset="0"/>
                <a:cs typeface="Arial" panose="020B0604020202020204" pitchFamily="34" charset="0"/>
              </a:rPr>
              <a:t>):e47-51</a:t>
            </a:r>
          </a:p>
          <a:p>
            <a:pPr marL="342900" indent="-342900">
              <a:buAutoNum type="arabicPeriod"/>
            </a:pPr>
            <a:endParaRPr lang="en-GB" sz="1400" dirty="0">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625" t="20342" r="27548" b="6410"/>
          <a:stretch/>
        </p:blipFill>
        <p:spPr bwMode="auto">
          <a:xfrm>
            <a:off x="5087665" y="2499742"/>
            <a:ext cx="3084735" cy="2236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5542" y="2554263"/>
            <a:ext cx="3172020" cy="1997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51520" y="699542"/>
            <a:ext cx="8568952" cy="2098010"/>
          </a:xfrm>
          <a:prstGeom prst="rect">
            <a:avLst/>
          </a:prstGeom>
          <a:noFill/>
        </p:spPr>
        <p:txBody>
          <a:bodyPr wrap="square" rtlCol="0">
            <a:spAutoFit/>
          </a:bodyPr>
          <a:lstStyle/>
          <a:p>
            <a:pPr marL="177800" indent="-177800">
              <a:buFont typeface="Arial" panose="020B0604020202020204" pitchFamily="34" charset="0"/>
              <a:buChar char="•"/>
            </a:pPr>
            <a:r>
              <a:rPr lang="en-GB" sz="1700" dirty="0">
                <a:latin typeface="Arial" panose="020B0604020202020204" pitchFamily="34" charset="0"/>
                <a:cs typeface="Arial" panose="020B0604020202020204" pitchFamily="34" charset="0"/>
              </a:rPr>
              <a:t>39 patient CRE outbreak in 2013 in Illinois.</a:t>
            </a:r>
            <a:r>
              <a:rPr lang="en-GB" sz="1700" baseline="30000" dirty="0">
                <a:latin typeface="Arial" panose="020B0604020202020204" pitchFamily="34" charset="0"/>
                <a:cs typeface="Arial" panose="020B0604020202020204" pitchFamily="34" charset="0"/>
              </a:rPr>
              <a:t>1</a:t>
            </a:r>
          </a:p>
          <a:p>
            <a:pPr marL="177800" indent="-177800">
              <a:buFont typeface="Arial" panose="020B0604020202020204" pitchFamily="34" charset="0"/>
              <a:buChar char="•"/>
            </a:pPr>
            <a:r>
              <a:rPr lang="en-GB" sz="1700" dirty="0">
                <a:latin typeface="Arial" panose="020B0604020202020204" pitchFamily="34" charset="0"/>
                <a:cs typeface="Arial" panose="020B0604020202020204" pitchFamily="34" charset="0"/>
              </a:rPr>
              <a:t>Odds ratio for </a:t>
            </a:r>
            <a:r>
              <a:rPr lang="en-GB" sz="1700" dirty="0" err="1">
                <a:latin typeface="Arial" panose="020B0604020202020204" pitchFamily="34" charset="0"/>
                <a:cs typeface="Arial" panose="020B0604020202020204" pitchFamily="34" charset="0"/>
              </a:rPr>
              <a:t>duodenoscope</a:t>
            </a:r>
            <a:r>
              <a:rPr lang="en-GB" sz="1700" dirty="0">
                <a:latin typeface="Arial" panose="020B0604020202020204" pitchFamily="34" charset="0"/>
                <a:cs typeface="Arial" panose="020B0604020202020204" pitchFamily="34" charset="0"/>
              </a:rPr>
              <a:t> exposure in case patients 78 (95% CI 6-1008).</a:t>
            </a:r>
          </a:p>
          <a:p>
            <a:pPr marL="177800" indent="-177800">
              <a:buFont typeface="Arial" panose="020B0604020202020204" pitchFamily="34" charset="0"/>
              <a:buChar char="•"/>
            </a:pPr>
            <a:r>
              <a:rPr lang="en-GB" sz="1700" dirty="0">
                <a:latin typeface="Arial" panose="020B0604020202020204" pitchFamily="34" charset="0"/>
                <a:cs typeface="Arial" panose="020B0604020202020204" pitchFamily="34" charset="0"/>
              </a:rPr>
              <a:t>No breakdown in compliance with </a:t>
            </a:r>
            <a:r>
              <a:rPr lang="en-GB" sz="1700" dirty="0" err="1">
                <a:latin typeface="Arial" panose="020B0604020202020204" pitchFamily="34" charset="0"/>
                <a:cs typeface="Arial" panose="020B0604020202020204" pitchFamily="34" charset="0"/>
              </a:rPr>
              <a:t>decon</a:t>
            </a:r>
            <a:r>
              <a:rPr lang="en-GB" sz="1700" dirty="0">
                <a:latin typeface="Arial" panose="020B0604020202020204" pitchFamily="34" charset="0"/>
                <a:cs typeface="Arial" panose="020B0604020202020204" pitchFamily="34" charset="0"/>
              </a:rPr>
              <a:t> procedures; has prompted a global review and change in the way that these devices are decontaminated.</a:t>
            </a:r>
            <a:r>
              <a:rPr lang="en-GB" sz="1700" baseline="30000" dirty="0">
                <a:latin typeface="Arial" panose="020B0604020202020204" pitchFamily="34" charset="0"/>
                <a:cs typeface="Arial" panose="020B0604020202020204" pitchFamily="34" charset="0"/>
              </a:rPr>
              <a:t>2</a:t>
            </a:r>
          </a:p>
          <a:p>
            <a:pPr marL="177800" indent="-177800">
              <a:buFont typeface="Arial" panose="020B0604020202020204" pitchFamily="34" charset="0"/>
              <a:buChar char="•"/>
            </a:pPr>
            <a:r>
              <a:rPr lang="en-GB" altLang="en-US" sz="1700" i="1" dirty="0">
                <a:latin typeface="Arial" panose="020B0604020202020204" pitchFamily="34" charset="0"/>
                <a:cs typeface="Arial" panose="020B0604020202020204" pitchFamily="34" charset="0"/>
              </a:rPr>
              <a:t>Meticulously cleaning </a:t>
            </a:r>
            <a:r>
              <a:rPr lang="en-GB" altLang="en-US" sz="1700" i="1" dirty="0" err="1">
                <a:latin typeface="Arial" panose="020B0604020202020204" pitchFamily="34" charset="0"/>
                <a:cs typeface="Arial" panose="020B0604020202020204" pitchFamily="34" charset="0"/>
              </a:rPr>
              <a:t>duodenoscopes</a:t>
            </a:r>
            <a:r>
              <a:rPr lang="en-GB" altLang="en-US" sz="1700" i="1" dirty="0">
                <a:latin typeface="Arial" panose="020B0604020202020204" pitchFamily="34" charset="0"/>
                <a:cs typeface="Arial" panose="020B0604020202020204" pitchFamily="34" charset="0"/>
              </a:rPr>
              <a:t> prior to high-level disinfection should reduce the risk of transmitting infection, but may not entirely eliminate it. (</a:t>
            </a:r>
            <a:r>
              <a:rPr lang="en-GB" altLang="en-US" sz="1700" i="1" dirty="0">
                <a:latin typeface="Arial" panose="020B0604020202020204" pitchFamily="34" charset="0"/>
                <a:cs typeface="Arial" panose="020B0604020202020204" pitchFamily="34" charset="0"/>
                <a:hlinkClick r:id="rId4"/>
              </a:rPr>
              <a:t>FDA Feb 23 2015</a:t>
            </a:r>
            <a:r>
              <a:rPr lang="en-GB" altLang="en-US" sz="1700" i="1" dirty="0">
                <a:latin typeface="Arial" panose="020B0604020202020204" pitchFamily="34" charset="0"/>
                <a:cs typeface="Arial" panose="020B0604020202020204" pitchFamily="34" charset="0"/>
              </a:rPr>
              <a:t>).</a:t>
            </a:r>
          </a:p>
          <a:p>
            <a:pPr marL="177800" indent="-177800">
              <a:buFont typeface="Arial" panose="020B0604020202020204" pitchFamily="34" charset="0"/>
              <a:buChar char="•"/>
            </a:pPr>
            <a:endParaRPr lang="en-GB" sz="1700" baseline="30000" dirty="0">
              <a:latin typeface="Arial" panose="020B0604020202020204" pitchFamily="34" charset="0"/>
              <a:cs typeface="Arial" panose="020B0604020202020204" pitchFamily="34" charset="0"/>
            </a:endParaRPr>
          </a:p>
          <a:p>
            <a:pPr marL="342900" indent="-342900">
              <a:buAutoNum type="arabicPeriod"/>
            </a:pPr>
            <a:endParaRPr lang="en-GB" sz="1700" dirty="0">
              <a:latin typeface="Arial" panose="020B0604020202020204" pitchFamily="34" charset="0"/>
              <a:cs typeface="Arial" panose="020B0604020202020204" pitchFamily="34" charset="0"/>
            </a:endParaRPr>
          </a:p>
        </p:txBody>
      </p:sp>
      <p:sp>
        <p:nvSpPr>
          <p:cNvPr id="9" name="Title 1"/>
          <p:cNvSpPr txBox="1">
            <a:spLocks/>
          </p:cNvSpPr>
          <p:nvPr/>
        </p:nvSpPr>
        <p:spPr>
          <a:xfrm>
            <a:off x="457200" y="-13692"/>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700" dirty="0">
                <a:latin typeface="Arial" pitchFamily="34" charset="0"/>
                <a:cs typeface="Arial" pitchFamily="34" charset="0"/>
              </a:rPr>
              <a:t>When medical device </a:t>
            </a:r>
            <a:r>
              <a:rPr lang="en-GB" sz="2700" dirty="0" err="1">
                <a:latin typeface="Arial" pitchFamily="34" charset="0"/>
                <a:cs typeface="Arial" pitchFamily="34" charset="0"/>
              </a:rPr>
              <a:t>decon</a:t>
            </a:r>
            <a:r>
              <a:rPr lang="en-GB" sz="2700" dirty="0">
                <a:latin typeface="Arial" pitchFamily="34" charset="0"/>
                <a:cs typeface="Arial" pitchFamily="34" charset="0"/>
              </a:rPr>
              <a:t> fails…</a:t>
            </a:r>
            <a:endParaRPr lang="en-GB" sz="2700" dirty="0"/>
          </a:p>
        </p:txBody>
      </p:sp>
    </p:spTree>
    <p:extLst>
      <p:ext uri="{BB962C8B-B14F-4D97-AF65-F5344CB8AC3E}">
        <p14:creationId xmlns:p14="http://schemas.microsoft.com/office/powerpoint/2010/main" val="2133088940"/>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95536" y="51470"/>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700" dirty="0">
                <a:latin typeface="Arial" pitchFamily="34" charset="0"/>
                <a:cs typeface="Arial" pitchFamily="34" charset="0"/>
              </a:rPr>
              <a:t>Contaminated sinks / drains</a:t>
            </a:r>
            <a:endParaRPr lang="en-GB" sz="2700" dirty="0"/>
          </a:p>
        </p:txBody>
      </p:sp>
      <p:sp>
        <p:nvSpPr>
          <p:cNvPr id="3" name="Rectangle 2"/>
          <p:cNvSpPr/>
          <p:nvPr/>
        </p:nvSpPr>
        <p:spPr>
          <a:xfrm>
            <a:off x="107504" y="4753476"/>
            <a:ext cx="4099199" cy="338554"/>
          </a:xfrm>
          <a:prstGeom prst="rect">
            <a:avLst/>
          </a:prstGeom>
        </p:spPr>
        <p:txBody>
          <a:bodyPr wrap="none">
            <a:spAutoFit/>
          </a:bodyPr>
          <a:lstStyle/>
          <a:p>
            <a:r>
              <a:rPr lang="en-GB" sz="1600" dirty="0" err="1">
                <a:latin typeface="Arial" panose="020B0604020202020204" pitchFamily="34" charset="0"/>
                <a:cs typeface="Arial" panose="020B0604020202020204" pitchFamily="34" charset="0"/>
              </a:rPr>
              <a:t>Mathers</a:t>
            </a:r>
            <a:r>
              <a:rPr lang="en-GB" sz="1600" dirty="0">
                <a:latin typeface="Arial" panose="020B0604020202020204" pitchFamily="34" charset="0"/>
                <a:cs typeface="Arial" panose="020B0604020202020204" pitchFamily="34" charset="0"/>
              </a:rPr>
              <a:t> </a:t>
            </a:r>
            <a:r>
              <a:rPr lang="en-GB" sz="1600" i="1" dirty="0">
                <a:latin typeface="Arial" panose="020B0604020202020204" pitchFamily="34" charset="0"/>
                <a:cs typeface="Arial" panose="020B0604020202020204" pitchFamily="34" charset="0"/>
              </a:rPr>
              <a:t>et al. </a:t>
            </a:r>
            <a:r>
              <a:rPr lang="en-GB" sz="1600" i="1" dirty="0" err="1">
                <a:latin typeface="Arial" panose="020B0604020202020204" pitchFamily="34" charset="0"/>
                <a:cs typeface="Arial" panose="020B0604020202020204" pitchFamily="34" charset="0"/>
              </a:rPr>
              <a:t>Clin</a:t>
            </a:r>
            <a:r>
              <a:rPr lang="en-GB" sz="1600" i="1" dirty="0">
                <a:latin typeface="Arial" panose="020B0604020202020204" pitchFamily="34" charset="0"/>
                <a:cs typeface="Arial" panose="020B0604020202020204" pitchFamily="34" charset="0"/>
              </a:rPr>
              <a:t> Infect Dis </a:t>
            </a:r>
            <a:r>
              <a:rPr lang="en-GB" sz="1600" dirty="0">
                <a:latin typeface="Arial" panose="020B0604020202020204" pitchFamily="34" charset="0"/>
                <a:cs typeface="Arial" panose="020B0604020202020204" pitchFamily="34" charset="0"/>
              </a:rPr>
              <a:t>2018 in press.</a:t>
            </a:r>
          </a:p>
        </p:txBody>
      </p:sp>
      <p:pic>
        <p:nvPicPr>
          <p:cNvPr id="1026" name="Picture 2" descr="Interventions. A, Open hopper with adjacent barrier on left with attached open cover. B, Hopper cover in closed position. C, MoveoMed sink trap heating and vibration device with electronics unit, as instal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42034"/>
            <a:ext cx="2736304" cy="48779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ixty-day time to acquisition curves of Klebsiella pneumoniae carbapenemase–producing organism for patients exposed to a hopper intensive care room for preintervention and intervention periods. The log-rank test for the survival curves P value &lt; .001. Abbreviation: KPCO, Klebsiella pneumoniae carbapenemase–producing organ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841976"/>
            <a:ext cx="3951447" cy="280400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07504" y="771550"/>
            <a:ext cx="5976664" cy="830997"/>
          </a:xfrm>
          <a:prstGeom prst="rect">
            <a:avLst/>
          </a:prstGeom>
          <a:noFill/>
        </p:spPr>
        <p:txBody>
          <a:bodyPr wrap="square" rtlCol="0">
            <a:spAutoFit/>
          </a:bodyPr>
          <a:lstStyle/>
          <a:p>
            <a:pPr marL="177800" indent="-177800">
              <a:buFont typeface="Arial" panose="020B0604020202020204" pitchFamily="34" charset="0"/>
              <a:buChar char="•"/>
            </a:pPr>
            <a:r>
              <a:rPr lang="en-GB" sz="1600" dirty="0">
                <a:latin typeface="Arial" panose="020B0604020202020204" pitchFamily="34" charset="0"/>
                <a:cs typeface="Arial" panose="020B0604020202020204" pitchFamily="34" charset="0"/>
              </a:rPr>
              <a:t>CPE (</a:t>
            </a:r>
            <a:r>
              <a:rPr lang="en-GB" sz="1600" i="1" dirty="0">
                <a:latin typeface="Arial" panose="020B0604020202020204" pitchFamily="34" charset="0"/>
                <a:cs typeface="Arial" panose="020B0604020202020204" pitchFamily="34" charset="0"/>
              </a:rPr>
              <a:t>K. </a:t>
            </a:r>
            <a:r>
              <a:rPr lang="en-GB" sz="1600" i="1" dirty="0" err="1">
                <a:latin typeface="Arial" panose="020B0604020202020204" pitchFamily="34" charset="0"/>
                <a:cs typeface="Arial" panose="020B0604020202020204" pitchFamily="34" charset="0"/>
              </a:rPr>
              <a:t>pneumoniae</a:t>
            </a:r>
            <a:r>
              <a:rPr lang="en-GB" sz="1600" dirty="0">
                <a:latin typeface="Arial" panose="020B0604020202020204" pitchFamily="34" charset="0"/>
                <a:cs typeface="Arial" panose="020B0604020202020204" pitchFamily="34" charset="0"/>
              </a:rPr>
              <a:t>) acquisition and clinical infection halved through improved management of sinks (OR = 0.51 for </a:t>
            </a:r>
            <a:r>
              <a:rPr lang="en-GB" sz="1600" dirty="0" err="1">
                <a:latin typeface="Arial" panose="020B0604020202020204" pitchFamily="34" charset="0"/>
                <a:cs typeface="Arial" panose="020B0604020202020204" pitchFamily="34" charset="0"/>
              </a:rPr>
              <a:t>acquisions</a:t>
            </a:r>
            <a:r>
              <a:rPr lang="en-GB" sz="1600" dirty="0">
                <a:latin typeface="Arial" panose="020B0604020202020204" pitchFamily="34" charset="0"/>
                <a:cs typeface="Arial" panose="020B0604020202020204" pitchFamily="34" charset="0"/>
              </a:rPr>
              <a:t>, and 0.29 for clinical cultures) (n=~7,500 </a:t>
            </a:r>
            <a:r>
              <a:rPr lang="en-GB" sz="1600" dirty="0" err="1">
                <a:latin typeface="Arial" panose="020B0604020202020204" pitchFamily="34" charset="0"/>
                <a:cs typeface="Arial" panose="020B0604020202020204" pitchFamily="34" charset="0"/>
              </a:rPr>
              <a:t>pts</a:t>
            </a:r>
            <a:r>
              <a:rPr lang="en-GB" sz="1600" dirty="0">
                <a:latin typeface="Arial" panose="020B0604020202020204" pitchFamily="34" charset="0"/>
                <a:cs typeface="Arial" panose="020B0604020202020204" pitchFamily="34" charset="0"/>
              </a:rPr>
              <a:t>).</a:t>
            </a:r>
            <a:endParaRPr lang="en-GB" sz="1600" baseline="30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9134493"/>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167750642"/>
              </p:ext>
            </p:extLst>
          </p:nvPr>
        </p:nvGraphicFramePr>
        <p:xfrm>
          <a:off x="1143000" y="195486"/>
          <a:ext cx="6453336" cy="4698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a:spLocks noChangeArrowheads="1"/>
          </p:cNvSpPr>
          <p:nvPr/>
        </p:nvSpPr>
        <p:spPr bwMode="auto">
          <a:xfrm>
            <a:off x="0" y="4866501"/>
            <a:ext cx="5750719" cy="276999"/>
          </a:xfrm>
          <a:prstGeom prst="rect">
            <a:avLst/>
          </a:prstGeom>
          <a:noFill/>
          <a:ln w="9525">
            <a:noFill/>
            <a:miter lim="800000"/>
            <a:headEnd/>
            <a:tailEnd/>
          </a:ln>
        </p:spPr>
        <p:txBody>
          <a:bodyPr>
            <a:spAutoFit/>
          </a:bodyPr>
          <a:lstStyle/>
          <a:p>
            <a:r>
              <a:rPr lang="en-GB" sz="1200" dirty="0">
                <a:latin typeface="Arial" pitchFamily="34" charset="0"/>
                <a:cs typeface="Arial" pitchFamily="34" charset="0"/>
              </a:rPr>
              <a:t>Otter </a:t>
            </a:r>
            <a:r>
              <a:rPr lang="en-GB" sz="1200" i="1" dirty="0">
                <a:latin typeface="Arial" pitchFamily="34" charset="0"/>
                <a:cs typeface="Arial" pitchFamily="34" charset="0"/>
              </a:rPr>
              <a:t>et al. </a:t>
            </a:r>
            <a:r>
              <a:rPr lang="en-GB" sz="1200" i="1" dirty="0" err="1">
                <a:latin typeface="Arial" pitchFamily="34" charset="0"/>
                <a:cs typeface="Arial" pitchFamily="34" charset="0"/>
              </a:rPr>
              <a:t>Clin</a:t>
            </a:r>
            <a:r>
              <a:rPr lang="en-GB" sz="1200" i="1" dirty="0">
                <a:latin typeface="Arial" pitchFamily="34" charset="0"/>
                <a:cs typeface="Arial" pitchFamily="34" charset="0"/>
              </a:rPr>
              <a:t> </a:t>
            </a:r>
            <a:r>
              <a:rPr lang="en-GB" sz="1200" i="1" dirty="0" err="1">
                <a:latin typeface="Arial" pitchFamily="34" charset="0"/>
                <a:cs typeface="Arial" pitchFamily="34" charset="0"/>
              </a:rPr>
              <a:t>Microbiol</a:t>
            </a:r>
            <a:r>
              <a:rPr lang="en-GB" sz="1200" i="1" dirty="0">
                <a:latin typeface="Arial" pitchFamily="34" charset="0"/>
                <a:cs typeface="Arial" pitchFamily="34" charset="0"/>
              </a:rPr>
              <a:t> Infect </a:t>
            </a:r>
            <a:r>
              <a:rPr lang="en-GB" sz="1200" dirty="0">
                <a:latin typeface="Arial" pitchFamily="34" charset="0"/>
                <a:cs typeface="Arial" pitchFamily="34" charset="0"/>
              </a:rPr>
              <a:t>2015 2015;21:1057–1066.</a:t>
            </a:r>
          </a:p>
        </p:txBody>
      </p:sp>
    </p:spTree>
    <p:extLst>
      <p:ext uri="{BB962C8B-B14F-4D97-AF65-F5344CB8AC3E}">
        <p14:creationId xmlns:p14="http://schemas.microsoft.com/office/powerpoint/2010/main" val="2618261701"/>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0538"/>
            <a:ext cx="6172200" cy="857250"/>
          </a:xfrm>
        </p:spPr>
        <p:txBody>
          <a:bodyPr>
            <a:normAutofit/>
          </a:bodyPr>
          <a:lstStyle/>
          <a:p>
            <a:r>
              <a:rPr lang="en-GB" sz="2700" dirty="0">
                <a:latin typeface="Arial" pitchFamily="34" charset="0"/>
                <a:cs typeface="Arial" pitchFamily="34" charset="0"/>
              </a:rPr>
              <a:t>Can we forecast a CPE storm?</a:t>
            </a:r>
          </a:p>
        </p:txBody>
      </p:sp>
      <p:sp>
        <p:nvSpPr>
          <p:cNvPr id="4" name="TextBox 3"/>
          <p:cNvSpPr txBox="1"/>
          <p:nvPr/>
        </p:nvSpPr>
        <p:spPr>
          <a:xfrm>
            <a:off x="926595" y="3459113"/>
            <a:ext cx="2916324" cy="830997"/>
          </a:xfrm>
          <a:prstGeom prst="rect">
            <a:avLst/>
          </a:prstGeom>
          <a:noFill/>
        </p:spPr>
        <p:txBody>
          <a:bodyPr wrap="square" rtlCol="0">
            <a:spAutoFit/>
          </a:bodyPr>
          <a:lstStyle/>
          <a:p>
            <a:r>
              <a:rPr lang="en-GB" sz="1200" i="1" dirty="0">
                <a:latin typeface="Arial" pitchFamily="34" charset="0"/>
                <a:cs typeface="Arial" pitchFamily="34" charset="0"/>
              </a:rPr>
              <a:t>What drives </a:t>
            </a:r>
            <a:r>
              <a:rPr lang="en-GB" sz="1200" i="1" dirty="0" err="1">
                <a:latin typeface="Arial" pitchFamily="34" charset="0"/>
                <a:cs typeface="Arial" pitchFamily="34" charset="0"/>
              </a:rPr>
              <a:t>carbapenem</a:t>
            </a:r>
            <a:r>
              <a:rPr lang="en-GB" sz="1200" i="1" dirty="0">
                <a:latin typeface="Arial" pitchFamily="34" charset="0"/>
                <a:cs typeface="Arial" pitchFamily="34" charset="0"/>
              </a:rPr>
              <a:t> resistance? The use of </a:t>
            </a:r>
            <a:r>
              <a:rPr lang="en-GB" sz="1200" i="1" dirty="0" err="1">
                <a:latin typeface="Arial" pitchFamily="34" charset="0"/>
                <a:cs typeface="Arial" pitchFamily="34" charset="0"/>
              </a:rPr>
              <a:t>meropenem</a:t>
            </a:r>
            <a:r>
              <a:rPr lang="en-GB" sz="1200" i="1" dirty="0">
                <a:latin typeface="Arial" pitchFamily="34" charset="0"/>
                <a:cs typeface="Arial" pitchFamily="34" charset="0"/>
              </a:rPr>
              <a:t> in the  previous year plotted against the incidence rate of OXA-48-producing </a:t>
            </a:r>
            <a:r>
              <a:rPr lang="en-GB" sz="1200" dirty="0">
                <a:latin typeface="Arial" pitchFamily="34" charset="0"/>
                <a:cs typeface="Arial" pitchFamily="34" charset="0"/>
              </a:rPr>
              <a:t>K. </a:t>
            </a:r>
            <a:r>
              <a:rPr lang="en-GB" sz="1200" dirty="0" err="1">
                <a:latin typeface="Arial" pitchFamily="34" charset="0"/>
                <a:cs typeface="Arial" pitchFamily="34" charset="0"/>
              </a:rPr>
              <a:t>pneumoniae</a:t>
            </a:r>
            <a:r>
              <a:rPr lang="en-GB" sz="1200" dirty="0">
                <a:latin typeface="Arial" pitchFamily="34" charset="0"/>
                <a:cs typeface="Arial" pitchFamily="34" charset="0"/>
              </a:rPr>
              <a:t> </a:t>
            </a:r>
          </a:p>
        </p:txBody>
      </p:sp>
      <p:sp>
        <p:nvSpPr>
          <p:cNvPr id="5" name="TextBox 4"/>
          <p:cNvSpPr txBox="1"/>
          <p:nvPr/>
        </p:nvSpPr>
        <p:spPr>
          <a:xfrm>
            <a:off x="4247964" y="897564"/>
            <a:ext cx="4356484" cy="2377574"/>
          </a:xfrm>
          <a:prstGeom prst="rect">
            <a:avLst/>
          </a:prstGeom>
          <a:noFill/>
        </p:spPr>
        <p:txBody>
          <a:bodyPr wrap="square" rtlCol="0">
            <a:spAutoFit/>
          </a:bodyPr>
          <a:lstStyle/>
          <a:p>
            <a:pPr marL="257175" indent="-257175">
              <a:buClr>
                <a:schemeClr val="accent1"/>
              </a:buClr>
              <a:buFont typeface="Wingdings" pitchFamily="2" charset="2"/>
              <a:buChar char="§"/>
            </a:pPr>
            <a:r>
              <a:rPr lang="en-GB" sz="1350" dirty="0">
                <a:latin typeface="Arial" pitchFamily="34" charset="0"/>
                <a:cs typeface="Arial" pitchFamily="34" charset="0"/>
              </a:rPr>
              <a:t>Could we find and implement an “alert” level of </a:t>
            </a:r>
            <a:r>
              <a:rPr lang="en-GB" sz="1350" dirty="0" err="1">
                <a:latin typeface="Arial" pitchFamily="34" charset="0"/>
                <a:cs typeface="Arial" pitchFamily="34" charset="0"/>
              </a:rPr>
              <a:t>carbapenem</a:t>
            </a:r>
            <a:r>
              <a:rPr lang="en-GB" sz="1350" dirty="0">
                <a:latin typeface="Arial" pitchFamily="34" charset="0"/>
                <a:cs typeface="Arial" pitchFamily="34" charset="0"/>
              </a:rPr>
              <a:t> use?</a:t>
            </a:r>
          </a:p>
          <a:p>
            <a:pPr marL="257175" indent="-257175">
              <a:buClr>
                <a:schemeClr val="accent1"/>
              </a:buClr>
              <a:buFont typeface="Wingdings" pitchFamily="2" charset="2"/>
              <a:buChar char="§"/>
            </a:pPr>
            <a:r>
              <a:rPr lang="en-GB" sz="1350" dirty="0">
                <a:latin typeface="Arial" pitchFamily="34" charset="0"/>
                <a:cs typeface="Arial" pitchFamily="34" charset="0"/>
              </a:rPr>
              <a:t>The paper reports that a stewardship intervention brought the CPE outbreak under control – but also implemented ‘case isolation, screening of contacts, barrier nursing and other infection control interventions’.</a:t>
            </a:r>
          </a:p>
          <a:p>
            <a:pPr marL="257175" indent="-257175">
              <a:buClr>
                <a:schemeClr val="accent1"/>
              </a:buClr>
              <a:buFont typeface="Wingdings" pitchFamily="2" charset="2"/>
              <a:buChar char="§"/>
            </a:pPr>
            <a:r>
              <a:rPr lang="en-GB" sz="1350" dirty="0">
                <a:latin typeface="Arial" pitchFamily="34" charset="0"/>
                <a:cs typeface="Arial" pitchFamily="34" charset="0"/>
              </a:rPr>
              <a:t>Study focussed only on OXA-48 </a:t>
            </a:r>
            <a:r>
              <a:rPr lang="en-GB" sz="1350" i="1" dirty="0">
                <a:latin typeface="Arial" pitchFamily="34" charset="0"/>
                <a:cs typeface="Arial" pitchFamily="34" charset="0"/>
              </a:rPr>
              <a:t>K. pneumoniae</a:t>
            </a:r>
            <a:r>
              <a:rPr lang="en-GB" sz="1350" dirty="0">
                <a:latin typeface="Arial" pitchFamily="34" charset="0"/>
                <a:cs typeface="Arial" pitchFamily="34" charset="0"/>
              </a:rPr>
              <a:t>; what about other </a:t>
            </a:r>
            <a:r>
              <a:rPr lang="en-GB" sz="1350" dirty="0" err="1">
                <a:latin typeface="Arial" pitchFamily="34" charset="0"/>
                <a:cs typeface="Arial" pitchFamily="34" charset="0"/>
              </a:rPr>
              <a:t>Enterobacterales</a:t>
            </a:r>
            <a:r>
              <a:rPr lang="en-GB" sz="1350" dirty="0">
                <a:latin typeface="Arial" pitchFamily="34" charset="0"/>
                <a:cs typeface="Arial" pitchFamily="34" charset="0"/>
              </a:rPr>
              <a:t> and non-fermenters?</a:t>
            </a:r>
          </a:p>
          <a:p>
            <a:pPr marL="257175" indent="-257175">
              <a:buClr>
                <a:schemeClr val="accent1"/>
              </a:buClr>
              <a:buFont typeface="Wingdings" pitchFamily="2" charset="2"/>
              <a:buChar char="§"/>
            </a:pPr>
            <a:endParaRPr lang="en-GB" sz="1350" dirty="0">
              <a:latin typeface="Arial" pitchFamily="34" charset="0"/>
              <a:cs typeface="Arial" pitchFamily="34" charset="0"/>
            </a:endParaRPr>
          </a:p>
        </p:txBody>
      </p:sp>
      <p:sp>
        <p:nvSpPr>
          <p:cNvPr id="6" name="Rectangle 1"/>
          <p:cNvSpPr>
            <a:spLocks noChangeArrowheads="1"/>
          </p:cNvSpPr>
          <p:nvPr/>
        </p:nvSpPr>
        <p:spPr bwMode="auto">
          <a:xfrm>
            <a:off x="35496" y="4889584"/>
            <a:ext cx="4698522" cy="253916"/>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lvl="0"/>
            <a:r>
              <a:rPr lang="en-GB" sz="1200" dirty="0" err="1">
                <a:latin typeface="Arial" pitchFamily="34" charset="0"/>
                <a:cs typeface="Arial" pitchFamily="34" charset="0"/>
              </a:rPr>
              <a:t>Gharbi</a:t>
            </a:r>
            <a:r>
              <a:rPr lang="en-GB" sz="1200" dirty="0">
                <a:latin typeface="Arial" pitchFamily="34" charset="0"/>
                <a:cs typeface="Arial" pitchFamily="34" charset="0"/>
              </a:rPr>
              <a:t> </a:t>
            </a:r>
            <a:r>
              <a:rPr lang="en-GB" sz="1200" i="1" dirty="0">
                <a:latin typeface="Arial" pitchFamily="34" charset="0"/>
                <a:cs typeface="Arial" pitchFamily="34" charset="0"/>
              </a:rPr>
              <a:t>et al</a:t>
            </a:r>
            <a:r>
              <a:rPr lang="en-GB" sz="1200" dirty="0">
                <a:latin typeface="Arial" pitchFamily="34" charset="0"/>
                <a:cs typeface="Arial" pitchFamily="34" charset="0"/>
              </a:rPr>
              <a:t>. </a:t>
            </a:r>
            <a:r>
              <a:rPr lang="en-GB" sz="1200" i="1" dirty="0" err="1">
                <a:latin typeface="Arial" pitchFamily="34" charset="0"/>
                <a:cs typeface="Arial" pitchFamily="34" charset="0"/>
              </a:rPr>
              <a:t>Int</a:t>
            </a:r>
            <a:r>
              <a:rPr lang="en-GB" sz="1200" i="1" dirty="0">
                <a:latin typeface="Arial" pitchFamily="34" charset="0"/>
                <a:cs typeface="Arial" pitchFamily="34" charset="0"/>
              </a:rPr>
              <a:t> J </a:t>
            </a:r>
            <a:r>
              <a:rPr lang="en-GB" sz="1200" i="1" dirty="0" err="1">
                <a:latin typeface="Arial" pitchFamily="34" charset="0"/>
                <a:cs typeface="Arial" pitchFamily="34" charset="0"/>
              </a:rPr>
              <a:t>Antimicrob</a:t>
            </a:r>
            <a:r>
              <a:rPr lang="en-GB" sz="1200" i="1" dirty="0">
                <a:latin typeface="Arial" pitchFamily="34" charset="0"/>
                <a:cs typeface="Arial" pitchFamily="34" charset="0"/>
              </a:rPr>
              <a:t> Agents </a:t>
            </a:r>
            <a:r>
              <a:rPr lang="en-GB" sz="1200" dirty="0">
                <a:latin typeface="Arial" pitchFamily="34" charset="0"/>
                <a:cs typeface="Arial" pitchFamily="34" charset="0"/>
              </a:rPr>
              <a:t>2015.</a:t>
            </a:r>
          </a:p>
        </p:txBody>
      </p:sp>
      <p:pic>
        <p:nvPicPr>
          <p:cNvPr id="1026" name="Picture 2" descr="https://reflectionsipc.files.wordpress.com/2015/06/mero-usage-correlat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828039"/>
            <a:ext cx="3582395" cy="2686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808401"/>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800600"/>
            <a:ext cx="9144000" cy="338554"/>
          </a:xfrm>
          <a:prstGeom prst="rect">
            <a:avLst/>
          </a:prstGeom>
        </p:spPr>
        <p:txBody>
          <a:bodyPr wrap="square">
            <a:spAutoFit/>
          </a:bodyPr>
          <a:lstStyle/>
          <a:p>
            <a:r>
              <a:rPr lang="en-GB" sz="1600" dirty="0" err="1">
                <a:latin typeface="Arial" pitchFamily="34" charset="0"/>
                <a:cs typeface="Arial" pitchFamily="34" charset="0"/>
              </a:rPr>
              <a:t>Hou</a:t>
            </a:r>
            <a:r>
              <a:rPr lang="en-GB" sz="1600" dirty="0">
                <a:latin typeface="Arial" pitchFamily="34" charset="0"/>
                <a:cs typeface="Arial" pitchFamily="34" charset="0"/>
              </a:rPr>
              <a:t> </a:t>
            </a:r>
            <a:r>
              <a:rPr lang="en-GB" sz="1600" i="1" dirty="0">
                <a:latin typeface="Arial" pitchFamily="34" charset="0"/>
                <a:cs typeface="Arial" pitchFamily="34" charset="0"/>
              </a:rPr>
              <a:t>et al. </a:t>
            </a:r>
            <a:r>
              <a:rPr lang="en-GB" sz="1600" i="1" dirty="0" err="1">
                <a:latin typeface="Arial" pitchFamily="34" charset="0"/>
                <a:cs typeface="Arial" pitchFamily="34" charset="0"/>
              </a:rPr>
              <a:t>PLoS</a:t>
            </a:r>
            <a:r>
              <a:rPr lang="en-GB" sz="1600" i="1" dirty="0">
                <a:latin typeface="Arial" pitchFamily="34" charset="0"/>
                <a:cs typeface="Arial" pitchFamily="34" charset="0"/>
              </a:rPr>
              <a:t> ONE</a:t>
            </a:r>
            <a:r>
              <a:rPr lang="en-GB" sz="1600" dirty="0">
                <a:latin typeface="Arial" pitchFamily="34" charset="0"/>
                <a:cs typeface="Arial" pitchFamily="34" charset="0"/>
              </a:rPr>
              <a:t> 2014;9:e101447; * = significant difference before vs. after.</a:t>
            </a:r>
          </a:p>
        </p:txBody>
      </p:sp>
      <p:sp>
        <p:nvSpPr>
          <p:cNvPr id="5" name="Title 1"/>
          <p:cNvSpPr>
            <a:spLocks noGrp="1"/>
          </p:cNvSpPr>
          <p:nvPr>
            <p:ph type="title"/>
          </p:nvPr>
        </p:nvSpPr>
        <p:spPr>
          <a:xfrm>
            <a:off x="457200" y="-20538"/>
            <a:ext cx="8229600" cy="857250"/>
          </a:xfrm>
        </p:spPr>
        <p:txBody>
          <a:bodyPr>
            <a:normAutofit/>
          </a:bodyPr>
          <a:lstStyle/>
          <a:p>
            <a:r>
              <a:rPr lang="en-GB" sz="3200" dirty="0">
                <a:latin typeface="Arial" pitchFamily="34" charset="0"/>
                <a:cs typeface="Arial" pitchFamily="34" charset="0"/>
              </a:rPr>
              <a:t>Antibiotic use</a:t>
            </a:r>
          </a:p>
        </p:txBody>
      </p:sp>
      <p:sp>
        <p:nvSpPr>
          <p:cNvPr id="6" name="Title 1"/>
          <p:cNvSpPr txBox="1">
            <a:spLocks/>
          </p:cNvSpPr>
          <p:nvPr/>
        </p:nvSpPr>
        <p:spPr bwMode="auto">
          <a:xfrm>
            <a:off x="539552" y="688214"/>
            <a:ext cx="7920880" cy="53338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tab pos="4037013" algn="l"/>
              </a:tabLst>
              <a:defRPr/>
            </a:pPr>
            <a:r>
              <a:rPr kumimoji="0" lang="en-GB" b="0" i="0" u="none" strike="noStrike" kern="1200" cap="none" spc="0" normalizeH="0" baseline="0" noProof="0" dirty="0">
                <a:ln>
                  <a:noFill/>
                </a:ln>
                <a:effectLst/>
                <a:uLnTx/>
                <a:uFillTx/>
                <a:latin typeface="Arial" pitchFamily="34" charset="0"/>
                <a:ea typeface="+mj-ea"/>
                <a:cs typeface="Arial" pitchFamily="34" charset="0"/>
              </a:rPr>
              <a:t>Evaluating impact of 6 month antimicrobial</a:t>
            </a:r>
            <a:r>
              <a:rPr kumimoji="0" lang="en-GB" b="0" i="0" u="none" strike="noStrike" kern="1200" cap="none" spc="0" normalizeH="0" noProof="0" dirty="0">
                <a:ln>
                  <a:noFill/>
                </a:ln>
                <a:effectLst/>
                <a:uLnTx/>
                <a:uFillTx/>
                <a:latin typeface="Arial" pitchFamily="34" charset="0"/>
                <a:ea typeface="+mj-ea"/>
                <a:cs typeface="Arial" pitchFamily="34" charset="0"/>
              </a:rPr>
              <a:t> stewardship intervention on an ICU by comparing bacterial resistance for matched 6 month periods either side of intervention. </a:t>
            </a:r>
            <a:endParaRPr kumimoji="0" lang="en-GB" b="0" i="0" u="none" strike="noStrike" kern="1200" cap="none" spc="0" normalizeH="0" baseline="0" noProof="0" dirty="0">
              <a:ln>
                <a:noFill/>
              </a:ln>
              <a:effectLst/>
              <a:uLnTx/>
              <a:uFillTx/>
              <a:latin typeface="Arial" pitchFamily="34" charset="0"/>
              <a:ea typeface="+mj-ea"/>
              <a:cs typeface="Arial" pitchFamily="34" charset="0"/>
            </a:endParaRPr>
          </a:p>
        </p:txBody>
      </p:sp>
      <p:graphicFrame>
        <p:nvGraphicFramePr>
          <p:cNvPr id="7" name="Chart 6"/>
          <p:cNvGraphicFramePr/>
          <p:nvPr>
            <p:extLst>
              <p:ext uri="{D42A27DB-BD31-4B8C-83A1-F6EECF244321}">
                <p14:modId xmlns:p14="http://schemas.microsoft.com/office/powerpoint/2010/main" val="2009833301"/>
              </p:ext>
            </p:extLst>
          </p:nvPr>
        </p:nvGraphicFramePr>
        <p:xfrm>
          <a:off x="539552" y="1488683"/>
          <a:ext cx="8153400" cy="32004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483068" y="2686050"/>
            <a:ext cx="304800" cy="369332"/>
          </a:xfrm>
          <a:prstGeom prst="rect">
            <a:avLst/>
          </a:prstGeom>
          <a:noFill/>
        </p:spPr>
        <p:txBody>
          <a:bodyPr wrap="square" rtlCol="0">
            <a:spAutoFit/>
          </a:bodyPr>
          <a:lstStyle/>
          <a:p>
            <a:r>
              <a:rPr lang="en-GB" dirty="0">
                <a:latin typeface="Arial" pitchFamily="34" charset="0"/>
                <a:cs typeface="Arial" pitchFamily="34" charset="0"/>
              </a:rPr>
              <a:t>*</a:t>
            </a:r>
          </a:p>
        </p:txBody>
      </p:sp>
      <p:sp>
        <p:nvSpPr>
          <p:cNvPr id="9" name="TextBox 8"/>
          <p:cNvSpPr txBox="1"/>
          <p:nvPr/>
        </p:nvSpPr>
        <p:spPr>
          <a:xfrm>
            <a:off x="2622332" y="2845675"/>
            <a:ext cx="304800" cy="369332"/>
          </a:xfrm>
          <a:prstGeom prst="rect">
            <a:avLst/>
          </a:prstGeom>
          <a:noFill/>
        </p:spPr>
        <p:txBody>
          <a:bodyPr wrap="square" rtlCol="0">
            <a:spAutoFit/>
          </a:bodyPr>
          <a:lstStyle/>
          <a:p>
            <a:r>
              <a:rPr lang="en-GB" dirty="0">
                <a:latin typeface="Arial" pitchFamily="34" charset="0"/>
                <a:cs typeface="Arial" pitchFamily="34" charset="0"/>
              </a:rPr>
              <a:t>*</a:t>
            </a:r>
          </a:p>
        </p:txBody>
      </p:sp>
      <p:sp>
        <p:nvSpPr>
          <p:cNvPr id="10" name="TextBox 9"/>
          <p:cNvSpPr txBox="1"/>
          <p:nvPr/>
        </p:nvSpPr>
        <p:spPr>
          <a:xfrm>
            <a:off x="2745714" y="2693047"/>
            <a:ext cx="304800" cy="369332"/>
          </a:xfrm>
          <a:prstGeom prst="rect">
            <a:avLst/>
          </a:prstGeom>
          <a:noFill/>
        </p:spPr>
        <p:txBody>
          <a:bodyPr wrap="square" rtlCol="0">
            <a:spAutoFit/>
          </a:bodyPr>
          <a:lstStyle/>
          <a:p>
            <a:r>
              <a:rPr lang="en-GB" dirty="0">
                <a:latin typeface="Arial" pitchFamily="34" charset="0"/>
                <a:cs typeface="Arial" pitchFamily="34" charset="0"/>
              </a:rPr>
              <a:t>*</a:t>
            </a:r>
          </a:p>
        </p:txBody>
      </p:sp>
      <p:sp>
        <p:nvSpPr>
          <p:cNvPr id="11" name="TextBox 10"/>
          <p:cNvSpPr txBox="1"/>
          <p:nvPr/>
        </p:nvSpPr>
        <p:spPr>
          <a:xfrm>
            <a:off x="2911366" y="2845675"/>
            <a:ext cx="304800" cy="369332"/>
          </a:xfrm>
          <a:prstGeom prst="rect">
            <a:avLst/>
          </a:prstGeom>
          <a:noFill/>
        </p:spPr>
        <p:txBody>
          <a:bodyPr wrap="square" rtlCol="0">
            <a:spAutoFit/>
          </a:bodyPr>
          <a:lstStyle/>
          <a:p>
            <a:r>
              <a:rPr lang="en-GB" dirty="0">
                <a:latin typeface="Arial" pitchFamily="34" charset="0"/>
                <a:cs typeface="Arial" pitchFamily="34" charset="0"/>
              </a:rPr>
              <a:t>*</a:t>
            </a:r>
          </a:p>
        </p:txBody>
      </p:sp>
      <p:sp>
        <p:nvSpPr>
          <p:cNvPr id="12" name="TextBox 11"/>
          <p:cNvSpPr txBox="1"/>
          <p:nvPr/>
        </p:nvSpPr>
        <p:spPr>
          <a:xfrm>
            <a:off x="4769068" y="2240675"/>
            <a:ext cx="304800" cy="369332"/>
          </a:xfrm>
          <a:prstGeom prst="rect">
            <a:avLst/>
          </a:prstGeom>
          <a:noFill/>
        </p:spPr>
        <p:txBody>
          <a:bodyPr wrap="square" rtlCol="0">
            <a:spAutoFit/>
          </a:bodyPr>
          <a:lstStyle/>
          <a:p>
            <a:r>
              <a:rPr lang="en-GB" dirty="0">
                <a:latin typeface="Arial" pitchFamily="34" charset="0"/>
                <a:cs typeface="Arial" pitchFamily="34" charset="0"/>
              </a:rPr>
              <a:t>*</a:t>
            </a:r>
          </a:p>
        </p:txBody>
      </p:sp>
      <p:sp>
        <p:nvSpPr>
          <p:cNvPr id="13" name="TextBox 12"/>
          <p:cNvSpPr txBox="1"/>
          <p:nvPr/>
        </p:nvSpPr>
        <p:spPr>
          <a:xfrm>
            <a:off x="4908332" y="2378624"/>
            <a:ext cx="304800" cy="369332"/>
          </a:xfrm>
          <a:prstGeom prst="rect">
            <a:avLst/>
          </a:prstGeom>
          <a:noFill/>
        </p:spPr>
        <p:txBody>
          <a:bodyPr wrap="square" rtlCol="0">
            <a:spAutoFit/>
          </a:bodyPr>
          <a:lstStyle/>
          <a:p>
            <a:r>
              <a:rPr lang="en-GB" dirty="0">
                <a:latin typeface="Arial" pitchFamily="34" charset="0"/>
                <a:cs typeface="Arial" pitchFamily="34" charset="0"/>
              </a:rPr>
              <a:t>*</a:t>
            </a:r>
          </a:p>
        </p:txBody>
      </p:sp>
    </p:spTree>
    <p:extLst>
      <p:ext uri="{BB962C8B-B14F-4D97-AF65-F5344CB8AC3E}">
        <p14:creationId xmlns:p14="http://schemas.microsoft.com/office/powerpoint/2010/main" val="1329732215"/>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800600"/>
            <a:ext cx="9144000" cy="307777"/>
          </a:xfrm>
          <a:prstGeom prst="rect">
            <a:avLst/>
          </a:prstGeom>
        </p:spPr>
        <p:txBody>
          <a:bodyPr wrap="square">
            <a:spAutoFit/>
          </a:bodyPr>
          <a:lstStyle/>
          <a:p>
            <a:r>
              <a:rPr lang="en-GB" sz="1400" dirty="0" err="1">
                <a:latin typeface="Arial" pitchFamily="34" charset="0"/>
                <a:cs typeface="Arial" pitchFamily="34" charset="0"/>
              </a:rPr>
              <a:t>Cipko</a:t>
            </a:r>
            <a:r>
              <a:rPr lang="en-GB" sz="1400" dirty="0">
                <a:latin typeface="Arial" pitchFamily="34" charset="0"/>
                <a:cs typeface="Arial" pitchFamily="34" charset="0"/>
              </a:rPr>
              <a:t> et al. J </a:t>
            </a:r>
            <a:r>
              <a:rPr lang="en-GB" sz="1400" dirty="0" err="1">
                <a:latin typeface="Arial" pitchFamily="34" charset="0"/>
                <a:cs typeface="Arial" pitchFamily="34" charset="0"/>
              </a:rPr>
              <a:t>Antimicrob</a:t>
            </a:r>
            <a:r>
              <a:rPr lang="en-GB" sz="1400" dirty="0">
                <a:latin typeface="Arial" pitchFamily="34" charset="0"/>
                <a:cs typeface="Arial" pitchFamily="34" charset="0"/>
              </a:rPr>
              <a:t> </a:t>
            </a:r>
            <a:r>
              <a:rPr lang="en-GB" sz="1400" dirty="0" err="1">
                <a:latin typeface="Arial" pitchFamily="34" charset="0"/>
                <a:cs typeface="Arial" pitchFamily="34" charset="0"/>
              </a:rPr>
              <a:t>Chemother</a:t>
            </a:r>
            <a:r>
              <a:rPr lang="en-GB" sz="1400" dirty="0">
                <a:latin typeface="Arial" pitchFamily="34" charset="0"/>
                <a:cs typeface="Arial" pitchFamily="34" charset="0"/>
              </a:rPr>
              <a:t> AMR 2020.</a:t>
            </a:r>
          </a:p>
        </p:txBody>
      </p:sp>
      <p:sp>
        <p:nvSpPr>
          <p:cNvPr id="5" name="Title 1"/>
          <p:cNvSpPr>
            <a:spLocks noGrp="1"/>
          </p:cNvSpPr>
          <p:nvPr>
            <p:ph type="title"/>
          </p:nvPr>
        </p:nvSpPr>
        <p:spPr>
          <a:xfrm>
            <a:off x="179512" y="-20538"/>
            <a:ext cx="8229600" cy="857250"/>
          </a:xfrm>
        </p:spPr>
        <p:txBody>
          <a:bodyPr>
            <a:normAutofit/>
          </a:bodyPr>
          <a:lstStyle/>
          <a:p>
            <a:pPr algn="l"/>
            <a:r>
              <a:rPr lang="en-GB" sz="3200" dirty="0">
                <a:latin typeface="Arial" pitchFamily="34" charset="0"/>
                <a:cs typeface="Arial" pitchFamily="34" charset="0"/>
              </a:rPr>
              <a:t>Antibiotic use</a:t>
            </a:r>
          </a:p>
        </p:txBody>
      </p:sp>
      <p:sp>
        <p:nvSpPr>
          <p:cNvPr id="6" name="Title 1"/>
          <p:cNvSpPr txBox="1">
            <a:spLocks/>
          </p:cNvSpPr>
          <p:nvPr/>
        </p:nvSpPr>
        <p:spPr bwMode="auto">
          <a:xfrm>
            <a:off x="251520" y="714034"/>
            <a:ext cx="3744416" cy="53338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tab pos="4037013" algn="l"/>
              </a:tabLst>
              <a:defRPr/>
            </a:pPr>
            <a:r>
              <a:rPr kumimoji="0" lang="en-GB" b="0" i="0" u="none" strike="noStrike" kern="1200" cap="none" spc="0" normalizeH="0" baseline="0" noProof="0" dirty="0">
                <a:ln>
                  <a:noFill/>
                </a:ln>
                <a:effectLst/>
                <a:uLnTx/>
                <a:uFillTx/>
                <a:latin typeface="Arial" pitchFamily="34" charset="0"/>
                <a:ea typeface="+mj-ea"/>
                <a:cs typeface="Arial" pitchFamily="34" charset="0"/>
              </a:rPr>
              <a:t>Impact of an antimicrobial stewardship programme on </a:t>
            </a:r>
            <a:r>
              <a:rPr kumimoji="0" lang="en-GB" b="0" i="0" u="none" strike="noStrike" kern="1200" cap="none" spc="0" normalizeH="0" baseline="0" noProof="0" dirty="0" err="1">
                <a:ln>
                  <a:noFill/>
                </a:ln>
                <a:effectLst/>
                <a:uLnTx/>
                <a:uFillTx/>
                <a:latin typeface="Arial" pitchFamily="34" charset="0"/>
                <a:ea typeface="+mj-ea"/>
                <a:cs typeface="Arial" pitchFamily="34" charset="0"/>
              </a:rPr>
              <a:t>carbapenem</a:t>
            </a:r>
            <a:r>
              <a:rPr kumimoji="0" lang="en-GB" b="0" i="0" u="none" strike="noStrike" kern="1200" cap="none" spc="0" normalizeH="0" noProof="0" dirty="0">
                <a:ln>
                  <a:noFill/>
                </a:ln>
                <a:effectLst/>
                <a:uLnTx/>
                <a:uFillTx/>
                <a:latin typeface="Arial" pitchFamily="34" charset="0"/>
                <a:ea typeface="+mj-ea"/>
                <a:cs typeface="Arial" pitchFamily="34" charset="0"/>
              </a:rPr>
              <a:t> consumption and CPE in an Australian local health district.</a:t>
            </a:r>
            <a:endParaRPr kumimoji="0" lang="en-GB" b="0" i="0" u="none" strike="noStrike" kern="1200" cap="none" spc="0" normalizeH="0" baseline="0" noProof="0" dirty="0">
              <a:ln>
                <a:noFill/>
              </a:ln>
              <a:effectLst/>
              <a:uLnTx/>
              <a:uFillTx/>
              <a:latin typeface="Arial" pitchFamily="34" charset="0"/>
              <a:ea typeface="+mj-ea"/>
              <a:cs typeface="Arial" pitchFamily="34" charset="0"/>
            </a:endParaRPr>
          </a:p>
        </p:txBody>
      </p:sp>
      <p:pic>
        <p:nvPicPr>
          <p:cNvPr id="2" name="Picture 1"/>
          <p:cNvPicPr>
            <a:picLocks noChangeAspect="1"/>
          </p:cNvPicPr>
          <p:nvPr/>
        </p:nvPicPr>
        <p:blipFill rotWithShape="1">
          <a:blip r:embed="rId2"/>
          <a:srcRect l="7476" t="26200" r="58662" b="16400"/>
          <a:stretch/>
        </p:blipFill>
        <p:spPr>
          <a:xfrm>
            <a:off x="3872966" y="123478"/>
            <a:ext cx="5059880" cy="4824536"/>
          </a:xfrm>
          <a:prstGeom prst="rect">
            <a:avLst/>
          </a:prstGeom>
        </p:spPr>
      </p:pic>
    </p:spTree>
    <p:extLst>
      <p:ext uri="{BB962C8B-B14F-4D97-AF65-F5344CB8AC3E}">
        <p14:creationId xmlns:p14="http://schemas.microsoft.com/office/powerpoint/2010/main" val="3062851375"/>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143000" y="195486"/>
          <a:ext cx="6453336" cy="4698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a:spLocks noChangeArrowheads="1"/>
          </p:cNvSpPr>
          <p:nvPr/>
        </p:nvSpPr>
        <p:spPr bwMode="auto">
          <a:xfrm>
            <a:off x="0" y="4866501"/>
            <a:ext cx="5750719" cy="276999"/>
          </a:xfrm>
          <a:prstGeom prst="rect">
            <a:avLst/>
          </a:prstGeom>
          <a:noFill/>
          <a:ln w="9525">
            <a:noFill/>
            <a:miter lim="800000"/>
            <a:headEnd/>
            <a:tailEnd/>
          </a:ln>
        </p:spPr>
        <p:txBody>
          <a:bodyPr>
            <a:spAutoFit/>
          </a:bodyPr>
          <a:lstStyle/>
          <a:p>
            <a:r>
              <a:rPr lang="en-GB" sz="1200" dirty="0">
                <a:latin typeface="Arial" pitchFamily="34" charset="0"/>
                <a:cs typeface="Arial" pitchFamily="34" charset="0"/>
              </a:rPr>
              <a:t>Otter </a:t>
            </a:r>
            <a:r>
              <a:rPr lang="en-GB" sz="1200" i="1" dirty="0">
                <a:latin typeface="Arial" pitchFamily="34" charset="0"/>
                <a:cs typeface="Arial" pitchFamily="34" charset="0"/>
              </a:rPr>
              <a:t>et al. </a:t>
            </a:r>
            <a:r>
              <a:rPr lang="en-GB" sz="1200" i="1" dirty="0" err="1">
                <a:latin typeface="Arial" pitchFamily="34" charset="0"/>
                <a:cs typeface="Arial" pitchFamily="34" charset="0"/>
              </a:rPr>
              <a:t>Clin</a:t>
            </a:r>
            <a:r>
              <a:rPr lang="en-GB" sz="1200" i="1" dirty="0">
                <a:latin typeface="Arial" pitchFamily="34" charset="0"/>
                <a:cs typeface="Arial" pitchFamily="34" charset="0"/>
              </a:rPr>
              <a:t> </a:t>
            </a:r>
            <a:r>
              <a:rPr lang="en-GB" sz="1200" i="1" dirty="0" err="1">
                <a:latin typeface="Arial" pitchFamily="34" charset="0"/>
                <a:cs typeface="Arial" pitchFamily="34" charset="0"/>
              </a:rPr>
              <a:t>Microbiol</a:t>
            </a:r>
            <a:r>
              <a:rPr lang="en-GB" sz="1200" i="1" dirty="0">
                <a:latin typeface="Arial" pitchFamily="34" charset="0"/>
                <a:cs typeface="Arial" pitchFamily="34" charset="0"/>
              </a:rPr>
              <a:t> Infect </a:t>
            </a:r>
            <a:r>
              <a:rPr lang="en-GB" sz="1200" dirty="0">
                <a:latin typeface="Arial" pitchFamily="34" charset="0"/>
                <a:cs typeface="Arial" pitchFamily="34" charset="0"/>
              </a:rPr>
              <a:t>2015 2015;21:1057–1066.</a:t>
            </a:r>
          </a:p>
        </p:txBody>
      </p:sp>
    </p:spTree>
    <p:extLst>
      <p:ext uri="{BB962C8B-B14F-4D97-AF65-F5344CB8AC3E}">
        <p14:creationId xmlns:p14="http://schemas.microsoft.com/office/powerpoint/2010/main" val="2355587676"/>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371600" y="114300"/>
            <a:ext cx="6172200" cy="857250"/>
          </a:xfrm>
        </p:spPr>
        <p:txBody>
          <a:bodyPr>
            <a:normAutofit/>
          </a:bodyPr>
          <a:lstStyle/>
          <a:p>
            <a:r>
              <a:rPr lang="en-GB" sz="2700" dirty="0" err="1">
                <a:latin typeface="Arial" pitchFamily="34" charset="0"/>
                <a:cs typeface="Arial" pitchFamily="34" charset="0"/>
              </a:rPr>
              <a:t>Deisolation</a:t>
            </a:r>
            <a:r>
              <a:rPr lang="en-GB" sz="2700" dirty="0">
                <a:latin typeface="Arial" pitchFamily="34" charset="0"/>
                <a:cs typeface="Arial" pitchFamily="34" charset="0"/>
              </a:rPr>
              <a:t>?</a:t>
            </a:r>
          </a:p>
        </p:txBody>
      </p:sp>
      <p:sp>
        <p:nvSpPr>
          <p:cNvPr id="3073" name="Rectangle 1"/>
          <p:cNvSpPr>
            <a:spLocks noChangeArrowheads="1"/>
          </p:cNvSpPr>
          <p:nvPr/>
        </p:nvSpPr>
        <p:spPr bwMode="auto">
          <a:xfrm>
            <a:off x="35496" y="4150921"/>
            <a:ext cx="6229350" cy="992579"/>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marL="257175" indent="-257175" defTabSz="685800" fontAlgn="base">
              <a:spcBef>
                <a:spcPct val="0"/>
              </a:spcBef>
              <a:spcAft>
                <a:spcPct val="0"/>
              </a:spcAft>
              <a:buFont typeface="+mj-lt"/>
              <a:buAutoNum type="arabicPeriod"/>
            </a:pPr>
            <a:r>
              <a:rPr lang="en-GB" sz="1200" dirty="0">
                <a:latin typeface="Arial" pitchFamily="34" charset="0"/>
                <a:ea typeface="Calibri" pitchFamily="34" charset="0"/>
                <a:cs typeface="Arial" pitchFamily="34" charset="0"/>
              </a:rPr>
              <a:t>Bird </a:t>
            </a:r>
            <a:r>
              <a:rPr lang="en-GB" sz="1200" i="1" dirty="0">
                <a:latin typeface="Arial" pitchFamily="34" charset="0"/>
                <a:ea typeface="Calibri" pitchFamily="34" charset="0"/>
                <a:cs typeface="Arial" pitchFamily="34" charset="0"/>
              </a:rPr>
              <a:t>et al. J Hosp Infect</a:t>
            </a:r>
            <a:r>
              <a:rPr lang="en-GB" sz="1200" dirty="0">
                <a:latin typeface="Arial" pitchFamily="34" charset="0"/>
                <a:ea typeface="Calibri" pitchFamily="34" charset="0"/>
                <a:cs typeface="Arial" pitchFamily="34" charset="0"/>
              </a:rPr>
              <a:t> 1998;40:243-247.</a:t>
            </a:r>
            <a:endParaRPr lang="en-GB" sz="1200" dirty="0">
              <a:latin typeface="Arial" pitchFamily="34" charset="0"/>
              <a:cs typeface="Arial" pitchFamily="34" charset="0"/>
            </a:endParaRPr>
          </a:p>
          <a:p>
            <a:pPr marL="257175" indent="-257175" defTabSz="685800" fontAlgn="base">
              <a:spcBef>
                <a:spcPct val="0"/>
              </a:spcBef>
              <a:spcAft>
                <a:spcPct val="0"/>
              </a:spcAft>
              <a:buFont typeface="+mj-lt"/>
              <a:buAutoNum type="arabicPeriod"/>
            </a:pPr>
            <a:r>
              <a:rPr lang="en-GB" sz="1200" dirty="0" err="1" bmk="">
                <a:latin typeface="Arial" pitchFamily="34" charset="0"/>
                <a:ea typeface="Calibri" pitchFamily="34" charset="0"/>
                <a:cs typeface="Arial" pitchFamily="34" charset="0"/>
              </a:rPr>
              <a:t>Pacio</a:t>
            </a:r>
            <a:r>
              <a:rPr lang="en-GB" sz="1200" dirty="0" bmk="">
                <a:latin typeface="Arial" pitchFamily="34" charset="0"/>
                <a:ea typeface="Calibri" pitchFamily="34" charset="0"/>
                <a:cs typeface="Arial" pitchFamily="34" charset="0"/>
              </a:rPr>
              <a:t> </a:t>
            </a:r>
            <a:r>
              <a:rPr lang="en-GB" sz="1200" i="1" dirty="0" bmk="">
                <a:latin typeface="Arial" pitchFamily="34" charset="0"/>
                <a:ea typeface="Calibri" pitchFamily="34" charset="0"/>
                <a:cs typeface="Arial" pitchFamily="34" charset="0"/>
              </a:rPr>
              <a:t>et al. Infect Control Hosp </a:t>
            </a:r>
            <a:r>
              <a:rPr lang="en-GB" sz="1200" i="1" dirty="0" err="1" bmk="">
                <a:latin typeface="Arial" pitchFamily="34" charset="0"/>
                <a:ea typeface="Calibri" pitchFamily="34" charset="0"/>
                <a:cs typeface="Arial" pitchFamily="34" charset="0"/>
              </a:rPr>
              <a:t>Epidemiol</a:t>
            </a:r>
            <a:r>
              <a:rPr lang="en-GB" sz="1200" dirty="0" bmk="">
                <a:latin typeface="Arial" pitchFamily="34" charset="0"/>
                <a:ea typeface="Calibri" pitchFamily="34" charset="0"/>
                <a:cs typeface="Arial" pitchFamily="34" charset="0"/>
              </a:rPr>
              <a:t> 2003;24:246-250.</a:t>
            </a:r>
            <a:endParaRPr lang="en-GB" sz="1200" dirty="0" bmk="">
              <a:latin typeface="Arial" pitchFamily="34" charset="0"/>
              <a:cs typeface="Arial" pitchFamily="34" charset="0"/>
            </a:endParaRPr>
          </a:p>
          <a:p>
            <a:pPr marL="257175" indent="-257175" defTabSz="685800" fontAlgn="base">
              <a:spcBef>
                <a:spcPct val="0"/>
              </a:spcBef>
              <a:spcAft>
                <a:spcPct val="0"/>
              </a:spcAft>
              <a:buFont typeface="+mj-lt"/>
              <a:buAutoNum type="arabicPeriod"/>
            </a:pPr>
            <a:r>
              <a:rPr lang="en-GB" sz="1200" dirty="0" err="1" bmk="">
                <a:latin typeface="Arial" pitchFamily="34" charset="0"/>
                <a:ea typeface="Calibri" pitchFamily="34" charset="0"/>
                <a:cs typeface="Arial" pitchFamily="34" charset="0"/>
              </a:rPr>
              <a:t>Zahar</a:t>
            </a:r>
            <a:r>
              <a:rPr lang="en-GB" sz="1200" dirty="0" bmk="">
                <a:latin typeface="Arial" pitchFamily="34" charset="0"/>
                <a:ea typeface="Calibri" pitchFamily="34" charset="0"/>
                <a:cs typeface="Arial" pitchFamily="34" charset="0"/>
              </a:rPr>
              <a:t> </a:t>
            </a:r>
            <a:r>
              <a:rPr lang="en-GB" sz="1200" i="1" dirty="0" bmk="">
                <a:latin typeface="Arial" pitchFamily="34" charset="0"/>
                <a:ea typeface="Calibri" pitchFamily="34" charset="0"/>
                <a:cs typeface="Arial" pitchFamily="34" charset="0"/>
              </a:rPr>
              <a:t>et al.</a:t>
            </a:r>
            <a:r>
              <a:rPr lang="en-GB" sz="1200" dirty="0" bmk="">
                <a:latin typeface="Arial" pitchFamily="34" charset="0"/>
                <a:ea typeface="Calibri" pitchFamily="34" charset="0"/>
                <a:cs typeface="Arial" pitchFamily="34" charset="0"/>
              </a:rPr>
              <a:t> </a:t>
            </a:r>
            <a:r>
              <a:rPr lang="en-GB" sz="1200" i="1" dirty="0" bmk="">
                <a:latin typeface="Arial" pitchFamily="34" charset="0"/>
                <a:ea typeface="Calibri" pitchFamily="34" charset="0"/>
                <a:cs typeface="Arial" pitchFamily="34" charset="0"/>
              </a:rPr>
              <a:t>J Hosp Infect</a:t>
            </a:r>
            <a:r>
              <a:rPr lang="en-GB" sz="1200" dirty="0" bmk="">
                <a:latin typeface="Arial" pitchFamily="34" charset="0"/>
                <a:ea typeface="Calibri" pitchFamily="34" charset="0"/>
                <a:cs typeface="Arial" pitchFamily="34" charset="0"/>
              </a:rPr>
              <a:t> 2010;75:76-78.</a:t>
            </a:r>
            <a:endParaRPr lang="en-GB" sz="1200" dirty="0" bmk="">
              <a:latin typeface="Arial" pitchFamily="34" charset="0"/>
              <a:cs typeface="Arial" pitchFamily="34" charset="0"/>
            </a:endParaRPr>
          </a:p>
          <a:p>
            <a:pPr marL="257175" indent="-257175" defTabSz="685800" fontAlgn="base">
              <a:spcBef>
                <a:spcPct val="0"/>
              </a:spcBef>
              <a:spcAft>
                <a:spcPct val="0"/>
              </a:spcAft>
              <a:buFont typeface="+mj-lt"/>
              <a:buAutoNum type="arabicPeriod"/>
            </a:pPr>
            <a:r>
              <a:rPr lang="en-GB" sz="1200" dirty="0" bmk="">
                <a:latin typeface="Arial" pitchFamily="34" charset="0"/>
                <a:ea typeface="Calibri" pitchFamily="34" charset="0"/>
                <a:cs typeface="Arial" pitchFamily="34" charset="0"/>
              </a:rPr>
              <a:t>O'Fallon </a:t>
            </a:r>
            <a:r>
              <a:rPr lang="en-GB" sz="1200" i="1" dirty="0" bmk="">
                <a:latin typeface="Arial" pitchFamily="34" charset="0"/>
                <a:ea typeface="Calibri" pitchFamily="34" charset="0"/>
                <a:cs typeface="Arial" pitchFamily="34" charset="0"/>
              </a:rPr>
              <a:t>et al.</a:t>
            </a:r>
            <a:r>
              <a:rPr lang="en-GB" sz="1200" dirty="0" bmk="">
                <a:latin typeface="Arial" pitchFamily="34" charset="0"/>
                <a:ea typeface="Calibri" pitchFamily="34" charset="0"/>
                <a:cs typeface="Arial" pitchFamily="34" charset="0"/>
              </a:rPr>
              <a:t> </a:t>
            </a:r>
            <a:r>
              <a:rPr lang="en-GB" sz="1200" i="1" dirty="0" err="1" bmk="">
                <a:latin typeface="Arial" pitchFamily="34" charset="0"/>
                <a:ea typeface="Calibri" pitchFamily="34" charset="0"/>
                <a:cs typeface="Arial" pitchFamily="34" charset="0"/>
              </a:rPr>
              <a:t>Clin</a:t>
            </a:r>
            <a:r>
              <a:rPr lang="en-GB" sz="1200" i="1" dirty="0" bmk="">
                <a:latin typeface="Arial" pitchFamily="34" charset="0"/>
                <a:ea typeface="Calibri" pitchFamily="34" charset="0"/>
                <a:cs typeface="Arial" pitchFamily="34" charset="0"/>
              </a:rPr>
              <a:t> Infect </a:t>
            </a:r>
            <a:r>
              <a:rPr lang="en-GB" sz="1200" i="1" dirty="0" err="1" bmk="">
                <a:latin typeface="Arial" pitchFamily="34" charset="0"/>
                <a:ea typeface="Calibri" pitchFamily="34" charset="0"/>
                <a:cs typeface="Arial" pitchFamily="34" charset="0"/>
              </a:rPr>
              <a:t>Dis</a:t>
            </a:r>
            <a:r>
              <a:rPr lang="en-GB" sz="1200" dirty="0" bmk="">
                <a:latin typeface="Arial" pitchFamily="34" charset="0"/>
                <a:ea typeface="Calibri" pitchFamily="34" charset="0"/>
                <a:cs typeface="Arial" pitchFamily="34" charset="0"/>
              </a:rPr>
              <a:t> 2009;48:1375-1381.</a:t>
            </a:r>
            <a:endParaRPr lang="en-GB" sz="1200" dirty="0" bmk="">
              <a:latin typeface="Arial" pitchFamily="34" charset="0"/>
              <a:cs typeface="Arial" pitchFamily="34" charset="0"/>
            </a:endParaRPr>
          </a:p>
          <a:p>
            <a:pPr marL="257175" indent="-257175" defTabSz="685800" fontAlgn="base">
              <a:spcBef>
                <a:spcPct val="0"/>
              </a:spcBef>
              <a:spcAft>
                <a:spcPct val="0"/>
              </a:spcAft>
              <a:buFont typeface="+mj-lt"/>
              <a:buAutoNum type="arabicPeriod"/>
            </a:pPr>
            <a:r>
              <a:rPr lang="en-GB" sz="1200" dirty="0" bmk="">
                <a:latin typeface="Arial" pitchFamily="34" charset="0"/>
                <a:ea typeface="Calibri" pitchFamily="34" charset="0"/>
                <a:cs typeface="Arial" pitchFamily="34" charset="0"/>
              </a:rPr>
              <a:t>Zimmerman </a:t>
            </a:r>
            <a:r>
              <a:rPr lang="en-GB" sz="1200" i="1" dirty="0" bmk="">
                <a:latin typeface="Arial" pitchFamily="34" charset="0"/>
                <a:ea typeface="Calibri" pitchFamily="34" charset="0"/>
                <a:cs typeface="Arial" pitchFamily="34" charset="0"/>
              </a:rPr>
              <a:t>et al.</a:t>
            </a:r>
            <a:r>
              <a:rPr lang="en-GB" sz="1200" dirty="0" bmk="">
                <a:latin typeface="Arial" pitchFamily="34" charset="0"/>
                <a:ea typeface="Calibri" pitchFamily="34" charset="0"/>
                <a:cs typeface="Arial" pitchFamily="34" charset="0"/>
              </a:rPr>
              <a:t> </a:t>
            </a:r>
            <a:r>
              <a:rPr lang="en-GB" sz="1200" i="1" dirty="0" bmk="">
                <a:latin typeface="Arial" pitchFamily="34" charset="0"/>
                <a:ea typeface="Calibri" pitchFamily="34" charset="0"/>
                <a:cs typeface="Arial" pitchFamily="34" charset="0"/>
              </a:rPr>
              <a:t>Am J Infect Control</a:t>
            </a:r>
            <a:r>
              <a:rPr lang="en-GB" sz="1200" dirty="0" bmk="">
                <a:latin typeface="Arial" pitchFamily="34" charset="0"/>
                <a:ea typeface="Calibri" pitchFamily="34" charset="0"/>
                <a:cs typeface="Arial" pitchFamily="34" charset="0"/>
              </a:rPr>
              <a:t> 2013;41:190-194.</a:t>
            </a:r>
            <a:endParaRPr lang="en-GB" sz="1200" dirty="0">
              <a:latin typeface="Arial" pitchFamily="34" charset="0"/>
              <a:cs typeface="Arial" pitchFamily="34" charset="0"/>
            </a:endParaRPr>
          </a:p>
        </p:txBody>
      </p:sp>
      <p:graphicFrame>
        <p:nvGraphicFramePr>
          <p:cNvPr id="7" name="Table 6"/>
          <p:cNvGraphicFramePr>
            <a:graphicFrameLocks noGrp="1"/>
          </p:cNvGraphicFramePr>
          <p:nvPr/>
        </p:nvGraphicFramePr>
        <p:xfrm>
          <a:off x="1331640" y="843558"/>
          <a:ext cx="6426715" cy="2635425"/>
        </p:xfrm>
        <a:graphic>
          <a:graphicData uri="http://schemas.openxmlformats.org/drawingml/2006/table">
            <a:tbl>
              <a:tblPr firstRow="1" bandRow="1">
                <a:tableStyleId>{93296810-A885-4BE3-A3E7-6D5BEEA58F35}</a:tableStyleId>
              </a:tblPr>
              <a:tblGrid>
                <a:gridCol w="1080374">
                  <a:extLst>
                    <a:ext uri="{9D8B030D-6E8A-4147-A177-3AD203B41FA5}">
                      <a16:colId xmlns:a16="http://schemas.microsoft.com/office/drawing/2014/main" val="20000"/>
                    </a:ext>
                  </a:extLst>
                </a:gridCol>
                <a:gridCol w="468610">
                  <a:extLst>
                    <a:ext uri="{9D8B030D-6E8A-4147-A177-3AD203B41FA5}">
                      <a16:colId xmlns:a16="http://schemas.microsoft.com/office/drawing/2014/main" val="20001"/>
                    </a:ext>
                  </a:extLst>
                </a:gridCol>
                <a:gridCol w="1504126">
                  <a:extLst>
                    <a:ext uri="{9D8B030D-6E8A-4147-A177-3AD203B41FA5}">
                      <a16:colId xmlns:a16="http://schemas.microsoft.com/office/drawing/2014/main" val="20002"/>
                    </a:ext>
                  </a:extLst>
                </a:gridCol>
                <a:gridCol w="477917">
                  <a:extLst>
                    <a:ext uri="{9D8B030D-6E8A-4147-A177-3AD203B41FA5}">
                      <a16:colId xmlns:a16="http://schemas.microsoft.com/office/drawing/2014/main" val="20003"/>
                    </a:ext>
                  </a:extLst>
                </a:gridCol>
                <a:gridCol w="1610446">
                  <a:extLst>
                    <a:ext uri="{9D8B030D-6E8A-4147-A177-3AD203B41FA5}">
                      <a16:colId xmlns:a16="http://schemas.microsoft.com/office/drawing/2014/main" val="20004"/>
                    </a:ext>
                  </a:extLst>
                </a:gridCol>
                <a:gridCol w="1285242">
                  <a:extLst>
                    <a:ext uri="{9D8B030D-6E8A-4147-A177-3AD203B41FA5}">
                      <a16:colId xmlns:a16="http://schemas.microsoft.com/office/drawing/2014/main" val="20005"/>
                    </a:ext>
                  </a:extLst>
                </a:gridCol>
              </a:tblGrid>
              <a:tr h="532305">
                <a:tc>
                  <a:txBody>
                    <a:bodyPr/>
                    <a:lstStyle/>
                    <a:p>
                      <a:pPr>
                        <a:lnSpc>
                          <a:spcPct val="115000"/>
                        </a:lnSpc>
                        <a:spcAft>
                          <a:spcPts val="0"/>
                        </a:spcAft>
                      </a:pPr>
                      <a:r>
                        <a:rPr lang="en-GB" sz="1200" b="1" dirty="0">
                          <a:latin typeface="Arial" pitchFamily="34" charset="0"/>
                          <a:cs typeface="Arial" pitchFamily="34" charset="0"/>
                        </a:rPr>
                        <a:t>Author</a:t>
                      </a:r>
                      <a:endParaRPr lang="en-GB" sz="1500" b="1" dirty="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b="1" dirty="0">
                          <a:latin typeface="Arial" pitchFamily="34" charset="0"/>
                          <a:cs typeface="Arial" pitchFamily="34" charset="0"/>
                        </a:rPr>
                        <a:t>Year</a:t>
                      </a:r>
                      <a:endParaRPr lang="en-GB" sz="1500" b="1" dirty="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b="1" dirty="0">
                          <a:latin typeface="Arial" pitchFamily="34" charset="0"/>
                          <a:cs typeface="Arial" pitchFamily="34" charset="0"/>
                        </a:rPr>
                        <a:t>Setting</a:t>
                      </a:r>
                      <a:endParaRPr lang="en-GB" sz="1500" b="1" dirty="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b="1" dirty="0">
                          <a:latin typeface="Arial" pitchFamily="34" charset="0"/>
                          <a:cs typeface="Arial" pitchFamily="34" charset="0"/>
                        </a:rPr>
                        <a:t>N pts</a:t>
                      </a:r>
                      <a:endParaRPr lang="en-GB" sz="1500" b="1" dirty="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b="1" dirty="0">
                          <a:latin typeface="Arial" pitchFamily="34" charset="0"/>
                          <a:cs typeface="Arial" pitchFamily="34" charset="0"/>
                        </a:rPr>
                        <a:t>Organism</a:t>
                      </a:r>
                      <a:endParaRPr lang="en-GB" sz="1500" b="1" dirty="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b="1" dirty="0">
                          <a:latin typeface="Arial" pitchFamily="34" charset="0"/>
                          <a:cs typeface="Arial" pitchFamily="34" charset="0"/>
                        </a:rPr>
                        <a:t>Duration of colonization</a:t>
                      </a:r>
                      <a:endParaRPr lang="en-GB" sz="1500" b="1" dirty="0">
                        <a:solidFill>
                          <a:schemeClr val="tx1"/>
                        </a:solidFill>
                        <a:latin typeface="Arial" pitchFamily="34" charset="0"/>
                        <a:ea typeface="Calibri"/>
                        <a:cs typeface="Arial" pitchFamily="34" charset="0"/>
                      </a:endParaRPr>
                    </a:p>
                  </a:txBody>
                  <a:tcPr marL="51435" marR="51435" marT="0" marB="0" anchor="ctr"/>
                </a:tc>
                <a:extLst>
                  <a:ext uri="{0D108BD9-81ED-4DB2-BD59-A6C34878D82A}">
                    <a16:rowId xmlns:a16="http://schemas.microsoft.com/office/drawing/2014/main" val="10000"/>
                  </a:ext>
                </a:extLst>
              </a:tr>
              <a:tr h="420624">
                <a:tc>
                  <a:txBody>
                    <a:bodyPr/>
                    <a:lstStyle/>
                    <a:p>
                      <a:pPr>
                        <a:lnSpc>
                          <a:spcPct val="115000"/>
                        </a:lnSpc>
                        <a:spcAft>
                          <a:spcPts val="0"/>
                        </a:spcAft>
                      </a:pPr>
                      <a:r>
                        <a:rPr lang="en-GB" sz="1200" dirty="0">
                          <a:latin typeface="Arial" pitchFamily="34" charset="0"/>
                          <a:cs typeface="Arial" pitchFamily="34" charset="0"/>
                        </a:rPr>
                        <a:t>Bird</a:t>
                      </a:r>
                      <a:r>
                        <a:rPr lang="en-GB" sz="1200" baseline="30000" dirty="0">
                          <a:latin typeface="Arial" pitchFamily="34" charset="0"/>
                          <a:cs typeface="Arial" pitchFamily="34" charset="0"/>
                        </a:rPr>
                        <a:t>1</a:t>
                      </a:r>
                      <a:endParaRPr lang="en-GB" sz="1500" baseline="30000" dirty="0">
                        <a:solidFill>
                          <a:schemeClr val="tx1"/>
                        </a:solidFill>
                        <a:latin typeface="Arial" pitchFamily="34" charset="0"/>
                        <a:ea typeface="Calibri"/>
                        <a:cs typeface="Arial" pitchFamily="34" charset="0"/>
                      </a:endParaRPr>
                    </a:p>
                  </a:txBody>
                  <a:tcPr marL="51435" marR="51435" marT="0" marB="0" anchor="ctr"/>
                </a:tc>
                <a:tc>
                  <a:txBody>
                    <a:bodyPr/>
                    <a:lstStyle/>
                    <a:p>
                      <a:pPr algn="r">
                        <a:lnSpc>
                          <a:spcPct val="115000"/>
                        </a:lnSpc>
                        <a:spcAft>
                          <a:spcPts val="0"/>
                        </a:spcAft>
                      </a:pPr>
                      <a:r>
                        <a:rPr lang="en-GB" sz="1200" dirty="0">
                          <a:latin typeface="Arial" pitchFamily="34" charset="0"/>
                          <a:cs typeface="Arial" pitchFamily="34" charset="0"/>
                        </a:rPr>
                        <a:t>1998</a:t>
                      </a:r>
                      <a:endParaRPr lang="en-GB" sz="1500" dirty="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a:latin typeface="Arial" pitchFamily="34" charset="0"/>
                          <a:cs typeface="Arial" pitchFamily="34" charset="0"/>
                        </a:rPr>
                        <a:t>Elderly care facilities, Scotland</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gn="r">
                        <a:lnSpc>
                          <a:spcPct val="115000"/>
                        </a:lnSpc>
                        <a:spcAft>
                          <a:spcPts val="0"/>
                        </a:spcAft>
                      </a:pPr>
                      <a:r>
                        <a:rPr lang="en-GB" sz="1200">
                          <a:latin typeface="Arial" pitchFamily="34" charset="0"/>
                          <a:cs typeface="Arial" pitchFamily="34" charset="0"/>
                        </a:rPr>
                        <a:t>38</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dirty="0">
                          <a:latin typeface="Arial" pitchFamily="34" charset="0"/>
                          <a:cs typeface="Arial" pitchFamily="34" charset="0"/>
                        </a:rPr>
                        <a:t>ESBL </a:t>
                      </a:r>
                      <a:r>
                        <a:rPr lang="en-GB" sz="1200" i="1" dirty="0">
                          <a:latin typeface="Arial" pitchFamily="34" charset="0"/>
                          <a:cs typeface="Arial" pitchFamily="34" charset="0"/>
                        </a:rPr>
                        <a:t>K. pneumoniae</a:t>
                      </a:r>
                      <a:endParaRPr lang="en-GB" sz="1500" i="1" dirty="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a:latin typeface="Arial" pitchFamily="34" charset="0"/>
                          <a:cs typeface="Arial" pitchFamily="34" charset="0"/>
                        </a:rPr>
                        <a:t>Mean 160 days (range 7-548)</a:t>
                      </a:r>
                      <a:endParaRPr lang="en-GB" sz="1500">
                        <a:solidFill>
                          <a:schemeClr val="tx1"/>
                        </a:solidFill>
                        <a:latin typeface="Arial" pitchFamily="34" charset="0"/>
                        <a:ea typeface="Calibri"/>
                        <a:cs typeface="Arial" pitchFamily="34" charset="0"/>
                      </a:endParaRPr>
                    </a:p>
                  </a:txBody>
                  <a:tcPr marL="51435" marR="51435" marT="0" marB="0" anchor="ctr"/>
                </a:tc>
                <a:extLst>
                  <a:ext uri="{0D108BD9-81ED-4DB2-BD59-A6C34878D82A}">
                    <a16:rowId xmlns:a16="http://schemas.microsoft.com/office/drawing/2014/main" val="10001"/>
                  </a:ext>
                </a:extLst>
              </a:tr>
              <a:tr h="420624">
                <a:tc>
                  <a:txBody>
                    <a:bodyPr/>
                    <a:lstStyle/>
                    <a:p>
                      <a:pPr>
                        <a:lnSpc>
                          <a:spcPct val="115000"/>
                        </a:lnSpc>
                        <a:spcAft>
                          <a:spcPts val="0"/>
                        </a:spcAft>
                      </a:pPr>
                      <a:r>
                        <a:rPr lang="en-GB" sz="1200" dirty="0">
                          <a:latin typeface="Arial" pitchFamily="34" charset="0"/>
                          <a:cs typeface="Arial" pitchFamily="34" charset="0"/>
                        </a:rPr>
                        <a:t>Pacio</a:t>
                      </a:r>
                      <a:r>
                        <a:rPr lang="en-GB" sz="1500" baseline="30000" dirty="0">
                          <a:latin typeface="Arial" pitchFamily="34" charset="0"/>
                          <a:cs typeface="Arial" pitchFamily="34" charset="0"/>
                        </a:rPr>
                        <a:t>2</a:t>
                      </a:r>
                      <a:endParaRPr lang="en-GB" sz="1500" dirty="0">
                        <a:solidFill>
                          <a:schemeClr val="tx1"/>
                        </a:solidFill>
                        <a:latin typeface="Arial" pitchFamily="34" charset="0"/>
                        <a:ea typeface="Calibri"/>
                        <a:cs typeface="Arial" pitchFamily="34" charset="0"/>
                      </a:endParaRPr>
                    </a:p>
                  </a:txBody>
                  <a:tcPr marL="51435" marR="51435" marT="0" marB="0" anchor="ctr"/>
                </a:tc>
                <a:tc>
                  <a:txBody>
                    <a:bodyPr/>
                    <a:lstStyle/>
                    <a:p>
                      <a:pPr algn="r">
                        <a:lnSpc>
                          <a:spcPct val="115000"/>
                        </a:lnSpc>
                        <a:spcAft>
                          <a:spcPts val="0"/>
                        </a:spcAft>
                      </a:pPr>
                      <a:r>
                        <a:rPr lang="en-GB" sz="1200">
                          <a:latin typeface="Arial" pitchFamily="34" charset="0"/>
                          <a:cs typeface="Arial" pitchFamily="34" charset="0"/>
                        </a:rPr>
                        <a:t>2003</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a:latin typeface="Arial" pitchFamily="34" charset="0"/>
                          <a:cs typeface="Arial" pitchFamily="34" charset="0"/>
                        </a:rPr>
                        <a:t>Long term care facility, USA</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gn="r">
                        <a:lnSpc>
                          <a:spcPct val="115000"/>
                        </a:lnSpc>
                        <a:spcAft>
                          <a:spcPts val="0"/>
                        </a:spcAft>
                      </a:pPr>
                      <a:r>
                        <a:rPr lang="en-GB" sz="1200">
                          <a:latin typeface="Arial" pitchFamily="34" charset="0"/>
                          <a:cs typeface="Arial" pitchFamily="34" charset="0"/>
                        </a:rPr>
                        <a:t>8</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a:latin typeface="Arial" pitchFamily="34" charset="0"/>
                          <a:cs typeface="Arial" pitchFamily="34" charset="0"/>
                        </a:rPr>
                        <a:t>Resistant Gram-negative rods</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dirty="0">
                          <a:latin typeface="Arial" pitchFamily="34" charset="0"/>
                          <a:cs typeface="Arial" pitchFamily="34" charset="0"/>
                        </a:rPr>
                        <a:t>Median 77 days (range 47-189)</a:t>
                      </a:r>
                      <a:endParaRPr lang="en-GB" sz="1500" dirty="0">
                        <a:solidFill>
                          <a:schemeClr val="tx1"/>
                        </a:solidFill>
                        <a:latin typeface="Arial" pitchFamily="34" charset="0"/>
                        <a:ea typeface="Calibri"/>
                        <a:cs typeface="Arial" pitchFamily="34" charset="0"/>
                      </a:endParaRPr>
                    </a:p>
                  </a:txBody>
                  <a:tcPr marL="51435" marR="51435" marT="0" marB="0" anchor="ctr"/>
                </a:tc>
                <a:extLst>
                  <a:ext uri="{0D108BD9-81ED-4DB2-BD59-A6C34878D82A}">
                    <a16:rowId xmlns:a16="http://schemas.microsoft.com/office/drawing/2014/main" val="10002"/>
                  </a:ext>
                </a:extLst>
              </a:tr>
              <a:tr h="420624">
                <a:tc>
                  <a:txBody>
                    <a:bodyPr/>
                    <a:lstStyle/>
                    <a:p>
                      <a:pPr>
                        <a:lnSpc>
                          <a:spcPct val="115000"/>
                        </a:lnSpc>
                        <a:spcAft>
                          <a:spcPts val="0"/>
                        </a:spcAft>
                      </a:pPr>
                      <a:r>
                        <a:rPr lang="en-GB" sz="1200" dirty="0">
                          <a:latin typeface="Arial" pitchFamily="34" charset="0"/>
                          <a:cs typeface="Arial" pitchFamily="34" charset="0"/>
                        </a:rPr>
                        <a:t>Zahar</a:t>
                      </a:r>
                      <a:r>
                        <a:rPr lang="en-GB" sz="1500" baseline="30000" dirty="0">
                          <a:latin typeface="Arial" pitchFamily="34" charset="0"/>
                          <a:cs typeface="Arial" pitchFamily="34" charset="0"/>
                        </a:rPr>
                        <a:t>3</a:t>
                      </a:r>
                      <a:endParaRPr lang="en-GB" sz="1500" dirty="0">
                        <a:solidFill>
                          <a:schemeClr val="tx1"/>
                        </a:solidFill>
                        <a:latin typeface="Arial" pitchFamily="34" charset="0"/>
                        <a:ea typeface="Calibri"/>
                        <a:cs typeface="Arial" pitchFamily="34" charset="0"/>
                      </a:endParaRPr>
                    </a:p>
                  </a:txBody>
                  <a:tcPr marL="51435" marR="51435" marT="0" marB="0" anchor="ctr"/>
                </a:tc>
                <a:tc>
                  <a:txBody>
                    <a:bodyPr/>
                    <a:lstStyle/>
                    <a:p>
                      <a:pPr algn="r">
                        <a:lnSpc>
                          <a:spcPct val="115000"/>
                        </a:lnSpc>
                        <a:spcAft>
                          <a:spcPts val="0"/>
                        </a:spcAft>
                      </a:pPr>
                      <a:r>
                        <a:rPr lang="en-GB" sz="1200">
                          <a:latin typeface="Arial" pitchFamily="34" charset="0"/>
                          <a:cs typeface="Arial" pitchFamily="34" charset="0"/>
                        </a:rPr>
                        <a:t>2010</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a:latin typeface="Arial" pitchFamily="34" charset="0"/>
                          <a:cs typeface="Arial" pitchFamily="34" charset="0"/>
                        </a:rPr>
                        <a:t>Paediatric hospital, France</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gn="r">
                        <a:lnSpc>
                          <a:spcPct val="115000"/>
                        </a:lnSpc>
                        <a:spcAft>
                          <a:spcPts val="0"/>
                        </a:spcAft>
                      </a:pPr>
                      <a:r>
                        <a:rPr lang="en-GB" sz="1200">
                          <a:latin typeface="Arial" pitchFamily="34" charset="0"/>
                          <a:cs typeface="Arial" pitchFamily="34" charset="0"/>
                        </a:rPr>
                        <a:t>62</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a:latin typeface="Arial" pitchFamily="34" charset="0"/>
                          <a:cs typeface="Arial" pitchFamily="34" charset="0"/>
                        </a:rPr>
                        <a:t>ESBL Enterobacteriaceae</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a:latin typeface="Arial" pitchFamily="34" charset="0"/>
                          <a:cs typeface="Arial" pitchFamily="34" charset="0"/>
                        </a:rPr>
                        <a:t>Median 132 days (range 65-228)</a:t>
                      </a:r>
                      <a:endParaRPr lang="en-GB" sz="1500">
                        <a:solidFill>
                          <a:schemeClr val="tx1"/>
                        </a:solidFill>
                        <a:latin typeface="Arial" pitchFamily="34" charset="0"/>
                        <a:ea typeface="Calibri"/>
                        <a:cs typeface="Arial" pitchFamily="34" charset="0"/>
                      </a:endParaRPr>
                    </a:p>
                  </a:txBody>
                  <a:tcPr marL="51435" marR="51435" marT="0" marB="0" anchor="ctr"/>
                </a:tc>
                <a:extLst>
                  <a:ext uri="{0D108BD9-81ED-4DB2-BD59-A6C34878D82A}">
                    <a16:rowId xmlns:a16="http://schemas.microsoft.com/office/drawing/2014/main" val="10003"/>
                  </a:ext>
                </a:extLst>
              </a:tr>
              <a:tr h="420624">
                <a:tc>
                  <a:txBody>
                    <a:bodyPr/>
                    <a:lstStyle/>
                    <a:p>
                      <a:pPr>
                        <a:lnSpc>
                          <a:spcPct val="115000"/>
                        </a:lnSpc>
                        <a:spcAft>
                          <a:spcPts val="0"/>
                        </a:spcAft>
                      </a:pPr>
                      <a:r>
                        <a:rPr lang="en-GB" sz="1200" dirty="0">
                          <a:latin typeface="Arial" pitchFamily="34" charset="0"/>
                          <a:cs typeface="Arial" pitchFamily="34" charset="0"/>
                        </a:rPr>
                        <a:t>O'Fallon</a:t>
                      </a:r>
                      <a:r>
                        <a:rPr lang="en-GB" sz="1500" baseline="30000" dirty="0">
                          <a:latin typeface="Arial" pitchFamily="34" charset="0"/>
                          <a:cs typeface="Arial" pitchFamily="34" charset="0"/>
                        </a:rPr>
                        <a:t>4</a:t>
                      </a:r>
                      <a:endParaRPr lang="en-GB" sz="1500" dirty="0">
                        <a:solidFill>
                          <a:schemeClr val="tx1"/>
                        </a:solidFill>
                        <a:latin typeface="Arial" pitchFamily="34" charset="0"/>
                        <a:ea typeface="Calibri"/>
                        <a:cs typeface="Arial" pitchFamily="34" charset="0"/>
                      </a:endParaRPr>
                    </a:p>
                  </a:txBody>
                  <a:tcPr marL="51435" marR="51435" marT="0" marB="0" anchor="ctr"/>
                </a:tc>
                <a:tc>
                  <a:txBody>
                    <a:bodyPr/>
                    <a:lstStyle/>
                    <a:p>
                      <a:pPr algn="r">
                        <a:lnSpc>
                          <a:spcPct val="115000"/>
                        </a:lnSpc>
                        <a:spcAft>
                          <a:spcPts val="0"/>
                        </a:spcAft>
                      </a:pPr>
                      <a:r>
                        <a:rPr lang="en-GB" sz="1200">
                          <a:latin typeface="Arial" pitchFamily="34" charset="0"/>
                          <a:cs typeface="Arial" pitchFamily="34" charset="0"/>
                        </a:rPr>
                        <a:t>2009</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a:latin typeface="Arial" pitchFamily="34" charset="0"/>
                          <a:cs typeface="Arial" pitchFamily="34" charset="0"/>
                        </a:rPr>
                        <a:t>Long term care facility, USA</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gn="r">
                        <a:lnSpc>
                          <a:spcPct val="115000"/>
                        </a:lnSpc>
                        <a:spcAft>
                          <a:spcPts val="0"/>
                        </a:spcAft>
                      </a:pPr>
                      <a:r>
                        <a:rPr lang="en-GB" sz="1200">
                          <a:latin typeface="Arial" pitchFamily="34" charset="0"/>
                          <a:cs typeface="Arial" pitchFamily="34" charset="0"/>
                        </a:rPr>
                        <a:t>33</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a:latin typeface="Arial" pitchFamily="34" charset="0"/>
                          <a:cs typeface="Arial" pitchFamily="34" charset="0"/>
                        </a:rPr>
                        <a:t>Resistant Gram-negative rods</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a:latin typeface="Arial" pitchFamily="34" charset="0"/>
                          <a:cs typeface="Arial" pitchFamily="34" charset="0"/>
                        </a:rPr>
                        <a:t>Median 144 days (range 41–349)</a:t>
                      </a:r>
                      <a:endParaRPr lang="en-GB" sz="1500">
                        <a:solidFill>
                          <a:schemeClr val="tx1"/>
                        </a:solidFill>
                        <a:latin typeface="Arial" pitchFamily="34" charset="0"/>
                        <a:ea typeface="Calibri"/>
                        <a:cs typeface="Arial" pitchFamily="34" charset="0"/>
                      </a:endParaRPr>
                    </a:p>
                  </a:txBody>
                  <a:tcPr marL="51435" marR="51435" marT="0" marB="0" anchor="ctr"/>
                </a:tc>
                <a:extLst>
                  <a:ext uri="{0D108BD9-81ED-4DB2-BD59-A6C34878D82A}">
                    <a16:rowId xmlns:a16="http://schemas.microsoft.com/office/drawing/2014/main" val="10004"/>
                  </a:ext>
                </a:extLst>
              </a:tr>
              <a:tr h="420624">
                <a:tc>
                  <a:txBody>
                    <a:bodyPr/>
                    <a:lstStyle/>
                    <a:p>
                      <a:pPr>
                        <a:lnSpc>
                          <a:spcPct val="115000"/>
                        </a:lnSpc>
                        <a:spcAft>
                          <a:spcPts val="0"/>
                        </a:spcAft>
                      </a:pPr>
                      <a:r>
                        <a:rPr lang="en-GB" sz="1200" dirty="0">
                          <a:latin typeface="Arial" pitchFamily="34" charset="0"/>
                          <a:cs typeface="Arial" pitchFamily="34" charset="0"/>
                        </a:rPr>
                        <a:t>Zimmerman</a:t>
                      </a:r>
                      <a:r>
                        <a:rPr lang="en-GB" sz="1500" baseline="30000" dirty="0">
                          <a:latin typeface="Arial" pitchFamily="34" charset="0"/>
                          <a:cs typeface="Arial" pitchFamily="34" charset="0"/>
                        </a:rPr>
                        <a:t>5</a:t>
                      </a:r>
                      <a:endParaRPr lang="en-GB" sz="1500" dirty="0">
                        <a:solidFill>
                          <a:schemeClr val="tx1"/>
                        </a:solidFill>
                        <a:latin typeface="Arial" pitchFamily="34" charset="0"/>
                        <a:ea typeface="Calibri"/>
                        <a:cs typeface="Arial" pitchFamily="34" charset="0"/>
                      </a:endParaRPr>
                    </a:p>
                  </a:txBody>
                  <a:tcPr marL="51435" marR="51435" marT="0" marB="0" anchor="ctr"/>
                </a:tc>
                <a:tc>
                  <a:txBody>
                    <a:bodyPr/>
                    <a:lstStyle/>
                    <a:p>
                      <a:pPr algn="r">
                        <a:lnSpc>
                          <a:spcPct val="115000"/>
                        </a:lnSpc>
                        <a:spcAft>
                          <a:spcPts val="0"/>
                        </a:spcAft>
                      </a:pPr>
                      <a:r>
                        <a:rPr lang="en-GB" sz="1200">
                          <a:latin typeface="Arial" pitchFamily="34" charset="0"/>
                          <a:cs typeface="Arial" pitchFamily="34" charset="0"/>
                        </a:rPr>
                        <a:t>2013</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a:latin typeface="Arial" pitchFamily="34" charset="0"/>
                          <a:cs typeface="Arial" pitchFamily="34" charset="0"/>
                        </a:rPr>
                        <a:t>Patients discharged from hospital, Israel</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gn="r">
                        <a:lnSpc>
                          <a:spcPct val="115000"/>
                        </a:lnSpc>
                        <a:spcAft>
                          <a:spcPts val="0"/>
                        </a:spcAft>
                      </a:pPr>
                      <a:r>
                        <a:rPr lang="en-GB" sz="1200">
                          <a:latin typeface="Arial" pitchFamily="34" charset="0"/>
                          <a:cs typeface="Arial" pitchFamily="34" charset="0"/>
                        </a:rPr>
                        <a:t>97</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a:latin typeface="Arial" pitchFamily="34" charset="0"/>
                          <a:cs typeface="Arial" pitchFamily="34" charset="0"/>
                        </a:rPr>
                        <a:t>CRE</a:t>
                      </a:r>
                      <a:endParaRPr lang="en-GB" sz="1500">
                        <a:solidFill>
                          <a:schemeClr val="tx1"/>
                        </a:solidFill>
                        <a:latin typeface="Arial" pitchFamily="34" charset="0"/>
                        <a:ea typeface="Calibri"/>
                        <a:cs typeface="Arial" pitchFamily="34" charset="0"/>
                      </a:endParaRPr>
                    </a:p>
                  </a:txBody>
                  <a:tcPr marL="51435" marR="51435" marT="0" marB="0" anchor="ctr"/>
                </a:tc>
                <a:tc>
                  <a:txBody>
                    <a:bodyPr/>
                    <a:lstStyle/>
                    <a:p>
                      <a:pPr>
                        <a:lnSpc>
                          <a:spcPct val="115000"/>
                        </a:lnSpc>
                        <a:spcAft>
                          <a:spcPts val="0"/>
                        </a:spcAft>
                      </a:pPr>
                      <a:r>
                        <a:rPr lang="en-GB" sz="1200" dirty="0">
                          <a:latin typeface="Arial" pitchFamily="34" charset="0"/>
                          <a:cs typeface="Arial" pitchFamily="34" charset="0"/>
                        </a:rPr>
                        <a:t>Mean 387 days</a:t>
                      </a:r>
                      <a:endParaRPr lang="en-GB" sz="1500" dirty="0">
                        <a:solidFill>
                          <a:schemeClr val="tx1"/>
                        </a:solidFill>
                        <a:latin typeface="Arial" pitchFamily="34" charset="0"/>
                        <a:ea typeface="Calibri"/>
                        <a:cs typeface="Arial" pitchFamily="34" charset="0"/>
                      </a:endParaRPr>
                    </a:p>
                  </a:txBody>
                  <a:tcPr marL="51435" marR="51435" marT="0"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37680547"/>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1385646" y="1383618"/>
          <a:ext cx="6156684" cy="318635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1"/>
          <p:cNvSpPr>
            <a:spLocks noChangeArrowheads="1"/>
          </p:cNvSpPr>
          <p:nvPr/>
        </p:nvSpPr>
        <p:spPr bwMode="auto">
          <a:xfrm>
            <a:off x="0" y="4897587"/>
            <a:ext cx="4698522" cy="438582"/>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marL="257175" indent="-257175"/>
            <a:r>
              <a:rPr lang="en-GB" sz="1200" dirty="0" err="1">
                <a:latin typeface="Arial" pitchFamily="34" charset="0"/>
                <a:cs typeface="Arial" pitchFamily="34" charset="0"/>
              </a:rPr>
              <a:t>Saidel</a:t>
            </a:r>
            <a:r>
              <a:rPr lang="en-GB" sz="1200" dirty="0">
                <a:latin typeface="Arial" pitchFamily="34" charset="0"/>
                <a:cs typeface="Arial" pitchFamily="34" charset="0"/>
              </a:rPr>
              <a:t>-Odes </a:t>
            </a:r>
            <a:r>
              <a:rPr lang="en-GB" sz="1200" i="1" dirty="0">
                <a:latin typeface="Arial" pitchFamily="34" charset="0"/>
                <a:cs typeface="Arial" pitchFamily="34" charset="0"/>
              </a:rPr>
              <a:t>et al. Infect Control Hosp </a:t>
            </a:r>
            <a:r>
              <a:rPr lang="en-GB" sz="1200" i="1" dirty="0" err="1">
                <a:latin typeface="Arial" pitchFamily="34" charset="0"/>
                <a:cs typeface="Arial" pitchFamily="34" charset="0"/>
              </a:rPr>
              <a:t>Epidemiol</a:t>
            </a:r>
            <a:r>
              <a:rPr lang="en-GB" sz="1200" dirty="0">
                <a:latin typeface="Arial" pitchFamily="34" charset="0"/>
                <a:cs typeface="Arial" pitchFamily="34" charset="0"/>
              </a:rPr>
              <a:t> 2012;33:14-19.</a:t>
            </a:r>
          </a:p>
          <a:p>
            <a:pPr marL="257175" indent="-257175">
              <a:buFont typeface="+mj-lt"/>
              <a:buAutoNum type="arabicPeriod"/>
            </a:pPr>
            <a:endParaRPr lang="en-GB" sz="1200" dirty="0">
              <a:latin typeface="Arial" pitchFamily="34" charset="0"/>
              <a:cs typeface="Arial" pitchFamily="34" charset="0"/>
            </a:endParaRPr>
          </a:p>
        </p:txBody>
      </p:sp>
      <p:sp>
        <p:nvSpPr>
          <p:cNvPr id="7" name="Rectangle 1"/>
          <p:cNvSpPr>
            <a:spLocks noChangeArrowheads="1"/>
          </p:cNvSpPr>
          <p:nvPr/>
        </p:nvSpPr>
        <p:spPr bwMode="auto">
          <a:xfrm>
            <a:off x="1980828" y="735547"/>
            <a:ext cx="5129454" cy="692497"/>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lvl="0" algn="ctr"/>
            <a:r>
              <a:rPr lang="en-GB" sz="1350" dirty="0">
                <a:latin typeface="Arial" pitchFamily="34" charset="0"/>
                <a:cs typeface="Arial" pitchFamily="34" charset="0"/>
              </a:rPr>
              <a:t>20 CRE colonized patients in each arm given </a:t>
            </a:r>
            <a:r>
              <a:rPr lang="en-GB" sz="1350" dirty="0" err="1">
                <a:latin typeface="Arial" pitchFamily="34" charset="0"/>
                <a:cs typeface="Arial" pitchFamily="34" charset="0"/>
              </a:rPr>
              <a:t>gentamicin</a:t>
            </a:r>
            <a:r>
              <a:rPr lang="en-GB" sz="1350" dirty="0">
                <a:latin typeface="Arial" pitchFamily="34" charset="0"/>
                <a:cs typeface="Arial" pitchFamily="34" charset="0"/>
              </a:rPr>
              <a:t> + </a:t>
            </a:r>
            <a:r>
              <a:rPr lang="en-GB" sz="1350" dirty="0" err="1">
                <a:latin typeface="Arial" pitchFamily="34" charset="0"/>
                <a:cs typeface="Arial" pitchFamily="34" charset="0"/>
              </a:rPr>
              <a:t>polymyxin</a:t>
            </a:r>
            <a:r>
              <a:rPr lang="en-GB" sz="1350" dirty="0">
                <a:latin typeface="Arial" pitchFamily="34" charset="0"/>
                <a:cs typeface="Arial" pitchFamily="34" charset="0"/>
              </a:rPr>
              <a:t> (SDD arm) or placebo (Control arm)</a:t>
            </a:r>
          </a:p>
          <a:p>
            <a:pPr marL="257175" indent="-257175" algn="ctr">
              <a:buFont typeface="+mj-lt"/>
              <a:buAutoNum type="arabicPeriod"/>
            </a:pPr>
            <a:endParaRPr lang="en-GB" sz="1350" dirty="0">
              <a:latin typeface="Arial" pitchFamily="34" charset="0"/>
              <a:cs typeface="Arial" pitchFamily="34" charset="0"/>
            </a:endParaRPr>
          </a:p>
        </p:txBody>
      </p:sp>
      <p:sp>
        <p:nvSpPr>
          <p:cNvPr id="9" name="Title 1"/>
          <p:cNvSpPr>
            <a:spLocks noGrp="1"/>
          </p:cNvSpPr>
          <p:nvPr>
            <p:ph type="title"/>
          </p:nvPr>
        </p:nvSpPr>
        <p:spPr>
          <a:xfrm>
            <a:off x="0" y="-20538"/>
            <a:ext cx="9036496" cy="857250"/>
          </a:xfrm>
        </p:spPr>
        <p:txBody>
          <a:bodyPr>
            <a:normAutofit/>
          </a:bodyPr>
          <a:lstStyle/>
          <a:p>
            <a:r>
              <a:rPr lang="en-GB" sz="2700" dirty="0">
                <a:latin typeface="Arial" pitchFamily="34" charset="0"/>
                <a:cs typeface="Arial" pitchFamily="34" charset="0"/>
              </a:rPr>
              <a:t>‘Selective’ digestive decontamination</a:t>
            </a:r>
          </a:p>
        </p:txBody>
      </p:sp>
    </p:spTree>
    <p:extLst>
      <p:ext uri="{BB962C8B-B14F-4D97-AF65-F5344CB8AC3E}">
        <p14:creationId xmlns:p14="http://schemas.microsoft.com/office/powerpoint/2010/main" val="1609741634"/>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tomic antibiot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5766" y="198852"/>
            <a:ext cx="4379119" cy="4479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704116"/>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74544"/>
            <a:ext cx="6172200" cy="857250"/>
          </a:xfrm>
        </p:spPr>
        <p:txBody>
          <a:bodyPr>
            <a:noAutofit/>
          </a:bodyPr>
          <a:lstStyle/>
          <a:p>
            <a:r>
              <a:rPr lang="en-US" sz="2700" dirty="0" err="1">
                <a:latin typeface="Arial" pitchFamily="34" charset="0"/>
                <a:cs typeface="Arial" pitchFamily="34" charset="0"/>
              </a:rPr>
              <a:t>Decolonisation</a:t>
            </a:r>
            <a:r>
              <a:rPr lang="en-US" sz="2700" dirty="0">
                <a:latin typeface="Arial" pitchFamily="34" charset="0"/>
                <a:cs typeface="Arial" pitchFamily="34" charset="0"/>
              </a:rPr>
              <a:t> using FMT</a:t>
            </a:r>
          </a:p>
        </p:txBody>
      </p:sp>
      <p:sp>
        <p:nvSpPr>
          <p:cNvPr id="4" name="Rectangle 1"/>
          <p:cNvSpPr>
            <a:spLocks noChangeArrowheads="1"/>
          </p:cNvSpPr>
          <p:nvPr/>
        </p:nvSpPr>
        <p:spPr bwMode="auto">
          <a:xfrm>
            <a:off x="-12942" y="4889584"/>
            <a:ext cx="4698522" cy="253916"/>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lvl="0"/>
            <a:r>
              <a:rPr lang="en-GB" sz="1200" dirty="0" err="1">
                <a:latin typeface="Arial" pitchFamily="34" charset="0"/>
                <a:cs typeface="Arial" pitchFamily="34" charset="0"/>
              </a:rPr>
              <a:t>Huttner</a:t>
            </a:r>
            <a:r>
              <a:rPr lang="en-GB" sz="1200" dirty="0">
                <a:latin typeface="Arial" pitchFamily="34" charset="0"/>
                <a:cs typeface="Arial" pitchFamily="34" charset="0"/>
              </a:rPr>
              <a:t> et al. </a:t>
            </a:r>
            <a:r>
              <a:rPr lang="en-GB" sz="1200" dirty="0" err="1">
                <a:latin typeface="Arial" pitchFamily="34" charset="0"/>
                <a:cs typeface="Arial" pitchFamily="34" charset="0"/>
              </a:rPr>
              <a:t>Clin</a:t>
            </a:r>
            <a:r>
              <a:rPr lang="en-GB" sz="1200" dirty="0">
                <a:latin typeface="Arial" pitchFamily="34" charset="0"/>
                <a:cs typeface="Arial" pitchFamily="34" charset="0"/>
              </a:rPr>
              <a:t> </a:t>
            </a:r>
            <a:r>
              <a:rPr lang="en-GB" sz="1200" dirty="0" err="1">
                <a:latin typeface="Arial" pitchFamily="34" charset="0"/>
                <a:cs typeface="Arial" pitchFamily="34" charset="0"/>
              </a:rPr>
              <a:t>Microbiol</a:t>
            </a:r>
            <a:r>
              <a:rPr lang="en-GB" sz="1200" dirty="0">
                <a:latin typeface="Arial" pitchFamily="34" charset="0"/>
                <a:cs typeface="Arial" pitchFamily="34" charset="0"/>
              </a:rPr>
              <a:t> Infect 2019.</a:t>
            </a:r>
          </a:p>
        </p:txBody>
      </p:sp>
      <p:pic>
        <p:nvPicPr>
          <p:cNvPr id="13314" name="Picture 2" descr="https://marlin-prod.literatumonline.com/cms/attachment/d0697393-cf40-4fd1-8a0b-5dfce951acb5/gr3_lrg.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765"/>
          <a:stretch/>
        </p:blipFill>
        <p:spPr bwMode="auto">
          <a:xfrm>
            <a:off x="1439652" y="1437624"/>
            <a:ext cx="6269308" cy="324036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
          <p:cNvSpPr>
            <a:spLocks noChangeArrowheads="1"/>
          </p:cNvSpPr>
          <p:nvPr/>
        </p:nvSpPr>
        <p:spPr bwMode="auto">
          <a:xfrm>
            <a:off x="1980828" y="735547"/>
            <a:ext cx="5129454" cy="692497"/>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lvl="0" algn="ctr"/>
            <a:r>
              <a:rPr lang="en-GB" sz="1350" dirty="0">
                <a:latin typeface="Arial" pitchFamily="34" charset="0"/>
                <a:cs typeface="Arial" pitchFamily="34" charset="0"/>
              </a:rPr>
              <a:t>39 ESBL or CPE colonized patients randomised to oral </a:t>
            </a:r>
            <a:r>
              <a:rPr lang="en-GB" sz="1350" dirty="0" err="1">
                <a:latin typeface="Arial" pitchFamily="34" charset="0"/>
                <a:cs typeface="Arial" pitchFamily="34" charset="0"/>
              </a:rPr>
              <a:t>abx</a:t>
            </a:r>
            <a:r>
              <a:rPr lang="en-GB" sz="1350" dirty="0">
                <a:latin typeface="Arial" pitchFamily="34" charset="0"/>
                <a:cs typeface="Arial" pitchFamily="34" charset="0"/>
              </a:rPr>
              <a:t> + FMT (brown(!) line) or no intervention (blue line)</a:t>
            </a:r>
          </a:p>
          <a:p>
            <a:pPr marL="257175" indent="-257175" algn="ctr">
              <a:buFont typeface="+mj-lt"/>
              <a:buAutoNum type="arabicPeriod"/>
            </a:pPr>
            <a:endParaRPr lang="en-GB" sz="1350" dirty="0">
              <a:latin typeface="Arial" pitchFamily="34" charset="0"/>
              <a:cs typeface="Arial" pitchFamily="34" charset="0"/>
            </a:endParaRPr>
          </a:p>
        </p:txBody>
      </p:sp>
    </p:spTree>
    <p:extLst>
      <p:ext uri="{BB962C8B-B14F-4D97-AF65-F5344CB8AC3E}">
        <p14:creationId xmlns:p14="http://schemas.microsoft.com/office/powerpoint/2010/main" val="2717810394"/>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546"/>
            <a:ext cx="8229600" cy="857250"/>
          </a:xfrm>
        </p:spPr>
        <p:txBody>
          <a:bodyPr>
            <a:normAutofit/>
          </a:bodyPr>
          <a:lstStyle/>
          <a:p>
            <a:r>
              <a:rPr lang="en-GB" sz="2700" dirty="0" err="1">
                <a:latin typeface="Arial" pitchFamily="34" charset="0"/>
                <a:cs typeface="Arial" pitchFamily="34" charset="0"/>
              </a:rPr>
              <a:t>Chlorhexidine</a:t>
            </a:r>
            <a:r>
              <a:rPr lang="en-GB" sz="2700" dirty="0">
                <a:latin typeface="Arial" pitchFamily="34" charset="0"/>
                <a:cs typeface="Arial" pitchFamily="34" charset="0"/>
              </a:rPr>
              <a:t> – efficacy</a:t>
            </a:r>
          </a:p>
        </p:txBody>
      </p:sp>
      <p:sp>
        <p:nvSpPr>
          <p:cNvPr id="5" name="Rectangle 5"/>
          <p:cNvSpPr>
            <a:spLocks noChangeArrowheads="1"/>
          </p:cNvSpPr>
          <p:nvPr/>
        </p:nvSpPr>
        <p:spPr bwMode="auto">
          <a:xfrm>
            <a:off x="35496" y="4887039"/>
            <a:ext cx="6410325" cy="276999"/>
          </a:xfrm>
          <a:prstGeom prst="rect">
            <a:avLst/>
          </a:prstGeom>
          <a:noFill/>
          <a:ln w="9525">
            <a:noFill/>
            <a:miter lim="800000"/>
            <a:headEnd/>
            <a:tailEnd/>
          </a:ln>
        </p:spPr>
        <p:txBody>
          <a:bodyPr wrap="square">
            <a:spAutoFit/>
          </a:bodyPr>
          <a:lstStyle/>
          <a:p>
            <a:r>
              <a:rPr lang="en-US" sz="1200" dirty="0">
                <a:latin typeface="Arial" pitchFamily="34" charset="0"/>
                <a:cs typeface="Arial" pitchFamily="34" charset="0"/>
              </a:rPr>
              <a:t>Lin </a:t>
            </a:r>
            <a:r>
              <a:rPr lang="en-US" sz="1200" i="1" dirty="0">
                <a:latin typeface="Arial" pitchFamily="34" charset="0"/>
                <a:cs typeface="Arial" pitchFamily="34" charset="0"/>
              </a:rPr>
              <a:t>et al. Infect Control Hosp </a:t>
            </a:r>
            <a:r>
              <a:rPr lang="en-US" sz="1200" i="1" dirty="0" err="1">
                <a:latin typeface="Arial" pitchFamily="34" charset="0"/>
                <a:cs typeface="Arial" pitchFamily="34" charset="0"/>
              </a:rPr>
              <a:t>Epidemiol</a:t>
            </a:r>
            <a:r>
              <a:rPr lang="en-US" sz="1200" dirty="0">
                <a:latin typeface="Arial" pitchFamily="34" charset="0"/>
                <a:cs typeface="Arial" pitchFamily="34" charset="0"/>
              </a:rPr>
              <a:t> 2014; 35:440-442.</a:t>
            </a:r>
          </a:p>
        </p:txBody>
      </p:sp>
      <p:graphicFrame>
        <p:nvGraphicFramePr>
          <p:cNvPr id="10" name="Chart 9"/>
          <p:cNvGraphicFramePr/>
          <p:nvPr/>
        </p:nvGraphicFramePr>
        <p:xfrm>
          <a:off x="469504" y="1284317"/>
          <a:ext cx="7696200" cy="3509943"/>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angle 1"/>
          <p:cNvSpPr>
            <a:spLocks noChangeArrowheads="1"/>
          </p:cNvSpPr>
          <p:nvPr/>
        </p:nvSpPr>
        <p:spPr bwMode="auto">
          <a:xfrm>
            <a:off x="469504" y="699542"/>
            <a:ext cx="806489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en-GB" sz="1600" dirty="0">
                <a:latin typeface="Arial" pitchFamily="34" charset="0"/>
                <a:cs typeface="Arial" pitchFamily="34" charset="0"/>
              </a:rPr>
              <a:t>Impact of </a:t>
            </a:r>
            <a:r>
              <a:rPr lang="en-GB" sz="1600" dirty="0" err="1">
                <a:latin typeface="Arial" pitchFamily="34" charset="0"/>
                <a:cs typeface="Arial" pitchFamily="34" charset="0"/>
              </a:rPr>
              <a:t>chlorhexidine</a:t>
            </a:r>
            <a:r>
              <a:rPr lang="en-GB" sz="1600" dirty="0">
                <a:latin typeface="Arial" pitchFamily="34" charset="0"/>
                <a:cs typeface="Arial" pitchFamily="34" charset="0"/>
              </a:rPr>
              <a:t> </a:t>
            </a:r>
            <a:r>
              <a:rPr lang="en-GB" sz="1600" dirty="0" err="1">
                <a:latin typeface="Arial" pitchFamily="34" charset="0"/>
                <a:cs typeface="Arial" pitchFamily="34" charset="0"/>
              </a:rPr>
              <a:t>gluconate</a:t>
            </a:r>
            <a:r>
              <a:rPr lang="en-GB" sz="1600" dirty="0">
                <a:latin typeface="Arial" pitchFamily="34" charset="0"/>
                <a:cs typeface="Arial" pitchFamily="34" charset="0"/>
              </a:rPr>
              <a:t> (CHG) daily bathing on skin colonization with KPC-producing </a:t>
            </a:r>
            <a:r>
              <a:rPr lang="en-GB" sz="1600" i="1" dirty="0">
                <a:latin typeface="Arial" pitchFamily="34" charset="0"/>
                <a:cs typeface="Arial" pitchFamily="34" charset="0"/>
              </a:rPr>
              <a:t>K. </a:t>
            </a:r>
            <a:r>
              <a:rPr lang="en-GB" sz="1600" i="1" dirty="0" err="1">
                <a:latin typeface="Arial" pitchFamily="34" charset="0"/>
                <a:cs typeface="Arial" pitchFamily="34" charset="0"/>
              </a:rPr>
              <a:t>pneumoniae</a:t>
            </a:r>
            <a:r>
              <a:rPr lang="en-GB" sz="1600" i="1" dirty="0">
                <a:latin typeface="Arial" pitchFamily="34" charset="0"/>
                <a:cs typeface="Arial" pitchFamily="34" charset="0"/>
              </a:rPr>
              <a:t> </a:t>
            </a:r>
            <a:r>
              <a:rPr lang="en-GB" sz="1600" dirty="0">
                <a:latin typeface="Arial" pitchFamily="34" charset="0"/>
                <a:cs typeface="Arial" pitchFamily="34" charset="0"/>
              </a:rPr>
              <a:t>in 64 long-term acute care patients.</a:t>
            </a:r>
            <a:endParaRPr kumimoji="0" lang="en-GB" sz="1600" i="0" u="none" strike="noStrike" cap="none" normalizeH="0" baseline="0" dirty="0">
              <a:ln>
                <a:noFill/>
              </a:ln>
              <a:effectLst/>
              <a:latin typeface="Arial" pitchFamily="34" charset="0"/>
              <a:cs typeface="Arial" pitchFamily="34" charset="0"/>
            </a:endParaRPr>
          </a:p>
        </p:txBody>
      </p:sp>
    </p:spTree>
    <p:extLst>
      <p:ext uri="{BB962C8B-B14F-4D97-AF65-F5344CB8AC3E}">
        <p14:creationId xmlns:p14="http://schemas.microsoft.com/office/powerpoint/2010/main" val="196297450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56338"/>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a:latin typeface="Arial" pitchFamily="34" charset="0"/>
                <a:cs typeface="Arial" pitchFamily="34" charset="0"/>
              </a:rPr>
              <a:t>Colonised staff?</a:t>
            </a:r>
            <a:endParaRPr lang="en-GB" sz="3200" dirty="0"/>
          </a:p>
        </p:txBody>
      </p:sp>
      <p:sp>
        <p:nvSpPr>
          <p:cNvPr id="6" name="TextBox 5"/>
          <p:cNvSpPr txBox="1"/>
          <p:nvPr/>
        </p:nvSpPr>
        <p:spPr>
          <a:xfrm>
            <a:off x="35496" y="4731990"/>
            <a:ext cx="6264696" cy="338554"/>
          </a:xfrm>
          <a:prstGeom prst="rect">
            <a:avLst/>
          </a:prstGeom>
          <a:noFill/>
        </p:spPr>
        <p:txBody>
          <a:bodyPr wrap="square" rtlCol="0">
            <a:spAutoFit/>
          </a:bodyPr>
          <a:lstStyle/>
          <a:p>
            <a:r>
              <a:rPr lang="en-GB" sz="1600" dirty="0">
                <a:latin typeface="Arial" pitchFamily="34" charset="0"/>
                <a:cs typeface="Arial" pitchFamily="34" charset="0"/>
              </a:rPr>
              <a:t>Decker </a:t>
            </a:r>
            <a:r>
              <a:rPr lang="en-GB" sz="1600" i="1" dirty="0">
                <a:latin typeface="Arial" pitchFamily="34" charset="0"/>
                <a:cs typeface="Arial" pitchFamily="34" charset="0"/>
              </a:rPr>
              <a:t>et al. </a:t>
            </a:r>
            <a:r>
              <a:rPr lang="en-GB" sz="1600" i="1" dirty="0" err="1">
                <a:latin typeface="Arial" pitchFamily="34" charset="0"/>
                <a:cs typeface="Arial" pitchFamily="34" charset="0"/>
              </a:rPr>
              <a:t>Clin</a:t>
            </a:r>
            <a:r>
              <a:rPr lang="en-GB" sz="1600" i="1" dirty="0">
                <a:latin typeface="Arial" pitchFamily="34" charset="0"/>
                <a:cs typeface="Arial" pitchFamily="34" charset="0"/>
              </a:rPr>
              <a:t> </a:t>
            </a:r>
            <a:r>
              <a:rPr lang="en-GB" sz="1600" i="1" dirty="0" err="1">
                <a:latin typeface="Arial" pitchFamily="34" charset="0"/>
                <a:cs typeface="Arial" pitchFamily="34" charset="0"/>
              </a:rPr>
              <a:t>Microbiol</a:t>
            </a:r>
            <a:r>
              <a:rPr lang="en-GB" sz="1600" i="1" dirty="0">
                <a:latin typeface="Arial" pitchFamily="34" charset="0"/>
                <a:cs typeface="Arial" pitchFamily="34" charset="0"/>
              </a:rPr>
              <a:t> Infect </a:t>
            </a:r>
            <a:r>
              <a:rPr lang="en-GB" sz="1600" dirty="0">
                <a:latin typeface="Arial" pitchFamily="34" charset="0"/>
                <a:cs typeface="Arial" pitchFamily="34" charset="0"/>
              </a:rPr>
              <a:t>2018</a:t>
            </a:r>
            <a:r>
              <a:rPr lang="nl-NL" sz="1600" dirty="0">
                <a:latin typeface="Arial" pitchFamily="34" charset="0"/>
                <a:cs typeface="Arial" pitchFamily="34" charset="0"/>
              </a:rPr>
              <a:t>;24:82.e1-82.e4.</a:t>
            </a:r>
            <a:endParaRPr lang="en-GB" sz="1600" dirty="0">
              <a:latin typeface="Arial" pitchFamily="34" charset="0"/>
              <a:cs typeface="Arial" pitchFamily="34" charset="0"/>
            </a:endParaRPr>
          </a:p>
        </p:txBody>
      </p:sp>
      <p:pic>
        <p:nvPicPr>
          <p:cNvPr id="3074" name="Picture 2" descr="https://reflectionsipc.files.wordpress.com/2017/05/pandoras-box.jpg?w=300&amp;h=1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3864" y="179002"/>
            <a:ext cx="2530624" cy="109660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92" t="23551" r="3444" b="43297"/>
          <a:stretch/>
        </p:blipFill>
        <p:spPr bwMode="auto">
          <a:xfrm>
            <a:off x="107504" y="1689602"/>
            <a:ext cx="8922351" cy="1818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4375426"/>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16B03-A4EB-43CD-4575-FB86066B99A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63D7A65-1AAD-8210-A66E-452E984BB53B}"/>
              </a:ext>
            </a:extLst>
          </p:cNvPr>
          <p:cNvSpPr txBox="1"/>
          <p:nvPr/>
        </p:nvSpPr>
        <p:spPr>
          <a:xfrm>
            <a:off x="204448" y="101145"/>
            <a:ext cx="4547167" cy="2631490"/>
          </a:xfrm>
          <a:prstGeom prst="rect">
            <a:avLst/>
          </a:prstGeom>
          <a:noFill/>
        </p:spPr>
        <p:txBody>
          <a:bodyPr wrap="square" rtlCol="0">
            <a:spAutoFit/>
          </a:bodyPr>
          <a:lstStyle/>
          <a:p>
            <a:pPr>
              <a:spcAft>
                <a:spcPts val="1125"/>
              </a:spcAft>
            </a:pPr>
            <a:r>
              <a:rPr lang="en-GB" sz="3300" b="1" dirty="0">
                <a:latin typeface="Arial" panose="020B0604020202020204" pitchFamily="34" charset="0"/>
                <a:cs typeface="Arial" panose="020B0604020202020204" pitchFamily="34" charset="0"/>
              </a:rPr>
              <a:t>Carbapenem-resistant </a:t>
            </a:r>
            <a:r>
              <a:rPr lang="en-GB" sz="3300" b="1" dirty="0" err="1">
                <a:latin typeface="Arial" panose="020B0604020202020204" pitchFamily="34" charset="0"/>
                <a:cs typeface="Arial" panose="020B0604020202020204" pitchFamily="34" charset="0"/>
              </a:rPr>
              <a:t>Enterobacterales</a:t>
            </a:r>
            <a:r>
              <a:rPr lang="en-GB" sz="3300" b="1" dirty="0">
                <a:latin typeface="Arial" panose="020B0604020202020204" pitchFamily="34" charset="0"/>
                <a:cs typeface="Arial" panose="020B0604020202020204" pitchFamily="34" charset="0"/>
              </a:rPr>
              <a:t> in healthcare and community settings</a:t>
            </a:r>
          </a:p>
        </p:txBody>
      </p:sp>
      <p:sp>
        <p:nvSpPr>
          <p:cNvPr id="7" name="Rectangle 6">
            <a:extLst>
              <a:ext uri="{FF2B5EF4-FFF2-40B4-BE49-F238E27FC236}">
                <a16:creationId xmlns:a16="http://schemas.microsoft.com/office/drawing/2014/main" id="{AE31044E-8AEE-0460-1566-80465606EBBD}"/>
              </a:ext>
            </a:extLst>
          </p:cNvPr>
          <p:cNvSpPr/>
          <p:nvPr/>
        </p:nvSpPr>
        <p:spPr>
          <a:xfrm>
            <a:off x="12123" y="3577089"/>
            <a:ext cx="6502977" cy="1600438"/>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Jon Otter PhD </a:t>
            </a:r>
            <a:r>
              <a:rPr lang="en-GB" sz="1400" dirty="0" err="1">
                <a:latin typeface="Arial" panose="020B0604020202020204" pitchFamily="34" charset="0"/>
                <a:cs typeface="Arial" panose="020B0604020202020204" pitchFamily="34" charset="0"/>
              </a:rPr>
              <a:t>FRCPath</a:t>
            </a:r>
            <a:r>
              <a:rPr lang="en-GB" sz="1400" dirty="0">
                <a:latin typeface="Arial" panose="020B0604020202020204" pitchFamily="34" charset="0"/>
                <a:cs typeface="Arial" panose="020B0604020202020204" pitchFamily="34" charset="0"/>
              </a:rPr>
              <a:t>,</a:t>
            </a:r>
          </a:p>
          <a:p>
            <a:r>
              <a:rPr lang="en-GB" sz="1400" dirty="0">
                <a:latin typeface="Arial" panose="020B0604020202020204" pitchFamily="34" charset="0"/>
                <a:cs typeface="Arial" panose="020B0604020202020204" pitchFamily="34" charset="0"/>
              </a:rPr>
              <a:t>Director of Infection Prevention and Control &amp; Consultant Clinical Scientist</a:t>
            </a:r>
          </a:p>
          <a:p>
            <a:r>
              <a:rPr lang="en-GB" sz="1400" dirty="0">
                <a:latin typeface="Arial" panose="020B0604020202020204" pitchFamily="34" charset="0"/>
                <a:cs typeface="Arial" panose="020B0604020202020204" pitchFamily="34" charset="0"/>
              </a:rPr>
              <a:t>Guy’s and St </a:t>
            </a:r>
            <a:r>
              <a:rPr lang="en-GB" sz="1400" dirty="0" err="1">
                <a:latin typeface="Arial" panose="020B0604020202020204" pitchFamily="34" charset="0"/>
                <a:cs typeface="Arial" panose="020B0604020202020204" pitchFamily="34" charset="0"/>
              </a:rPr>
              <a:t>Thomas’</a:t>
            </a:r>
            <a:r>
              <a:rPr lang="en-GB" sz="1400" dirty="0">
                <a:latin typeface="Arial" panose="020B0604020202020204" pitchFamily="34" charset="0"/>
                <a:cs typeface="Arial" panose="020B0604020202020204" pitchFamily="34" charset="0"/>
              </a:rPr>
              <a:t> NHS Foundation Trust</a:t>
            </a:r>
          </a:p>
          <a:p>
            <a:r>
              <a:rPr lang="en-GB" sz="1400" dirty="0">
                <a:latin typeface="Arial" panose="020B0604020202020204" pitchFamily="34" charset="0"/>
                <a:cs typeface="Arial" panose="020B0604020202020204" pitchFamily="34" charset="0"/>
              </a:rPr>
              <a:t>Honorary Senior Lecture in HCAI &amp; AMR, Imperial College London</a:t>
            </a:r>
          </a:p>
          <a:p>
            <a:pPr marL="268274" indent="-268274"/>
            <a:r>
              <a:rPr lang="en-GB" sz="1400" dirty="0">
                <a:latin typeface="Arial" panose="020B0604020202020204" pitchFamily="34" charset="0"/>
                <a:cs typeface="Arial" panose="020B0604020202020204" pitchFamily="34" charset="0"/>
              </a:rPr>
              <a:t>	@</a:t>
            </a:r>
            <a:r>
              <a:rPr lang="en-GB" sz="1400" dirty="0" err="1">
                <a:latin typeface="Arial" pitchFamily="34" charset="0"/>
                <a:cs typeface="Arial" pitchFamily="34" charset="0"/>
              </a:rPr>
              <a:t>jonotter</a:t>
            </a:r>
            <a:endParaRPr lang="en-GB" sz="1400" dirty="0">
              <a:latin typeface="Arial" pitchFamily="34" charset="0"/>
              <a:cs typeface="Arial" pitchFamily="34" charset="0"/>
            </a:endParaRPr>
          </a:p>
          <a:p>
            <a:pPr marL="268274" indent="-268274"/>
            <a:r>
              <a:rPr lang="en-GB" sz="1400" dirty="0">
                <a:latin typeface="Arial" pitchFamily="34" charset="0"/>
                <a:cs typeface="Arial" pitchFamily="34" charset="0"/>
              </a:rPr>
              <a:t>   	@</a:t>
            </a:r>
            <a:r>
              <a:rPr lang="en-GB" sz="1400" dirty="0" err="1">
                <a:latin typeface="Arial" panose="020B0604020202020204" pitchFamily="34" charset="0"/>
                <a:cs typeface="Arial" panose="020B0604020202020204" pitchFamily="34" charset="0"/>
              </a:rPr>
              <a:t>jon-otter.bsky.social</a:t>
            </a:r>
            <a:endParaRPr lang="en-GB" sz="1400" dirty="0">
              <a:latin typeface="Arial" pitchFamily="34" charset="0"/>
              <a:cs typeface="Arial" pitchFamily="34" charset="0"/>
            </a:endParaRPr>
          </a:p>
          <a:p>
            <a:pPr marL="268274" indent="-268274">
              <a:buClr>
                <a:schemeClr val="bg1"/>
              </a:buClr>
            </a:pPr>
            <a:r>
              <a:rPr lang="en-GB" sz="1400" dirty="0">
                <a:latin typeface="Arial" pitchFamily="34" charset="0"/>
                <a:cs typeface="Arial" pitchFamily="34" charset="0"/>
              </a:rPr>
              <a:t>	</a:t>
            </a:r>
            <a:r>
              <a:rPr lang="en-GB" sz="1400" dirty="0">
                <a:latin typeface="Arial" pitchFamily="34" charset="0"/>
                <a:cs typeface="Arial" pitchFamily="34" charset="0"/>
                <a:hlinkClick r:id="rId2"/>
              </a:rPr>
              <a:t>j.otter@imperial.ac.uk</a:t>
            </a:r>
            <a:r>
              <a:rPr lang="en-GB" sz="1400" dirty="0">
                <a:latin typeface="Arial" pitchFamily="34" charset="0"/>
                <a:cs typeface="Arial" pitchFamily="34" charset="0"/>
              </a:rPr>
              <a:t> </a:t>
            </a:r>
          </a:p>
        </p:txBody>
      </p:sp>
      <p:pic>
        <p:nvPicPr>
          <p:cNvPr id="8" name="Picture 6" descr="Mail 5 Icon - Free Icons">
            <a:extLst>
              <a:ext uri="{FF2B5EF4-FFF2-40B4-BE49-F238E27FC236}">
                <a16:creationId xmlns:a16="http://schemas.microsoft.com/office/drawing/2014/main" id="{288B6C72-DED5-E61B-E6B1-A231FF2FB5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448" y="4930235"/>
            <a:ext cx="172731" cy="1727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X Symbol&quot; Images – Browse 473 Stock Photos, Vectors, and Video | Adobe Stock">
            <a:extLst>
              <a:ext uri="{FF2B5EF4-FFF2-40B4-BE49-F238E27FC236}">
                <a16:creationId xmlns:a16="http://schemas.microsoft.com/office/drawing/2014/main" id="{31B19B73-BBA5-D631-406A-2AFCC65A8D3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8388"/>
          <a:stretch/>
        </p:blipFill>
        <p:spPr bwMode="auto">
          <a:xfrm>
            <a:off x="108923" y="4465063"/>
            <a:ext cx="185244" cy="2409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chool of Improvement – Medical Education">
            <a:extLst>
              <a:ext uri="{FF2B5EF4-FFF2-40B4-BE49-F238E27FC236}">
                <a16:creationId xmlns:a16="http://schemas.microsoft.com/office/drawing/2014/main" id="{72198408-1EDA-6FFE-0E45-D0B2FA0210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20960" y="4328181"/>
            <a:ext cx="2025885" cy="7113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File:Logo for Imperial College London ...">
            <a:extLst>
              <a:ext uri="{FF2B5EF4-FFF2-40B4-BE49-F238E27FC236}">
                <a16:creationId xmlns:a16="http://schemas.microsoft.com/office/drawing/2014/main" id="{2E9CD7E1-8065-C5F6-F098-CEDDE93978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0960" y="3779493"/>
            <a:ext cx="2025885" cy="5319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Bluesky - Wikipedia">
            <a:extLst>
              <a:ext uri="{FF2B5EF4-FFF2-40B4-BE49-F238E27FC236}">
                <a16:creationId xmlns:a16="http://schemas.microsoft.com/office/drawing/2014/main" id="{D111815D-1D08-E091-F51E-F3CC29EDBD7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923" y="4706058"/>
            <a:ext cx="210108" cy="1857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bioMérieux - Culture Media | product - CHROMID® CARBA">
            <a:extLst>
              <a:ext uri="{FF2B5EF4-FFF2-40B4-BE49-F238E27FC236}">
                <a16:creationId xmlns:a16="http://schemas.microsoft.com/office/drawing/2014/main" id="{410F27CE-5327-61E6-7EBA-27B0C5123F9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56764" y="40235"/>
            <a:ext cx="3528392"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64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2563</TotalTime>
  <Words>3001</Words>
  <Application>Microsoft Office PowerPoint</Application>
  <PresentationFormat>On-screen Show (16:9)</PresentationFormat>
  <Paragraphs>554</Paragraphs>
  <Slides>52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MS PGothic</vt:lpstr>
      <vt:lpstr>Arial</vt:lpstr>
      <vt:lpstr>Arial Narrow</vt:lpstr>
      <vt:lpstr>Calibri</vt:lpstr>
      <vt:lpstr>Lucida Sans</vt:lpstr>
      <vt:lpstr>Verdana</vt:lpstr>
      <vt:lpstr>Wingdings</vt:lpstr>
      <vt:lpstr>Office Theme</vt:lpstr>
      <vt:lpstr>PowerPoint Presentation</vt:lpstr>
      <vt:lpstr>PowerPoint Presentation</vt:lpstr>
      <vt:lpstr>PowerPoint Presentation</vt:lpstr>
      <vt:lpstr>CPE outbreak @ Imperial (K. pneumoniae NDM)</vt:lpstr>
      <vt:lpstr>Emergence of colistin resistance</vt:lpstr>
      <vt:lpstr>Contact precautions</vt:lpstr>
      <vt:lpstr>PowerPoint Presentation</vt:lpstr>
      <vt:lpstr>What’s the problem? ££££</vt:lpstr>
      <vt:lpstr>What’s the problem? Resistance </vt:lpstr>
      <vt:lpstr>What’s the problem? Mortality</vt:lpstr>
      <vt:lpstr>Carbapenem-resistant bloodstream infection is really bad news in ICU – and not all CPE are equal</vt:lpstr>
      <vt:lpstr>What’s the problem? Rapid spread</vt:lpstr>
      <vt:lpstr>Acronym minefield</vt:lpstr>
      <vt:lpstr>Rising threat from multidrug-resistant Gram-negative bacteria</vt:lpstr>
      <vt:lpstr>PowerPoint Presentation</vt:lpstr>
      <vt:lpstr>The emerging threat of CPE</vt:lpstr>
      <vt:lpstr>PowerPoint Presentation</vt:lpstr>
      <vt:lpstr>Global prevalence of CR amongst healthcare-associated K. pneumoniae</vt:lpstr>
      <vt:lpstr>CRE around Europe</vt:lpstr>
      <vt:lpstr>What drives the European ‘north-south divide’?</vt:lpstr>
      <vt:lpstr>What drives the European ‘north-south divide’?</vt:lpstr>
      <vt:lpstr>Seek and ye shall find…</vt:lpstr>
      <vt:lpstr>PowerPoint Presentation</vt:lpstr>
      <vt:lpstr>CRE/CPE in the community</vt:lpstr>
      <vt:lpstr>PowerPoint Presentation</vt:lpstr>
      <vt:lpstr>Transmission modes</vt:lpstr>
      <vt:lpstr>PowerPoint Presentation</vt:lpstr>
      <vt:lpstr>Horizontal plasmid transfer is a key driver of CPE transmission</vt:lpstr>
      <vt:lpstr>Transmissibility / fitness</vt:lpstr>
      <vt:lpstr>PowerPoint Presentation</vt:lpstr>
      <vt:lpstr>PowerPoint Presentation</vt:lpstr>
      <vt:lpstr>Who do I screen?</vt:lpstr>
      <vt:lpstr>Can I swab your rectum please?</vt:lpstr>
      <vt:lpstr>Colonisation often precedes infection for MDROs</vt:lpstr>
      <vt:lpstr>PowerPoint Presentation</vt:lpstr>
      <vt:lpstr>PowerPoint Presentation</vt:lpstr>
      <vt:lpstr>PowerPoint Presentation</vt:lpstr>
      <vt:lpstr>The MDRO status of the prior room occupant influences acquisition risk</vt:lpstr>
      <vt:lpstr>PowerPoint Presentation</vt:lpstr>
      <vt:lpstr>PowerPoint Presentation</vt:lpstr>
      <vt:lpstr>PowerPoint Presentation</vt:lpstr>
      <vt:lpstr>Can we forecast a CPE storm?</vt:lpstr>
      <vt:lpstr>Antibiotic use</vt:lpstr>
      <vt:lpstr>Antibiotic use</vt:lpstr>
      <vt:lpstr>PowerPoint Presentation</vt:lpstr>
      <vt:lpstr>Deisolation?</vt:lpstr>
      <vt:lpstr>‘Selective’ digestive decontamination</vt:lpstr>
      <vt:lpstr>PowerPoint Presentation</vt:lpstr>
      <vt:lpstr>Decolonisation using FMT</vt:lpstr>
      <vt:lpstr>Chlorhexidine – efficacy</vt:lpstr>
      <vt:lpstr>PowerPoint Presentation</vt:lpstr>
      <vt:lpstr>PowerPoint Presentation</vt:lpstr>
    </vt:vector>
  </TitlesOfParts>
  <Company>Bioquell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 Otter</dc:creator>
  <cp:lastModifiedBy>OTTER, Jon (GUY'S AND ST THOMAS' NHS FOUNDATION TRUST)</cp:lastModifiedBy>
  <cp:revision>126</cp:revision>
  <dcterms:created xsi:type="dcterms:W3CDTF">2015-03-09T16:50:51Z</dcterms:created>
  <dcterms:modified xsi:type="dcterms:W3CDTF">2026-01-28T09:30:44Z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96a3aeae-7a50-4214-8a0a-2f96af9d0c16</vt:lpwstr>
  </property>
</Properties>
</file>