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9" r:id="rId5"/>
    <p:sldId id="436" r:id="rId6"/>
    <p:sldId id="432" r:id="rId7"/>
    <p:sldId id="407" r:id="rId8"/>
    <p:sldId id="408" r:id="rId9"/>
    <p:sldId id="409" r:id="rId10"/>
    <p:sldId id="435" r:id="rId11"/>
    <p:sldId id="916" r:id="rId12"/>
    <p:sldId id="918" r:id="rId13"/>
    <p:sldId id="452" r:id="rId14"/>
    <p:sldId id="919" r:id="rId15"/>
    <p:sldId id="360" r:id="rId16"/>
    <p:sldId id="920" r:id="rId17"/>
    <p:sldId id="433" r:id="rId18"/>
    <p:sldId id="917" r:id="rId19"/>
    <p:sldId id="960" r:id="rId20"/>
    <p:sldId id="966" r:id="rId21"/>
    <p:sldId id="2139119208" r:id="rId22"/>
    <p:sldId id="883" r:id="rId23"/>
    <p:sldId id="921" r:id="rId24"/>
    <p:sldId id="922" r:id="rId25"/>
    <p:sldId id="944" r:id="rId26"/>
    <p:sldId id="271" r:id="rId27"/>
    <p:sldId id="2139119211" r:id="rId28"/>
    <p:sldId id="306" r:id="rId29"/>
    <p:sldId id="2139119212" r:id="rId30"/>
    <p:sldId id="943" r:id="rId31"/>
    <p:sldId id="2139119209" r:id="rId32"/>
    <p:sldId id="924" r:id="rId33"/>
    <p:sldId id="925" r:id="rId34"/>
    <p:sldId id="926" r:id="rId35"/>
    <p:sldId id="936" r:id="rId36"/>
    <p:sldId id="2139119207" r:id="rId37"/>
    <p:sldId id="929" r:id="rId38"/>
    <p:sldId id="493" r:id="rId39"/>
    <p:sldId id="501" r:id="rId40"/>
    <p:sldId id="293" r:id="rId41"/>
    <p:sldId id="994" r:id="rId42"/>
    <p:sldId id="504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1BF79E-019F-77BA-C62B-88BD841B7736}" name="Phil Norville" initials="PN" userId="S::phil.norville@ipcpartners.org::dac80012-63da-42be-9b8e-6571c19e0f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9345" autoAdjust="0"/>
  </p:normalViewPr>
  <p:slideViewPr>
    <p:cSldViewPr snapToGrid="0">
      <p:cViewPr varScale="1">
        <p:scale>
          <a:sx n="53" d="100"/>
          <a:sy n="53" d="100"/>
        </p:scale>
        <p:origin x="110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0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otter\Documents\Competition\Graph%20-%20compa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11"/>
            <c:invertIfNegative val="0"/>
            <c:bubble3D val="0"/>
            <c:spPr>
              <a:solidFill>
                <a:schemeClr val="accent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2BE-45B6-9634-90F031E79C3E}"/>
              </c:ext>
            </c:extLst>
          </c:dPt>
          <c:cat>
            <c:strRef>
              <c:f>Sheet1!$A$27:$A$38</c:f>
              <c:strCache>
                <c:ptCount val="12"/>
                <c:pt idx="0">
                  <c:v>Eckstein - VRE (research)</c:v>
                </c:pt>
                <c:pt idx="1">
                  <c:v>Eckstein - Cdiff (research)</c:v>
                </c:pt>
                <c:pt idx="2">
                  <c:v>Otter - GNR</c:v>
                </c:pt>
                <c:pt idx="3">
                  <c:v>Jeanes - MRSA</c:v>
                </c:pt>
                <c:pt idx="4">
                  <c:v>Goodman - VRE</c:v>
                </c:pt>
                <c:pt idx="5">
                  <c:v>Goodman - MRSA</c:v>
                </c:pt>
                <c:pt idx="6">
                  <c:v>Otter - MRSA</c:v>
                </c:pt>
                <c:pt idx="7">
                  <c:v>Hardy - MRSA</c:v>
                </c:pt>
                <c:pt idx="8">
                  <c:v>French - MRSA</c:v>
                </c:pt>
                <c:pt idx="9">
                  <c:v>Eckstein - Cdiff</c:v>
                </c:pt>
                <c:pt idx="10">
                  <c:v>Eckstein - VRE</c:v>
                </c:pt>
                <c:pt idx="11">
                  <c:v>Mean - manual disinfection</c:v>
                </c:pt>
              </c:strCache>
            </c:strRef>
          </c:cat>
          <c:val>
            <c:numRef>
              <c:f>Sheet1!$B$27:$B$38</c:f>
              <c:numCache>
                <c:formatCode>0</c:formatCode>
                <c:ptCount val="12"/>
                <c:pt idx="0">
                  <c:v>100</c:v>
                </c:pt>
                <c:pt idx="1">
                  <c:v>97</c:v>
                </c:pt>
                <c:pt idx="2">
                  <c:v>67</c:v>
                </c:pt>
                <c:pt idx="3">
                  <c:v>55</c:v>
                </c:pt>
                <c:pt idx="4">
                  <c:v>40</c:v>
                </c:pt>
                <c:pt idx="5">
                  <c:v>33</c:v>
                </c:pt>
                <c:pt idx="6">
                  <c:v>33</c:v>
                </c:pt>
                <c:pt idx="7">
                  <c:v>28</c:v>
                </c:pt>
                <c:pt idx="8">
                  <c:v>26</c:v>
                </c:pt>
                <c:pt idx="9">
                  <c:v>20</c:v>
                </c:pt>
                <c:pt idx="10">
                  <c:v>19</c:v>
                </c:pt>
                <c:pt idx="11" formatCode="General">
                  <c:v>47.090909090909207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BE-45B6-9634-90F031E79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537528"/>
        <c:axId val="418537920"/>
      </c:barChart>
      <c:catAx>
        <c:axId val="418537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18537920"/>
        <c:crosses val="autoZero"/>
        <c:auto val="1"/>
        <c:lblAlgn val="ctr"/>
        <c:lblOffset val="100"/>
        <c:noMultiLvlLbl val="0"/>
      </c:catAx>
      <c:valAx>
        <c:axId val="418537920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 dirty="0"/>
                  <a:t>Percentage reduction in frequency of swabs contaminated</a:t>
                </a:r>
              </a:p>
            </c:rich>
          </c:tx>
          <c:layout>
            <c:manualLayout>
              <c:xMode val="edge"/>
              <c:yMode val="edge"/>
              <c:x val="4.872740659342935E-4"/>
              <c:y val="0.1306439202228559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crossAx val="418537528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000">
          <a:latin typeface="+mj-lt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1E0-4D6B-8F3A-B4F359A18699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2-21E0-4D6B-8F3A-B4F359A18699}"/>
              </c:ext>
            </c:extLst>
          </c:dPt>
          <c:val>
            <c:numRef>
              <c:f>Sheet1!$A$2:$B$2</c:f>
              <c:numCache>
                <c:formatCode>General</c:formatCode>
                <c:ptCount val="2"/>
                <c:pt idx="0">
                  <c:v>10.6</c:v>
                </c:pt>
                <c:pt idx="1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E0-4D6B-8F3A-B4F359A18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8543408"/>
        <c:axId val="418542232"/>
      </c:barChart>
      <c:catAx>
        <c:axId val="418543408"/>
        <c:scaling>
          <c:orientation val="minMax"/>
        </c:scaling>
        <c:delete val="0"/>
        <c:axPos val="b"/>
        <c:majorTickMark val="out"/>
        <c:minorTickMark val="none"/>
        <c:tickLblPos val="nextTo"/>
        <c:crossAx val="418542232"/>
        <c:crosses val="autoZero"/>
        <c:auto val="1"/>
        <c:lblAlgn val="ctr"/>
        <c:lblOffset val="100"/>
        <c:noMultiLvlLbl val="0"/>
      </c:catAx>
      <c:valAx>
        <c:axId val="4185422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GB" b="0" dirty="0"/>
                  <a:t>Rate / 1000 patient days</a:t>
                </a:r>
              </a:p>
            </c:rich>
          </c:tx>
          <c:layout>
            <c:manualLayout>
              <c:xMode val="edge"/>
              <c:yMode val="edge"/>
              <c:x val="1.0761515633784776E-2"/>
              <c:y val="0.127571748148510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185434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#5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#4" qsCatId="simple" csTypeId="urn:microsoft.com/office/officeart/2005/8/colors/accent0_3#3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E7AA639A-9A64-4696-BEDE-1A5B19668EF0}" type="pres">
      <dgm:prSet presAssocID="{18CEFCEE-C497-4848-9B0E-3A6B65CF5A7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0BB54A6C-BF29-47D3-83B9-B1FB89896BA8}" srcId="{3A343EE0-9ADB-41D8-96D5-4E306ED9F922}" destId="{18CEFCEE-C497-4848-9B0E-3A6B65CF5A7E}" srcOrd="2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9A41F302-F196-4DB9-9500-140A2B04D57F}" type="presParOf" srcId="{B22DD433-E3D5-4591-8BFE-1B5F24CD8E31}" destId="{E7AA639A-9A64-4696-BEDE-1A5B19668EF0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#5" qsCatId="simple" csTypeId="urn:microsoft.com/office/officeart/2005/8/colors/accent0_3#4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E7AA639A-9A64-4696-BEDE-1A5B19668EF0}" type="pres">
      <dgm:prSet presAssocID="{18CEFCEE-C497-4848-9B0E-3A6B65CF5A7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0BB54A6C-BF29-47D3-83B9-B1FB89896BA8}" srcId="{3A343EE0-9ADB-41D8-96D5-4E306ED9F922}" destId="{18CEFCEE-C497-4848-9B0E-3A6B65CF5A7E}" srcOrd="2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9A41F302-F196-4DB9-9500-140A2B04D57F}" type="presParOf" srcId="{B22DD433-E3D5-4591-8BFE-1B5F24CD8E31}" destId="{E7AA639A-9A64-4696-BEDE-1A5B19668EF0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CC3FC17-EF47-4211-9E94-BC73B40455C7}" type="doc">
      <dgm:prSet loTypeId="urn:microsoft.com/office/officeart/2005/8/layout/venn3" loCatId="relationship" qsTypeId="urn:microsoft.com/office/officeart/2005/8/quickstyle/simple1#6" qsCatId="simple" csTypeId="urn:microsoft.com/office/officeart/2005/8/colors/accent1_2#2" csCatId="accent1" phldr="1"/>
      <dgm:spPr/>
      <dgm:t>
        <a:bodyPr/>
        <a:lstStyle/>
        <a:p>
          <a:endParaRPr lang="en-GB"/>
        </a:p>
      </dgm:t>
    </dgm:pt>
    <dgm:pt modelId="{DF9C7723-ECA9-4411-AB20-B3DC93FB3A2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Detergent</a:t>
          </a:r>
        </a:p>
      </dgm:t>
    </dgm:pt>
    <dgm:pt modelId="{90B12D03-9D7C-49C4-98E5-21C0EA2943FD}" type="par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2F7BC9-47F5-4EFA-AB8F-D49B3235FB7E}" type="sib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1B95A0-D6F5-46B4-84BF-6153A325D15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Disinfectant</a:t>
          </a:r>
        </a:p>
      </dgm:t>
    </dgm:pt>
    <dgm:pt modelId="{CA85FFD8-3D9D-401E-8752-4A23135971A7}" type="par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88988-334B-4C92-B8A2-55040D275958}" type="sib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544C1-05C8-4CB1-B338-95ACBFDD06CF}" type="pres">
      <dgm:prSet presAssocID="{FCC3FC17-EF47-4211-9E94-BC73B40455C7}" presName="Name0" presStyleCnt="0">
        <dgm:presLayoutVars>
          <dgm:dir/>
          <dgm:resizeHandles val="exact"/>
        </dgm:presLayoutVars>
      </dgm:prSet>
      <dgm:spPr/>
    </dgm:pt>
    <dgm:pt modelId="{C8C5FBFF-2DA7-451F-B356-4ADD82B436F2}" type="pres">
      <dgm:prSet presAssocID="{DF9C7723-ECA9-4411-AB20-B3DC93FB3A29}" presName="Name5" presStyleLbl="vennNode1" presStyleIdx="0" presStyleCnt="2">
        <dgm:presLayoutVars>
          <dgm:bulletEnabled val="1"/>
        </dgm:presLayoutVars>
      </dgm:prSet>
      <dgm:spPr/>
    </dgm:pt>
    <dgm:pt modelId="{8C0EF9B1-921A-475C-AFE0-7E0DDC61700B}" type="pres">
      <dgm:prSet presAssocID="{272F7BC9-47F5-4EFA-AB8F-D49B3235FB7E}" presName="space" presStyleCnt="0"/>
      <dgm:spPr/>
    </dgm:pt>
    <dgm:pt modelId="{4BA7DD19-1ED3-4378-BBEB-CB9E1C194209}" type="pres">
      <dgm:prSet presAssocID="{891B95A0-D6F5-46B4-84BF-6153A325D159}" presName="Name5" presStyleLbl="vennNode1" presStyleIdx="1" presStyleCnt="2">
        <dgm:presLayoutVars>
          <dgm:bulletEnabled val="1"/>
        </dgm:presLayoutVars>
      </dgm:prSet>
      <dgm:spPr/>
    </dgm:pt>
  </dgm:ptLst>
  <dgm:cxnLst>
    <dgm:cxn modelId="{8A6B6464-2220-4B08-9F46-168811F460F2}" srcId="{FCC3FC17-EF47-4211-9E94-BC73B40455C7}" destId="{DF9C7723-ECA9-4411-AB20-B3DC93FB3A29}" srcOrd="0" destOrd="0" parTransId="{90B12D03-9D7C-49C4-98E5-21C0EA2943FD}" sibTransId="{272F7BC9-47F5-4EFA-AB8F-D49B3235FB7E}"/>
    <dgm:cxn modelId="{E76A9C78-A9BE-434D-89E2-FDE5E063A190}" type="presOf" srcId="{FCC3FC17-EF47-4211-9E94-BC73B40455C7}" destId="{E62544C1-05C8-4CB1-B338-95ACBFDD06CF}" srcOrd="0" destOrd="0" presId="urn:microsoft.com/office/officeart/2005/8/layout/venn3"/>
    <dgm:cxn modelId="{B600EDA2-3A19-46E8-A200-545C4112D182}" srcId="{FCC3FC17-EF47-4211-9E94-BC73B40455C7}" destId="{891B95A0-D6F5-46B4-84BF-6153A325D159}" srcOrd="1" destOrd="0" parTransId="{CA85FFD8-3D9D-401E-8752-4A23135971A7}" sibTransId="{1C288988-334B-4C92-B8A2-55040D275958}"/>
    <dgm:cxn modelId="{45F3F6BF-2E5C-4371-B0CB-14C884FABC59}" type="presOf" srcId="{DF9C7723-ECA9-4411-AB20-B3DC93FB3A29}" destId="{C8C5FBFF-2DA7-451F-B356-4ADD82B436F2}" srcOrd="0" destOrd="0" presId="urn:microsoft.com/office/officeart/2005/8/layout/venn3"/>
    <dgm:cxn modelId="{74EC27DA-1E4F-4E46-AE01-8A15C498B61D}" type="presOf" srcId="{891B95A0-D6F5-46B4-84BF-6153A325D159}" destId="{4BA7DD19-1ED3-4378-BBEB-CB9E1C194209}" srcOrd="0" destOrd="0" presId="urn:microsoft.com/office/officeart/2005/8/layout/venn3"/>
    <dgm:cxn modelId="{363231D7-BBAE-48FC-83AB-86BE1035506D}" type="presParOf" srcId="{E62544C1-05C8-4CB1-B338-95ACBFDD06CF}" destId="{C8C5FBFF-2DA7-451F-B356-4ADD82B436F2}" srcOrd="0" destOrd="0" presId="urn:microsoft.com/office/officeart/2005/8/layout/venn3"/>
    <dgm:cxn modelId="{2E765438-A36F-4594-A817-5F431310C61F}" type="presParOf" srcId="{E62544C1-05C8-4CB1-B338-95ACBFDD06CF}" destId="{8C0EF9B1-921A-475C-AFE0-7E0DDC61700B}" srcOrd="1" destOrd="0" presId="urn:microsoft.com/office/officeart/2005/8/layout/venn3"/>
    <dgm:cxn modelId="{94EF8173-0AED-453B-8BBF-575D193CEE37}" type="presParOf" srcId="{E62544C1-05C8-4CB1-B338-95ACBFDD06CF}" destId="{4BA7DD19-1ED3-4378-BBEB-CB9E1C194209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C3FC17-EF47-4211-9E94-BC73B40455C7}" type="doc">
      <dgm:prSet loTypeId="urn:microsoft.com/office/officeart/2005/8/layout/venn3" loCatId="relationship" qsTypeId="urn:microsoft.com/office/officeart/2005/8/quickstyle/simple1#7" qsCatId="simple" csTypeId="urn:microsoft.com/office/officeart/2005/8/colors/accent2_2#1" csCatId="accent2" phldr="1"/>
      <dgm:spPr/>
      <dgm:t>
        <a:bodyPr/>
        <a:lstStyle/>
        <a:p>
          <a:endParaRPr lang="en-GB"/>
        </a:p>
      </dgm:t>
    </dgm:pt>
    <dgm:pt modelId="{DF9C7723-ECA9-4411-AB20-B3DC93FB3A2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“Bucket method”</a:t>
          </a:r>
        </a:p>
      </dgm:t>
    </dgm:pt>
    <dgm:pt modelId="{90B12D03-9D7C-49C4-98E5-21C0EA2943FD}" type="par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2F7BC9-47F5-4EFA-AB8F-D49B3235FB7E}" type="sibTrans" cxnId="{8A6B6464-2220-4B08-9F46-168811F460F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91B95A0-D6F5-46B4-84BF-6153A325D159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Wipes</a:t>
          </a:r>
        </a:p>
      </dgm:t>
    </dgm:pt>
    <dgm:pt modelId="{CA85FFD8-3D9D-401E-8752-4A23135971A7}" type="par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C288988-334B-4C92-B8A2-55040D275958}" type="sibTrans" cxnId="{B600EDA2-3A19-46E8-A200-545C4112D18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592A6B-1F2D-4A1A-B23D-3121F772BB25}">
      <dgm:prSet phldrT="[Text]"/>
      <dgm:spPr/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Automated</a:t>
          </a:r>
        </a:p>
      </dgm:t>
    </dgm:pt>
    <dgm:pt modelId="{9DC2DCE6-3DC1-490E-8D41-2CEDADDABC08}" type="parTrans" cxnId="{BB4C948E-8CD9-46E5-A864-3BA0367BC7B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5E475E-CF53-40B8-96EB-AF63C0FFC605}" type="sibTrans" cxnId="{BB4C948E-8CD9-46E5-A864-3BA0367BC7B2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62544C1-05C8-4CB1-B338-95ACBFDD06CF}" type="pres">
      <dgm:prSet presAssocID="{FCC3FC17-EF47-4211-9E94-BC73B40455C7}" presName="Name0" presStyleCnt="0">
        <dgm:presLayoutVars>
          <dgm:dir/>
          <dgm:resizeHandles val="exact"/>
        </dgm:presLayoutVars>
      </dgm:prSet>
      <dgm:spPr/>
    </dgm:pt>
    <dgm:pt modelId="{C8C5FBFF-2DA7-451F-B356-4ADD82B436F2}" type="pres">
      <dgm:prSet presAssocID="{DF9C7723-ECA9-4411-AB20-B3DC93FB3A29}" presName="Name5" presStyleLbl="vennNode1" presStyleIdx="0" presStyleCnt="3">
        <dgm:presLayoutVars>
          <dgm:bulletEnabled val="1"/>
        </dgm:presLayoutVars>
      </dgm:prSet>
      <dgm:spPr/>
    </dgm:pt>
    <dgm:pt modelId="{8C0EF9B1-921A-475C-AFE0-7E0DDC61700B}" type="pres">
      <dgm:prSet presAssocID="{272F7BC9-47F5-4EFA-AB8F-D49B3235FB7E}" presName="space" presStyleCnt="0"/>
      <dgm:spPr/>
    </dgm:pt>
    <dgm:pt modelId="{4BA7DD19-1ED3-4378-BBEB-CB9E1C194209}" type="pres">
      <dgm:prSet presAssocID="{891B95A0-D6F5-46B4-84BF-6153A325D159}" presName="Name5" presStyleLbl="vennNode1" presStyleIdx="1" presStyleCnt="3">
        <dgm:presLayoutVars>
          <dgm:bulletEnabled val="1"/>
        </dgm:presLayoutVars>
      </dgm:prSet>
      <dgm:spPr/>
    </dgm:pt>
    <dgm:pt modelId="{5109A873-1F97-4572-8FCE-3F670E78560D}" type="pres">
      <dgm:prSet presAssocID="{1C288988-334B-4C92-B8A2-55040D275958}" presName="space" presStyleCnt="0"/>
      <dgm:spPr/>
    </dgm:pt>
    <dgm:pt modelId="{801D3DB7-2230-45E7-8453-2D8D186D904E}" type="pres">
      <dgm:prSet presAssocID="{3E592A6B-1F2D-4A1A-B23D-3121F772BB2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8A6B6464-2220-4B08-9F46-168811F460F2}" srcId="{FCC3FC17-EF47-4211-9E94-BC73B40455C7}" destId="{DF9C7723-ECA9-4411-AB20-B3DC93FB3A29}" srcOrd="0" destOrd="0" parTransId="{90B12D03-9D7C-49C4-98E5-21C0EA2943FD}" sibTransId="{272F7BC9-47F5-4EFA-AB8F-D49B3235FB7E}"/>
    <dgm:cxn modelId="{E76A9C78-A9BE-434D-89E2-FDE5E063A190}" type="presOf" srcId="{FCC3FC17-EF47-4211-9E94-BC73B40455C7}" destId="{E62544C1-05C8-4CB1-B338-95ACBFDD06CF}" srcOrd="0" destOrd="0" presId="urn:microsoft.com/office/officeart/2005/8/layout/venn3"/>
    <dgm:cxn modelId="{BB4C948E-8CD9-46E5-A864-3BA0367BC7B2}" srcId="{FCC3FC17-EF47-4211-9E94-BC73B40455C7}" destId="{3E592A6B-1F2D-4A1A-B23D-3121F772BB25}" srcOrd="2" destOrd="0" parTransId="{9DC2DCE6-3DC1-490E-8D41-2CEDADDABC08}" sibTransId="{F35E475E-CF53-40B8-96EB-AF63C0FFC605}"/>
    <dgm:cxn modelId="{B600EDA2-3A19-46E8-A200-545C4112D182}" srcId="{FCC3FC17-EF47-4211-9E94-BC73B40455C7}" destId="{891B95A0-D6F5-46B4-84BF-6153A325D159}" srcOrd="1" destOrd="0" parTransId="{CA85FFD8-3D9D-401E-8752-4A23135971A7}" sibTransId="{1C288988-334B-4C92-B8A2-55040D275958}"/>
    <dgm:cxn modelId="{45F3F6BF-2E5C-4371-B0CB-14C884FABC59}" type="presOf" srcId="{DF9C7723-ECA9-4411-AB20-B3DC93FB3A29}" destId="{C8C5FBFF-2DA7-451F-B356-4ADD82B436F2}" srcOrd="0" destOrd="0" presId="urn:microsoft.com/office/officeart/2005/8/layout/venn3"/>
    <dgm:cxn modelId="{74EC27DA-1E4F-4E46-AE01-8A15C498B61D}" type="presOf" srcId="{891B95A0-D6F5-46B4-84BF-6153A325D159}" destId="{4BA7DD19-1ED3-4378-BBEB-CB9E1C194209}" srcOrd="0" destOrd="0" presId="urn:microsoft.com/office/officeart/2005/8/layout/venn3"/>
    <dgm:cxn modelId="{FA79FCE8-6739-4D36-B21C-9781F93C8B72}" type="presOf" srcId="{3E592A6B-1F2D-4A1A-B23D-3121F772BB25}" destId="{801D3DB7-2230-45E7-8453-2D8D186D904E}" srcOrd="0" destOrd="0" presId="urn:microsoft.com/office/officeart/2005/8/layout/venn3"/>
    <dgm:cxn modelId="{363231D7-BBAE-48FC-83AB-86BE1035506D}" type="presParOf" srcId="{E62544C1-05C8-4CB1-B338-95ACBFDD06CF}" destId="{C8C5FBFF-2DA7-451F-B356-4ADD82B436F2}" srcOrd="0" destOrd="0" presId="urn:microsoft.com/office/officeart/2005/8/layout/venn3"/>
    <dgm:cxn modelId="{2E765438-A36F-4594-A817-5F431310C61F}" type="presParOf" srcId="{E62544C1-05C8-4CB1-B338-95ACBFDD06CF}" destId="{8C0EF9B1-921A-475C-AFE0-7E0DDC61700B}" srcOrd="1" destOrd="0" presId="urn:microsoft.com/office/officeart/2005/8/layout/venn3"/>
    <dgm:cxn modelId="{94EF8173-0AED-453B-8BBF-575D193CEE37}" type="presParOf" srcId="{E62544C1-05C8-4CB1-B338-95ACBFDD06CF}" destId="{4BA7DD19-1ED3-4378-BBEB-CB9E1C194209}" srcOrd="2" destOrd="0" presId="urn:microsoft.com/office/officeart/2005/8/layout/venn3"/>
    <dgm:cxn modelId="{1F021B75-F43B-4496-BBC1-9231B15956B9}" type="presParOf" srcId="{E62544C1-05C8-4CB1-B338-95ACBFDD06CF}" destId="{5109A873-1F97-4572-8FCE-3F670E78560D}" srcOrd="3" destOrd="0" presId="urn:microsoft.com/office/officeart/2005/8/layout/venn3"/>
    <dgm:cxn modelId="{B8F55B08-ECFC-4372-B705-E80CAB5D391A}" type="presParOf" srcId="{E62544C1-05C8-4CB1-B338-95ACBFDD06CF}" destId="{801D3DB7-2230-45E7-8453-2D8D186D904E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5130DBD-34B0-4F93-881E-F717CCA8A71A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0676CEBD-0F54-4510-B994-250D5B1C94F1}">
      <dgm:prSet phldrT="[Text]"/>
      <dgm:spPr/>
      <dgm:t>
        <a:bodyPr/>
        <a:lstStyle/>
        <a:p>
          <a:pPr algn="ctr">
            <a:buClr>
              <a:schemeClr val="dk1"/>
            </a:buClr>
            <a:buSzPts val="2300"/>
            <a:buFont typeface="Figtree"/>
            <a:buChar char="●"/>
          </a:pPr>
          <a:r>
            <a:rPr lang="en-GB" dirty="0"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rPr>
            <a:t>Broad spectrum of activity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45494A-904C-457C-B1A6-2D22AF60CB2D}" type="parTrans" cxnId="{C61CCF1F-3FBC-42C1-9020-3AA693C48B2C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E9E4A7-0A43-4A4C-90A0-8EE3EE1B4F59}" type="sibTrans" cxnId="{C61CCF1F-3FBC-42C1-9020-3AA693C48B2C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182FA2-1F3F-40F7-AF20-121D1C8737C7}">
      <dgm:prSet/>
      <dgm:spPr/>
      <dgm:t>
        <a:bodyPr/>
        <a:lstStyle/>
        <a:p>
          <a:pPr algn="ctr"/>
          <a:r>
            <a:rPr lang="en-GB"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rPr>
            <a:t>Contact time (realistic and uniform)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DCD144-581C-40DC-B9AF-0CA2C8449BA7}" type="parTrans" cxnId="{7364C590-F13E-412C-A73F-4D8A31695561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C638F7-445E-4B3E-BE11-E9DB7631B26C}" type="sibTrans" cxnId="{7364C590-F13E-412C-A73F-4D8A31695561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E7A532-9AF5-4B7F-9B52-C330A49F18DA}">
      <dgm:prSet/>
      <dgm:spPr/>
      <dgm:t>
        <a:bodyPr/>
        <a:lstStyle/>
        <a:p>
          <a:pPr algn="ctr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Ability to create cleaner / disinfectant</a:t>
          </a:r>
        </a:p>
      </dgm:t>
    </dgm:pt>
    <dgm:pt modelId="{0A12F38D-B25E-4F01-8D4C-C684F666CA55}" type="parTrans" cxnId="{69AB8F50-A2EE-4FDA-A8F7-1696F2115804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831731-090A-4C80-BEEE-8C444788F36B}" type="sibTrans" cxnId="{69AB8F50-A2EE-4FDA-A8F7-1696F2115804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E27BF5-1017-4B48-8A96-74FF619158D2}">
      <dgm:prSet/>
      <dgm:spPr/>
      <dgm:t>
        <a:bodyPr/>
        <a:lstStyle/>
        <a:p>
          <a:pPr algn="ctr"/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Application and availability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F549C91-1A2A-47D7-AA88-FFE747236D0F}" type="parTrans" cxnId="{42E0FB3D-E7F0-488D-9309-6F21E01C0A49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E47B7D-FD32-41DC-B4CB-3D73D1D26DFD}" type="sibTrans" cxnId="{42E0FB3D-E7F0-488D-9309-6F21E01C0A49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530642-CD79-4EF8-BE94-895FE0758B25}">
      <dgm:prSet/>
      <dgm:spPr/>
      <dgm:t>
        <a:bodyPr/>
        <a:lstStyle/>
        <a:p>
          <a:pPr algn="ctr"/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Material compatibility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A2940C-88A7-4D31-807A-EE9B9140948A}" type="parTrans" cxnId="{87E4F50C-ECAD-4EC5-8DDC-33EE160D721E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707F54-8CE9-4772-B7FE-0F4AB70CD4F6}" type="sibTrans" cxnId="{87E4F50C-ECAD-4EC5-8DDC-33EE160D721E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BB8A96-41C1-476F-8AE5-B80B9BF16301}">
      <dgm:prSet/>
      <dgm:spPr/>
      <dgm:t>
        <a:bodyPr/>
        <a:lstStyle/>
        <a:p>
          <a:pPr algn="ctr"/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User and surface safety</a:t>
          </a:r>
        </a:p>
      </dgm:t>
    </dgm:pt>
    <dgm:pt modelId="{D17A87B2-97CB-43C9-9A22-91BFC298E8B6}" type="parTrans" cxnId="{F1807219-E718-4E10-9E96-769782F3D092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F20F3B-6065-42BB-8ED9-3825F455B1E9}" type="sibTrans" cxnId="{F1807219-E718-4E10-9E96-769782F3D092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B4B93F0-C71D-46B7-BA7E-14CFF294F655}">
      <dgm:prSet/>
      <dgm:spPr/>
      <dgm:t>
        <a:bodyPr/>
        <a:lstStyle/>
        <a:p>
          <a:pPr algn="ctr"/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Environmental profile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ED1E7A-A7FC-4F92-AA78-B053488E77D9}" type="parTrans" cxnId="{7F717DA2-F0E1-4FDA-837F-34F16419F27B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1BC77BC-7188-4C56-991E-B18834E00FE1}" type="sibTrans" cxnId="{7F717DA2-F0E1-4FDA-837F-34F16419F27B}">
      <dgm:prSet/>
      <dgm:spPr/>
      <dgm:t>
        <a:bodyPr/>
        <a:lstStyle/>
        <a:p>
          <a:pPr algn="ctr"/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C25E90-8C60-42C2-83AE-F4284471C25D}" type="pres">
      <dgm:prSet presAssocID="{C5130DBD-34B0-4F93-881E-F717CCA8A71A}" presName="linear" presStyleCnt="0">
        <dgm:presLayoutVars>
          <dgm:animLvl val="lvl"/>
          <dgm:resizeHandles val="exact"/>
        </dgm:presLayoutVars>
      </dgm:prSet>
      <dgm:spPr/>
    </dgm:pt>
    <dgm:pt modelId="{E179DC06-39B1-4BF7-A27F-511BD99B1BA3}" type="pres">
      <dgm:prSet presAssocID="{0676CEBD-0F54-4510-B994-250D5B1C94F1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04E94D71-758E-489D-B38A-50A88CEEFAA5}" type="pres">
      <dgm:prSet presAssocID="{F4E9E4A7-0A43-4A4C-90A0-8EE3EE1B4F59}" presName="spacer" presStyleCnt="0"/>
      <dgm:spPr/>
    </dgm:pt>
    <dgm:pt modelId="{4A839541-2712-4793-A1DD-8314D8ABE465}" type="pres">
      <dgm:prSet presAssocID="{F9182FA2-1F3F-40F7-AF20-121D1C8737C7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053AFF8-BFAC-41E6-AE6F-380C0B37E25B}" type="pres">
      <dgm:prSet presAssocID="{7AC638F7-445E-4B3E-BE11-E9DB7631B26C}" presName="spacer" presStyleCnt="0"/>
      <dgm:spPr/>
    </dgm:pt>
    <dgm:pt modelId="{01DDFFF8-AF0B-4162-A892-6F9A67864983}" type="pres">
      <dgm:prSet presAssocID="{55E7A532-9AF5-4B7F-9B52-C330A49F18DA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08342347-F9E5-460F-BB7B-E8E3A1A7A92F}" type="pres">
      <dgm:prSet presAssocID="{28831731-090A-4C80-BEEE-8C444788F36B}" presName="spacer" presStyleCnt="0"/>
      <dgm:spPr/>
    </dgm:pt>
    <dgm:pt modelId="{C3F9AB50-33F7-42D0-934F-2E0C6CDD1C3D}" type="pres">
      <dgm:prSet presAssocID="{62E27BF5-1017-4B48-8A96-74FF619158D2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52A2E367-06E5-4377-90E2-06B675B9C55B}" type="pres">
      <dgm:prSet presAssocID="{EDE47B7D-FD32-41DC-B4CB-3D73D1D26DFD}" presName="spacer" presStyleCnt="0"/>
      <dgm:spPr/>
    </dgm:pt>
    <dgm:pt modelId="{ADFC0714-3D86-4153-BAE1-ADA880EA7A22}" type="pres">
      <dgm:prSet presAssocID="{91530642-CD79-4EF8-BE94-895FE0758B25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3F5C8856-990F-46AD-9A2F-F1CD826FC346}" type="pres">
      <dgm:prSet presAssocID="{49707F54-8CE9-4772-B7FE-0F4AB70CD4F6}" presName="spacer" presStyleCnt="0"/>
      <dgm:spPr/>
    </dgm:pt>
    <dgm:pt modelId="{C65F62B6-23A1-497E-ADD9-482AFDE8B0E7}" type="pres">
      <dgm:prSet presAssocID="{EDBB8A96-41C1-476F-8AE5-B80B9BF16301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40B6C49C-A835-44DE-8E2B-CDBB893E3C33}" type="pres">
      <dgm:prSet presAssocID="{01F20F3B-6065-42BB-8ED9-3825F455B1E9}" presName="spacer" presStyleCnt="0"/>
      <dgm:spPr/>
    </dgm:pt>
    <dgm:pt modelId="{2C70DE37-0DF1-49AA-A616-D239CD04E57A}" type="pres">
      <dgm:prSet presAssocID="{7B4B93F0-C71D-46B7-BA7E-14CFF294F655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87E4F50C-ECAD-4EC5-8DDC-33EE160D721E}" srcId="{C5130DBD-34B0-4F93-881E-F717CCA8A71A}" destId="{91530642-CD79-4EF8-BE94-895FE0758B25}" srcOrd="4" destOrd="0" parTransId="{5DA2940C-88A7-4D31-807A-EE9B9140948A}" sibTransId="{49707F54-8CE9-4772-B7FE-0F4AB70CD4F6}"/>
    <dgm:cxn modelId="{F1807219-E718-4E10-9E96-769782F3D092}" srcId="{C5130DBD-34B0-4F93-881E-F717CCA8A71A}" destId="{EDBB8A96-41C1-476F-8AE5-B80B9BF16301}" srcOrd="5" destOrd="0" parTransId="{D17A87B2-97CB-43C9-9A22-91BFC298E8B6}" sibTransId="{01F20F3B-6065-42BB-8ED9-3825F455B1E9}"/>
    <dgm:cxn modelId="{C61CCF1F-3FBC-42C1-9020-3AA693C48B2C}" srcId="{C5130DBD-34B0-4F93-881E-F717CCA8A71A}" destId="{0676CEBD-0F54-4510-B994-250D5B1C94F1}" srcOrd="0" destOrd="0" parTransId="{C945494A-904C-457C-B1A6-2D22AF60CB2D}" sibTransId="{F4E9E4A7-0A43-4A4C-90A0-8EE3EE1B4F59}"/>
    <dgm:cxn modelId="{F9997028-7845-42A6-A0CC-4B5309E9AFA4}" type="presOf" srcId="{55E7A532-9AF5-4B7F-9B52-C330A49F18DA}" destId="{01DDFFF8-AF0B-4162-A892-6F9A67864983}" srcOrd="0" destOrd="0" presId="urn:microsoft.com/office/officeart/2005/8/layout/vList2"/>
    <dgm:cxn modelId="{42E0FB3D-E7F0-488D-9309-6F21E01C0A49}" srcId="{C5130DBD-34B0-4F93-881E-F717CCA8A71A}" destId="{62E27BF5-1017-4B48-8A96-74FF619158D2}" srcOrd="3" destOrd="0" parTransId="{BF549C91-1A2A-47D7-AA88-FFE747236D0F}" sibTransId="{EDE47B7D-FD32-41DC-B4CB-3D73D1D26DFD}"/>
    <dgm:cxn modelId="{69AB8F50-A2EE-4FDA-A8F7-1696F2115804}" srcId="{C5130DBD-34B0-4F93-881E-F717CCA8A71A}" destId="{55E7A532-9AF5-4B7F-9B52-C330A49F18DA}" srcOrd="2" destOrd="0" parTransId="{0A12F38D-B25E-4F01-8D4C-C684F666CA55}" sibTransId="{28831731-090A-4C80-BEEE-8C444788F36B}"/>
    <dgm:cxn modelId="{20AF4F56-47AD-44C6-9F33-367135FD62CD}" type="presOf" srcId="{0676CEBD-0F54-4510-B994-250D5B1C94F1}" destId="{E179DC06-39B1-4BF7-A27F-511BD99B1BA3}" srcOrd="0" destOrd="0" presId="urn:microsoft.com/office/officeart/2005/8/layout/vList2"/>
    <dgm:cxn modelId="{E851D577-3932-4BA1-989D-4FB5CBA6BE96}" type="presOf" srcId="{EDBB8A96-41C1-476F-8AE5-B80B9BF16301}" destId="{C65F62B6-23A1-497E-ADD9-482AFDE8B0E7}" srcOrd="0" destOrd="0" presId="urn:microsoft.com/office/officeart/2005/8/layout/vList2"/>
    <dgm:cxn modelId="{C9F00F88-8961-416A-8B7E-ADC49BC3842E}" type="presOf" srcId="{7B4B93F0-C71D-46B7-BA7E-14CFF294F655}" destId="{2C70DE37-0DF1-49AA-A616-D239CD04E57A}" srcOrd="0" destOrd="0" presId="urn:microsoft.com/office/officeart/2005/8/layout/vList2"/>
    <dgm:cxn modelId="{7364C590-F13E-412C-A73F-4D8A31695561}" srcId="{C5130DBD-34B0-4F93-881E-F717CCA8A71A}" destId="{F9182FA2-1F3F-40F7-AF20-121D1C8737C7}" srcOrd="1" destOrd="0" parTransId="{98DCD144-581C-40DC-B9AF-0CA2C8449BA7}" sibTransId="{7AC638F7-445E-4B3E-BE11-E9DB7631B26C}"/>
    <dgm:cxn modelId="{3F93C9A1-1056-4F66-9354-845941889C47}" type="presOf" srcId="{F9182FA2-1F3F-40F7-AF20-121D1C8737C7}" destId="{4A839541-2712-4793-A1DD-8314D8ABE465}" srcOrd="0" destOrd="0" presId="urn:microsoft.com/office/officeart/2005/8/layout/vList2"/>
    <dgm:cxn modelId="{7F717DA2-F0E1-4FDA-837F-34F16419F27B}" srcId="{C5130DBD-34B0-4F93-881E-F717CCA8A71A}" destId="{7B4B93F0-C71D-46B7-BA7E-14CFF294F655}" srcOrd="6" destOrd="0" parTransId="{91ED1E7A-A7FC-4F92-AA78-B053488E77D9}" sibTransId="{41BC77BC-7188-4C56-991E-B18834E00FE1}"/>
    <dgm:cxn modelId="{CA78F6C5-ADCC-40B1-AC80-DA633658CBE0}" type="presOf" srcId="{C5130DBD-34B0-4F93-881E-F717CCA8A71A}" destId="{0EC25E90-8C60-42C2-83AE-F4284471C25D}" srcOrd="0" destOrd="0" presId="urn:microsoft.com/office/officeart/2005/8/layout/vList2"/>
    <dgm:cxn modelId="{8A2902EA-30B3-473F-838A-6813C711FEF5}" type="presOf" srcId="{91530642-CD79-4EF8-BE94-895FE0758B25}" destId="{ADFC0714-3D86-4153-BAE1-ADA880EA7A22}" srcOrd="0" destOrd="0" presId="urn:microsoft.com/office/officeart/2005/8/layout/vList2"/>
    <dgm:cxn modelId="{D312F4FE-7207-4CE4-B0C8-AFF2FC53254C}" type="presOf" srcId="{62E27BF5-1017-4B48-8A96-74FF619158D2}" destId="{C3F9AB50-33F7-42D0-934F-2E0C6CDD1C3D}" srcOrd="0" destOrd="0" presId="urn:microsoft.com/office/officeart/2005/8/layout/vList2"/>
    <dgm:cxn modelId="{FB68B41E-DEDF-487F-8930-806929B07B3B}" type="presParOf" srcId="{0EC25E90-8C60-42C2-83AE-F4284471C25D}" destId="{E179DC06-39B1-4BF7-A27F-511BD99B1BA3}" srcOrd="0" destOrd="0" presId="urn:microsoft.com/office/officeart/2005/8/layout/vList2"/>
    <dgm:cxn modelId="{78478383-EA61-4014-B08B-0F7783AF626F}" type="presParOf" srcId="{0EC25E90-8C60-42C2-83AE-F4284471C25D}" destId="{04E94D71-758E-489D-B38A-50A88CEEFAA5}" srcOrd="1" destOrd="0" presId="urn:microsoft.com/office/officeart/2005/8/layout/vList2"/>
    <dgm:cxn modelId="{49A42032-E8E6-4CD4-98EA-644296A670B3}" type="presParOf" srcId="{0EC25E90-8C60-42C2-83AE-F4284471C25D}" destId="{4A839541-2712-4793-A1DD-8314D8ABE465}" srcOrd="2" destOrd="0" presId="urn:microsoft.com/office/officeart/2005/8/layout/vList2"/>
    <dgm:cxn modelId="{662A796B-8C3D-487B-B40F-D7CA15B95078}" type="presParOf" srcId="{0EC25E90-8C60-42C2-83AE-F4284471C25D}" destId="{B053AFF8-BFAC-41E6-AE6F-380C0B37E25B}" srcOrd="3" destOrd="0" presId="urn:microsoft.com/office/officeart/2005/8/layout/vList2"/>
    <dgm:cxn modelId="{681B14B7-2E9C-41AC-AC05-97BFF41FB308}" type="presParOf" srcId="{0EC25E90-8C60-42C2-83AE-F4284471C25D}" destId="{01DDFFF8-AF0B-4162-A892-6F9A67864983}" srcOrd="4" destOrd="0" presId="urn:microsoft.com/office/officeart/2005/8/layout/vList2"/>
    <dgm:cxn modelId="{6E71DAE4-A408-421A-B351-DD057BD8D0A0}" type="presParOf" srcId="{0EC25E90-8C60-42C2-83AE-F4284471C25D}" destId="{08342347-F9E5-460F-BB7B-E8E3A1A7A92F}" srcOrd="5" destOrd="0" presId="urn:microsoft.com/office/officeart/2005/8/layout/vList2"/>
    <dgm:cxn modelId="{E8AF575C-6FB4-44FB-BB6B-95C5C3467D29}" type="presParOf" srcId="{0EC25E90-8C60-42C2-83AE-F4284471C25D}" destId="{C3F9AB50-33F7-42D0-934F-2E0C6CDD1C3D}" srcOrd="6" destOrd="0" presId="urn:microsoft.com/office/officeart/2005/8/layout/vList2"/>
    <dgm:cxn modelId="{4F2E9B83-AD10-4B0A-A14C-E92626B71C43}" type="presParOf" srcId="{0EC25E90-8C60-42C2-83AE-F4284471C25D}" destId="{52A2E367-06E5-4377-90E2-06B675B9C55B}" srcOrd="7" destOrd="0" presId="urn:microsoft.com/office/officeart/2005/8/layout/vList2"/>
    <dgm:cxn modelId="{B0FC8E55-D75A-4E17-ABEC-11F6B1F482A3}" type="presParOf" srcId="{0EC25E90-8C60-42C2-83AE-F4284471C25D}" destId="{ADFC0714-3D86-4153-BAE1-ADA880EA7A22}" srcOrd="8" destOrd="0" presId="urn:microsoft.com/office/officeart/2005/8/layout/vList2"/>
    <dgm:cxn modelId="{506E7746-C12E-44F1-901B-E96E23932042}" type="presParOf" srcId="{0EC25E90-8C60-42C2-83AE-F4284471C25D}" destId="{3F5C8856-990F-46AD-9A2F-F1CD826FC346}" srcOrd="9" destOrd="0" presId="urn:microsoft.com/office/officeart/2005/8/layout/vList2"/>
    <dgm:cxn modelId="{30179E11-2F39-4FA4-9369-220762ADDB4C}" type="presParOf" srcId="{0EC25E90-8C60-42C2-83AE-F4284471C25D}" destId="{C65F62B6-23A1-497E-ADD9-482AFDE8B0E7}" srcOrd="10" destOrd="0" presId="urn:microsoft.com/office/officeart/2005/8/layout/vList2"/>
    <dgm:cxn modelId="{0FAE0F37-C190-4037-94FB-3B72CD208C39}" type="presParOf" srcId="{0EC25E90-8C60-42C2-83AE-F4284471C25D}" destId="{40B6C49C-A835-44DE-8E2B-CDBB893E3C33}" srcOrd="11" destOrd="0" presId="urn:microsoft.com/office/officeart/2005/8/layout/vList2"/>
    <dgm:cxn modelId="{DE13F331-D701-42C3-86B6-DD805FF8B5C3}" type="presParOf" srcId="{0EC25E90-8C60-42C2-83AE-F4284471C25D}" destId="{2C70DE37-0DF1-49AA-A616-D239CD04E57A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677785-1982-40E6-9AF2-92B772FAE370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1B3ADD4A-877F-4527-B2B4-BFB0414A669C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Under </a:t>
          </a:r>
          <a:r>
            <a:rPr lang="en-GB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Standard Infection Control Precautions</a:t>
          </a:r>
          <a:r>
            <a: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 routine disinfection of the environment is not routinely recommended in the manual, aside from routine disinfection of sanitary fittings using chlorine. </a:t>
          </a:r>
          <a:endParaRPr lang="en-GB" dirty="0"/>
        </a:p>
      </dgm:t>
    </dgm:pt>
    <dgm:pt modelId="{CD88B22A-D2D2-42CB-804A-7F25A445C0B3}" type="parTrans" cxnId="{A86A0DC8-4FA1-4EF8-A7E3-C17248FF4839}">
      <dgm:prSet/>
      <dgm:spPr/>
      <dgm:t>
        <a:bodyPr/>
        <a:lstStyle/>
        <a:p>
          <a:endParaRPr lang="en-GB"/>
        </a:p>
      </dgm:t>
    </dgm:pt>
    <dgm:pt modelId="{0D2584BC-1C60-4670-8693-0C9703EC9B2D}" type="sibTrans" cxnId="{A86A0DC8-4FA1-4EF8-A7E3-C17248FF4839}">
      <dgm:prSet/>
      <dgm:spPr/>
      <dgm:t>
        <a:bodyPr/>
        <a:lstStyle/>
        <a:p>
          <a:endParaRPr lang="en-GB"/>
        </a:p>
      </dgm:t>
    </dgm:pt>
    <dgm:pt modelId="{4A19D641-BD9C-478C-8613-C69B10C752E9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Under </a:t>
          </a:r>
          <a:r>
            <a:rPr lang="en-GB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Transmission Based Precautions</a:t>
          </a:r>
          <a:r>
            <a: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 disinfection of hospital surfaces during the stay of the patient and at the time of their transfer or discharge is recommended. </a:t>
          </a:r>
        </a:p>
      </dgm:t>
    </dgm:pt>
    <dgm:pt modelId="{669CCAE7-85C1-4F0C-84B9-2E8FF61E6B73}" type="parTrans" cxnId="{534F592A-2D99-4B1E-B4FB-00F71002DD4C}">
      <dgm:prSet/>
      <dgm:spPr/>
      <dgm:t>
        <a:bodyPr/>
        <a:lstStyle/>
        <a:p>
          <a:endParaRPr lang="en-GB"/>
        </a:p>
      </dgm:t>
    </dgm:pt>
    <dgm:pt modelId="{64A230F3-50F2-452A-8917-1831DC885D70}" type="sibTrans" cxnId="{534F592A-2D99-4B1E-B4FB-00F71002DD4C}">
      <dgm:prSet/>
      <dgm:spPr/>
      <dgm:t>
        <a:bodyPr/>
        <a:lstStyle/>
        <a:p>
          <a:endParaRPr lang="en-GB"/>
        </a:p>
      </dgm:t>
    </dgm:pt>
    <dgm:pt modelId="{20B980C7-E53D-47FA-AD79-C34B93979970}">
      <dgm:prSet/>
      <dgm:spPr/>
      <dgm:t>
        <a:bodyPr/>
        <a:lstStyle/>
        <a:p>
          <a:r>
            <a: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The manual makes a specific recommendation that chlorine should be used for daily and discharge surface disinfection</a:t>
          </a:r>
          <a:r>
            <a:rPr lang="en-GB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.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FA3764-C9E7-4035-BAE4-58DF4CF9A8C5}" type="parTrans" cxnId="{DD45E881-8BF1-4E00-9A31-9F44CCC541A2}">
      <dgm:prSet/>
      <dgm:spPr/>
      <dgm:t>
        <a:bodyPr/>
        <a:lstStyle/>
        <a:p>
          <a:endParaRPr lang="en-GB"/>
        </a:p>
      </dgm:t>
    </dgm:pt>
    <dgm:pt modelId="{F0DCB50E-A01B-44A3-8E4A-035F32C78CD0}" type="sibTrans" cxnId="{DD45E881-8BF1-4E00-9A31-9F44CCC541A2}">
      <dgm:prSet/>
      <dgm:spPr/>
      <dgm:t>
        <a:bodyPr/>
        <a:lstStyle/>
        <a:p>
          <a:endParaRPr lang="en-GB"/>
        </a:p>
      </dgm:t>
    </dgm:pt>
    <dgm:pt modelId="{FA668EFF-C13E-4AF5-A7D7-1D7A8BFC2723}" type="pres">
      <dgm:prSet presAssocID="{8F677785-1982-40E6-9AF2-92B772FAE370}" presName="linear" presStyleCnt="0">
        <dgm:presLayoutVars>
          <dgm:animLvl val="lvl"/>
          <dgm:resizeHandles val="exact"/>
        </dgm:presLayoutVars>
      </dgm:prSet>
      <dgm:spPr/>
    </dgm:pt>
    <dgm:pt modelId="{13892AFA-004D-414A-824B-346280D74DB0}" type="pres">
      <dgm:prSet presAssocID="{1B3ADD4A-877F-4527-B2B4-BFB0414A669C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B33D8AC-C12E-4F70-81BD-BB599C4FA525}" type="pres">
      <dgm:prSet presAssocID="{0D2584BC-1C60-4670-8693-0C9703EC9B2D}" presName="spacer" presStyleCnt="0"/>
      <dgm:spPr/>
    </dgm:pt>
    <dgm:pt modelId="{1271D5CC-CC07-42AA-96B5-5ABD069C6172}" type="pres">
      <dgm:prSet presAssocID="{4A19D641-BD9C-478C-8613-C69B10C752E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4685523-6A43-4942-A284-197588D050C0}" type="pres">
      <dgm:prSet presAssocID="{4A19D641-BD9C-478C-8613-C69B10C752E9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91D6721-0F0F-4B43-8485-7B154830D902}" type="presOf" srcId="{4A19D641-BD9C-478C-8613-C69B10C752E9}" destId="{1271D5CC-CC07-42AA-96B5-5ABD069C6172}" srcOrd="0" destOrd="0" presId="urn:microsoft.com/office/officeart/2005/8/layout/vList2"/>
    <dgm:cxn modelId="{534F592A-2D99-4B1E-B4FB-00F71002DD4C}" srcId="{8F677785-1982-40E6-9AF2-92B772FAE370}" destId="{4A19D641-BD9C-478C-8613-C69B10C752E9}" srcOrd="1" destOrd="0" parTransId="{669CCAE7-85C1-4F0C-84B9-2E8FF61E6B73}" sibTransId="{64A230F3-50F2-452A-8917-1831DC885D70}"/>
    <dgm:cxn modelId="{0EF2E158-916E-451B-AFE1-31F820C3611A}" type="presOf" srcId="{1B3ADD4A-877F-4527-B2B4-BFB0414A669C}" destId="{13892AFA-004D-414A-824B-346280D74DB0}" srcOrd="0" destOrd="0" presId="urn:microsoft.com/office/officeart/2005/8/layout/vList2"/>
    <dgm:cxn modelId="{DD45E881-8BF1-4E00-9A31-9F44CCC541A2}" srcId="{4A19D641-BD9C-478C-8613-C69B10C752E9}" destId="{20B980C7-E53D-47FA-AD79-C34B93979970}" srcOrd="0" destOrd="0" parTransId="{A6FA3764-C9E7-4035-BAE4-58DF4CF9A8C5}" sibTransId="{F0DCB50E-A01B-44A3-8E4A-035F32C78CD0}"/>
    <dgm:cxn modelId="{C94208A3-4EFA-4AC5-8056-4D378639A82A}" type="presOf" srcId="{20B980C7-E53D-47FA-AD79-C34B93979970}" destId="{64685523-6A43-4942-A284-197588D050C0}" srcOrd="0" destOrd="0" presId="urn:microsoft.com/office/officeart/2005/8/layout/vList2"/>
    <dgm:cxn modelId="{BF38E9C0-6BAE-46EB-B970-CFADC3306F83}" type="presOf" srcId="{8F677785-1982-40E6-9AF2-92B772FAE370}" destId="{FA668EFF-C13E-4AF5-A7D7-1D7A8BFC2723}" srcOrd="0" destOrd="0" presId="urn:microsoft.com/office/officeart/2005/8/layout/vList2"/>
    <dgm:cxn modelId="{A86A0DC8-4FA1-4EF8-A7E3-C17248FF4839}" srcId="{8F677785-1982-40E6-9AF2-92B772FAE370}" destId="{1B3ADD4A-877F-4527-B2B4-BFB0414A669C}" srcOrd="0" destOrd="0" parTransId="{CD88B22A-D2D2-42CB-804A-7F25A445C0B3}" sibTransId="{0D2584BC-1C60-4670-8693-0C9703EC9B2D}"/>
    <dgm:cxn modelId="{378CDFB0-367F-42B7-AE20-9E728DC75482}" type="presParOf" srcId="{FA668EFF-C13E-4AF5-A7D7-1D7A8BFC2723}" destId="{13892AFA-004D-414A-824B-346280D74DB0}" srcOrd="0" destOrd="0" presId="urn:microsoft.com/office/officeart/2005/8/layout/vList2"/>
    <dgm:cxn modelId="{2908B68F-DE74-43DC-9921-36F74120654E}" type="presParOf" srcId="{FA668EFF-C13E-4AF5-A7D7-1D7A8BFC2723}" destId="{9B33D8AC-C12E-4F70-81BD-BB599C4FA525}" srcOrd="1" destOrd="0" presId="urn:microsoft.com/office/officeart/2005/8/layout/vList2"/>
    <dgm:cxn modelId="{C0A68EBC-59FB-4F5D-A6B3-210656A5AD8F}" type="presParOf" srcId="{FA668EFF-C13E-4AF5-A7D7-1D7A8BFC2723}" destId="{1271D5CC-CC07-42AA-96B5-5ABD069C6172}" srcOrd="2" destOrd="0" presId="urn:microsoft.com/office/officeart/2005/8/layout/vList2"/>
    <dgm:cxn modelId="{5D12971B-285B-48E2-B09B-0DB24C818A66}" type="presParOf" srcId="{FA668EFF-C13E-4AF5-A7D7-1D7A8BFC2723}" destId="{64685523-6A43-4942-A284-197588D050C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0F4E76-3324-4BE5-B6CC-3212A78ADBA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17C7B40-8F75-487B-A385-AB8EE16C5348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Patients with unidentified infection risks</a:t>
          </a:r>
          <a:endParaRPr lang="en-GB"/>
        </a:p>
      </dgm:t>
    </dgm:pt>
    <dgm:pt modelId="{A5C190AF-5DA6-49E2-9DDD-3928FDE49440}" type="parTrans" cxnId="{E0070C24-640B-48C9-A6F3-0558DD88CD7B}">
      <dgm:prSet/>
      <dgm:spPr/>
      <dgm:t>
        <a:bodyPr/>
        <a:lstStyle/>
        <a:p>
          <a:endParaRPr lang="en-GB"/>
        </a:p>
      </dgm:t>
    </dgm:pt>
    <dgm:pt modelId="{D38A9D5B-8DEA-4D11-B230-ED6EF61B75E1}" type="sibTrans" cxnId="{E0070C24-640B-48C9-A6F3-0558DD88CD7B}">
      <dgm:prSet/>
      <dgm:spPr/>
      <dgm:t>
        <a:bodyPr/>
        <a:lstStyle/>
        <a:p>
          <a:endParaRPr lang="en-GB"/>
        </a:p>
      </dgm:t>
    </dgm:pt>
    <dgm:pt modelId="{987E3C4D-2A5E-4FE4-B249-75C85EDC7809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Challenges of cleaning complex and intricate environment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315D58-9AF5-4CEA-958F-06D6ACFBEC1D}" type="parTrans" cxnId="{AEB6C81F-8002-4751-9078-AF497EB24B0D}">
      <dgm:prSet/>
      <dgm:spPr/>
      <dgm:t>
        <a:bodyPr/>
        <a:lstStyle/>
        <a:p>
          <a:endParaRPr lang="en-GB"/>
        </a:p>
      </dgm:t>
    </dgm:pt>
    <dgm:pt modelId="{276066C1-D9BD-4063-AE78-ABA5B98185A3}" type="sibTrans" cxnId="{AEB6C81F-8002-4751-9078-AF497EB24B0D}">
      <dgm:prSet/>
      <dgm:spPr/>
      <dgm:t>
        <a:bodyPr/>
        <a:lstStyle/>
        <a:p>
          <a:endParaRPr lang="en-GB"/>
        </a:p>
      </dgm:t>
    </dgm:pt>
    <dgm:pt modelId="{47780527-EF99-4D39-9FB1-1314A5E6D204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Dry surface biofilms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D4DF02-8BAE-4A39-BF64-17396EFABF3D}" type="parTrans" cxnId="{9F6B2C5C-C1DE-415D-9DBA-9A3C43C81FF5}">
      <dgm:prSet/>
      <dgm:spPr/>
      <dgm:t>
        <a:bodyPr/>
        <a:lstStyle/>
        <a:p>
          <a:endParaRPr lang="en-GB"/>
        </a:p>
      </dgm:t>
    </dgm:pt>
    <dgm:pt modelId="{6807210B-68F6-44D6-B6B0-792C703F3199}" type="sibTrans" cxnId="{9F6B2C5C-C1DE-415D-9DBA-9A3C43C81FF5}">
      <dgm:prSet/>
      <dgm:spPr/>
      <dgm:t>
        <a:bodyPr/>
        <a:lstStyle/>
        <a:p>
          <a:endParaRPr lang="en-GB"/>
        </a:p>
      </dgm:t>
    </dgm:pt>
    <dgm:pt modelId="{58CE1220-7D43-4E4B-8691-7386BF0C45C5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Limited reduction in pre-post studies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9FBCCB1-82C5-47B8-A0DC-6817B6AAC4C7}" type="parTrans" cxnId="{BA58EC17-A351-42A9-955D-4DE551146002}">
      <dgm:prSet/>
      <dgm:spPr/>
      <dgm:t>
        <a:bodyPr/>
        <a:lstStyle/>
        <a:p>
          <a:endParaRPr lang="en-GB"/>
        </a:p>
      </dgm:t>
    </dgm:pt>
    <dgm:pt modelId="{1BB5BEDB-DF54-4E1F-9218-B7BEDFEC128D}" type="sibTrans" cxnId="{BA58EC17-A351-42A9-955D-4DE551146002}">
      <dgm:prSet/>
      <dgm:spPr/>
      <dgm:t>
        <a:bodyPr/>
        <a:lstStyle/>
        <a:p>
          <a:endParaRPr lang="en-GB"/>
        </a:p>
      </dgm:t>
    </dgm:pt>
    <dgm:pt modelId="{D919459D-9E93-4637-B0DD-A39C980D23AC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Evidence that they spread contamination around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E9C6C7-FEFF-4A6F-8E86-F22441245BA8}" type="parTrans" cxnId="{5198E87E-C267-4350-964A-4651671ADAC2}">
      <dgm:prSet/>
      <dgm:spPr/>
      <dgm:t>
        <a:bodyPr/>
        <a:lstStyle/>
        <a:p>
          <a:endParaRPr lang="en-GB"/>
        </a:p>
      </dgm:t>
    </dgm:pt>
    <dgm:pt modelId="{13B2B139-3364-49B6-BA11-8A24C610F593}" type="sibTrans" cxnId="{5198E87E-C267-4350-964A-4651671ADAC2}">
      <dgm:prSet/>
      <dgm:spPr/>
      <dgm:t>
        <a:bodyPr/>
        <a:lstStyle/>
        <a:p>
          <a:endParaRPr lang="en-GB"/>
        </a:p>
      </dgm:t>
    </dgm:pt>
    <dgm:pt modelId="{2615A8F4-412E-4873-A7D0-B2FFF00121B3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Emerging evidence of detergent-related surface damage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FB3E7C-5AEE-4AE1-9A03-42A564FBE86F}" type="parTrans" cxnId="{6CDA8FA8-2C01-4D84-81B6-151EEBD02E59}">
      <dgm:prSet/>
      <dgm:spPr/>
      <dgm:t>
        <a:bodyPr/>
        <a:lstStyle/>
        <a:p>
          <a:endParaRPr lang="en-GB"/>
        </a:p>
      </dgm:t>
    </dgm:pt>
    <dgm:pt modelId="{E27D0D45-99A5-4B8E-8E27-F356C8B1586C}" type="sibTrans" cxnId="{6CDA8FA8-2C01-4D84-81B6-151EEBD02E59}">
      <dgm:prSet/>
      <dgm:spPr/>
      <dgm:t>
        <a:bodyPr/>
        <a:lstStyle/>
        <a:p>
          <a:endParaRPr lang="en-GB"/>
        </a:p>
      </dgm:t>
    </dgm:pt>
    <dgm:pt modelId="{35DEAF99-3F81-4910-AE94-9D8495141BE8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Evidence that moving to routine disinfection reduces transmission risk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976E756-81B0-46A0-8FFB-B90B3BFE31AC}" type="parTrans" cxnId="{8A3EACD6-3E2E-477E-A3A7-AF65E79B6300}">
      <dgm:prSet/>
      <dgm:spPr/>
      <dgm:t>
        <a:bodyPr/>
        <a:lstStyle/>
        <a:p>
          <a:endParaRPr lang="en-GB"/>
        </a:p>
      </dgm:t>
    </dgm:pt>
    <dgm:pt modelId="{32073F58-DBB3-48C9-8EE3-618689861C7D}" type="sibTrans" cxnId="{8A3EACD6-3E2E-477E-A3A7-AF65E79B6300}">
      <dgm:prSet/>
      <dgm:spPr/>
      <dgm:t>
        <a:bodyPr/>
        <a:lstStyle/>
        <a:p>
          <a:endParaRPr lang="en-GB"/>
        </a:p>
      </dgm:t>
    </dgm:pt>
    <dgm:pt modelId="{80EA663B-2042-4514-909C-39D5287F15A5}" type="pres">
      <dgm:prSet presAssocID="{000F4E76-3324-4BE5-B6CC-3212A78ADBA3}" presName="linear" presStyleCnt="0">
        <dgm:presLayoutVars>
          <dgm:animLvl val="lvl"/>
          <dgm:resizeHandles val="exact"/>
        </dgm:presLayoutVars>
      </dgm:prSet>
      <dgm:spPr/>
    </dgm:pt>
    <dgm:pt modelId="{2F64ADC5-B32D-4272-A742-BADF4886E139}" type="pres">
      <dgm:prSet presAssocID="{B17C7B40-8F75-487B-A385-AB8EE16C5348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F7986200-DEC6-4D68-8A9D-F84E38442DDB}" type="pres">
      <dgm:prSet presAssocID="{D38A9D5B-8DEA-4D11-B230-ED6EF61B75E1}" presName="spacer" presStyleCnt="0"/>
      <dgm:spPr/>
    </dgm:pt>
    <dgm:pt modelId="{9673A6CD-995A-494C-9A83-EB4D7B5226AE}" type="pres">
      <dgm:prSet presAssocID="{987E3C4D-2A5E-4FE4-B249-75C85EDC7809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1B214D0F-7B15-4E64-9C27-A805D65C3129}" type="pres">
      <dgm:prSet presAssocID="{276066C1-D9BD-4063-AE78-ABA5B98185A3}" presName="spacer" presStyleCnt="0"/>
      <dgm:spPr/>
    </dgm:pt>
    <dgm:pt modelId="{8F0DA8B7-82FD-4252-8A18-2D5BEB33C3C2}" type="pres">
      <dgm:prSet presAssocID="{47780527-EF99-4D39-9FB1-1314A5E6D204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120B6409-3690-4E2F-9347-35D0875F577A}" type="pres">
      <dgm:prSet presAssocID="{6807210B-68F6-44D6-B6B0-792C703F3199}" presName="spacer" presStyleCnt="0"/>
      <dgm:spPr/>
    </dgm:pt>
    <dgm:pt modelId="{8BA648B9-07FE-4C9D-9427-49EA28248889}" type="pres">
      <dgm:prSet presAssocID="{58CE1220-7D43-4E4B-8691-7386BF0C45C5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0345F994-AB96-48A8-AA93-240A3495F035}" type="pres">
      <dgm:prSet presAssocID="{1BB5BEDB-DF54-4E1F-9218-B7BEDFEC128D}" presName="spacer" presStyleCnt="0"/>
      <dgm:spPr/>
    </dgm:pt>
    <dgm:pt modelId="{B626FEFF-ED9C-4553-BE65-D47758AD0F2E}" type="pres">
      <dgm:prSet presAssocID="{D919459D-9E93-4637-B0DD-A39C980D23AC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20A30FE8-2FB6-49CC-AB44-2542B0A81F9F}" type="pres">
      <dgm:prSet presAssocID="{13B2B139-3364-49B6-BA11-8A24C610F593}" presName="spacer" presStyleCnt="0"/>
      <dgm:spPr/>
    </dgm:pt>
    <dgm:pt modelId="{99485424-CA20-4CCD-9161-DAF84863BCD0}" type="pres">
      <dgm:prSet presAssocID="{2615A8F4-412E-4873-A7D0-B2FFF00121B3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D6E7C579-3020-430D-90B7-BAE618830B60}" type="pres">
      <dgm:prSet presAssocID="{E27D0D45-99A5-4B8E-8E27-F356C8B1586C}" presName="spacer" presStyleCnt="0"/>
      <dgm:spPr/>
    </dgm:pt>
    <dgm:pt modelId="{0CFF0454-6B41-4BA8-81F2-3747C6B11764}" type="pres">
      <dgm:prSet presAssocID="{35DEAF99-3F81-4910-AE94-9D8495141BE8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92210E10-73F9-4326-848E-14450DD421EE}" type="presOf" srcId="{B17C7B40-8F75-487B-A385-AB8EE16C5348}" destId="{2F64ADC5-B32D-4272-A742-BADF4886E139}" srcOrd="0" destOrd="0" presId="urn:microsoft.com/office/officeart/2005/8/layout/vList2"/>
    <dgm:cxn modelId="{BA58EC17-A351-42A9-955D-4DE551146002}" srcId="{000F4E76-3324-4BE5-B6CC-3212A78ADBA3}" destId="{58CE1220-7D43-4E4B-8691-7386BF0C45C5}" srcOrd="3" destOrd="0" parTransId="{29FBCCB1-82C5-47B8-A0DC-6817B6AAC4C7}" sibTransId="{1BB5BEDB-DF54-4E1F-9218-B7BEDFEC128D}"/>
    <dgm:cxn modelId="{AEB6C81F-8002-4751-9078-AF497EB24B0D}" srcId="{000F4E76-3324-4BE5-B6CC-3212A78ADBA3}" destId="{987E3C4D-2A5E-4FE4-B249-75C85EDC7809}" srcOrd="1" destOrd="0" parTransId="{A0315D58-9AF5-4CEA-958F-06D6ACFBEC1D}" sibTransId="{276066C1-D9BD-4063-AE78-ABA5B98185A3}"/>
    <dgm:cxn modelId="{E0070C24-640B-48C9-A6F3-0558DD88CD7B}" srcId="{000F4E76-3324-4BE5-B6CC-3212A78ADBA3}" destId="{B17C7B40-8F75-487B-A385-AB8EE16C5348}" srcOrd="0" destOrd="0" parTransId="{A5C190AF-5DA6-49E2-9DDD-3928FDE49440}" sibTransId="{D38A9D5B-8DEA-4D11-B230-ED6EF61B75E1}"/>
    <dgm:cxn modelId="{9F6B2C5C-C1DE-415D-9DBA-9A3C43C81FF5}" srcId="{000F4E76-3324-4BE5-B6CC-3212A78ADBA3}" destId="{47780527-EF99-4D39-9FB1-1314A5E6D204}" srcOrd="2" destOrd="0" parTransId="{A9D4DF02-8BAE-4A39-BF64-17396EFABF3D}" sibTransId="{6807210B-68F6-44D6-B6B0-792C703F3199}"/>
    <dgm:cxn modelId="{B3561741-0289-4960-9470-5DCD2A4D5069}" type="presOf" srcId="{D919459D-9E93-4637-B0DD-A39C980D23AC}" destId="{B626FEFF-ED9C-4553-BE65-D47758AD0F2E}" srcOrd="0" destOrd="0" presId="urn:microsoft.com/office/officeart/2005/8/layout/vList2"/>
    <dgm:cxn modelId="{44600D65-666C-4C41-BE87-9C9278B88CB5}" type="presOf" srcId="{2615A8F4-412E-4873-A7D0-B2FFF00121B3}" destId="{99485424-CA20-4CCD-9161-DAF84863BCD0}" srcOrd="0" destOrd="0" presId="urn:microsoft.com/office/officeart/2005/8/layout/vList2"/>
    <dgm:cxn modelId="{61CF7B57-D4F3-48DE-9C77-8E9E423F8391}" type="presOf" srcId="{58CE1220-7D43-4E4B-8691-7386BF0C45C5}" destId="{8BA648B9-07FE-4C9D-9427-49EA28248889}" srcOrd="0" destOrd="0" presId="urn:microsoft.com/office/officeart/2005/8/layout/vList2"/>
    <dgm:cxn modelId="{5198E87E-C267-4350-964A-4651671ADAC2}" srcId="{000F4E76-3324-4BE5-B6CC-3212A78ADBA3}" destId="{D919459D-9E93-4637-B0DD-A39C980D23AC}" srcOrd="4" destOrd="0" parTransId="{1BE9C6C7-FEFF-4A6F-8E86-F22441245BA8}" sibTransId="{13B2B139-3364-49B6-BA11-8A24C610F593}"/>
    <dgm:cxn modelId="{466F3296-13E8-4511-B8F5-C1F79269F8D6}" type="presOf" srcId="{987E3C4D-2A5E-4FE4-B249-75C85EDC7809}" destId="{9673A6CD-995A-494C-9A83-EB4D7B5226AE}" srcOrd="0" destOrd="0" presId="urn:microsoft.com/office/officeart/2005/8/layout/vList2"/>
    <dgm:cxn modelId="{2987BC9D-DD79-49C8-8C8D-C61D9A25B81B}" type="presOf" srcId="{000F4E76-3324-4BE5-B6CC-3212A78ADBA3}" destId="{80EA663B-2042-4514-909C-39D5287F15A5}" srcOrd="0" destOrd="0" presId="urn:microsoft.com/office/officeart/2005/8/layout/vList2"/>
    <dgm:cxn modelId="{6CDA8FA8-2C01-4D84-81B6-151EEBD02E59}" srcId="{000F4E76-3324-4BE5-B6CC-3212A78ADBA3}" destId="{2615A8F4-412E-4873-A7D0-B2FFF00121B3}" srcOrd="5" destOrd="0" parTransId="{07FB3E7C-5AEE-4AE1-9A03-42A564FBE86F}" sibTransId="{E27D0D45-99A5-4B8E-8E27-F356C8B1586C}"/>
    <dgm:cxn modelId="{D118D3C1-1727-4137-9D51-9A7440D4DE9E}" type="presOf" srcId="{47780527-EF99-4D39-9FB1-1314A5E6D204}" destId="{8F0DA8B7-82FD-4252-8A18-2D5BEB33C3C2}" srcOrd="0" destOrd="0" presId="urn:microsoft.com/office/officeart/2005/8/layout/vList2"/>
    <dgm:cxn modelId="{8A3EACD6-3E2E-477E-A3A7-AF65E79B6300}" srcId="{000F4E76-3324-4BE5-B6CC-3212A78ADBA3}" destId="{35DEAF99-3F81-4910-AE94-9D8495141BE8}" srcOrd="6" destOrd="0" parTransId="{C976E756-81B0-46A0-8FFB-B90B3BFE31AC}" sibTransId="{32073F58-DBB3-48C9-8EE3-618689861C7D}"/>
    <dgm:cxn modelId="{C13CB2D8-83D9-4529-945F-87055C7D34E3}" type="presOf" srcId="{35DEAF99-3F81-4910-AE94-9D8495141BE8}" destId="{0CFF0454-6B41-4BA8-81F2-3747C6B11764}" srcOrd="0" destOrd="0" presId="urn:microsoft.com/office/officeart/2005/8/layout/vList2"/>
    <dgm:cxn modelId="{84CA5F1B-6988-4429-8EB6-05707F9D3690}" type="presParOf" srcId="{80EA663B-2042-4514-909C-39D5287F15A5}" destId="{2F64ADC5-B32D-4272-A742-BADF4886E139}" srcOrd="0" destOrd="0" presId="urn:microsoft.com/office/officeart/2005/8/layout/vList2"/>
    <dgm:cxn modelId="{9F9DC541-733A-4FB0-A992-315FC40B68BE}" type="presParOf" srcId="{80EA663B-2042-4514-909C-39D5287F15A5}" destId="{F7986200-DEC6-4D68-8A9D-F84E38442DDB}" srcOrd="1" destOrd="0" presId="urn:microsoft.com/office/officeart/2005/8/layout/vList2"/>
    <dgm:cxn modelId="{CFF71CBE-5057-4F67-9357-1FEFC29B4071}" type="presParOf" srcId="{80EA663B-2042-4514-909C-39D5287F15A5}" destId="{9673A6CD-995A-494C-9A83-EB4D7B5226AE}" srcOrd="2" destOrd="0" presId="urn:microsoft.com/office/officeart/2005/8/layout/vList2"/>
    <dgm:cxn modelId="{9776ED49-C213-4FB8-B7FA-7AD7616E54F5}" type="presParOf" srcId="{80EA663B-2042-4514-909C-39D5287F15A5}" destId="{1B214D0F-7B15-4E64-9C27-A805D65C3129}" srcOrd="3" destOrd="0" presId="urn:microsoft.com/office/officeart/2005/8/layout/vList2"/>
    <dgm:cxn modelId="{D02D9F6A-2FB9-4D18-A9ED-9127C75957AD}" type="presParOf" srcId="{80EA663B-2042-4514-909C-39D5287F15A5}" destId="{8F0DA8B7-82FD-4252-8A18-2D5BEB33C3C2}" srcOrd="4" destOrd="0" presId="urn:microsoft.com/office/officeart/2005/8/layout/vList2"/>
    <dgm:cxn modelId="{ED3638D6-F328-4955-BE0E-13E9E007A933}" type="presParOf" srcId="{80EA663B-2042-4514-909C-39D5287F15A5}" destId="{120B6409-3690-4E2F-9347-35D0875F577A}" srcOrd="5" destOrd="0" presId="urn:microsoft.com/office/officeart/2005/8/layout/vList2"/>
    <dgm:cxn modelId="{2D4E34A0-E926-4A79-A72B-711DB62EF719}" type="presParOf" srcId="{80EA663B-2042-4514-909C-39D5287F15A5}" destId="{8BA648B9-07FE-4C9D-9427-49EA28248889}" srcOrd="6" destOrd="0" presId="urn:microsoft.com/office/officeart/2005/8/layout/vList2"/>
    <dgm:cxn modelId="{F6FD7BC5-C522-4A3C-B8AA-124DADFF367F}" type="presParOf" srcId="{80EA663B-2042-4514-909C-39D5287F15A5}" destId="{0345F994-AB96-48A8-AA93-240A3495F035}" srcOrd="7" destOrd="0" presId="urn:microsoft.com/office/officeart/2005/8/layout/vList2"/>
    <dgm:cxn modelId="{9001663A-BB33-48D5-BD77-62698F6A7852}" type="presParOf" srcId="{80EA663B-2042-4514-909C-39D5287F15A5}" destId="{B626FEFF-ED9C-4553-BE65-D47758AD0F2E}" srcOrd="8" destOrd="0" presId="urn:microsoft.com/office/officeart/2005/8/layout/vList2"/>
    <dgm:cxn modelId="{948F6333-8DC7-48F5-A86D-24DA8337B56C}" type="presParOf" srcId="{80EA663B-2042-4514-909C-39D5287F15A5}" destId="{20A30FE8-2FB6-49CC-AB44-2542B0A81F9F}" srcOrd="9" destOrd="0" presId="urn:microsoft.com/office/officeart/2005/8/layout/vList2"/>
    <dgm:cxn modelId="{F19752FB-0B0C-4328-B364-F57E3B182D2D}" type="presParOf" srcId="{80EA663B-2042-4514-909C-39D5287F15A5}" destId="{99485424-CA20-4CCD-9161-DAF84863BCD0}" srcOrd="10" destOrd="0" presId="urn:microsoft.com/office/officeart/2005/8/layout/vList2"/>
    <dgm:cxn modelId="{958B0788-C5C6-4978-9DB2-0564AF6E7B53}" type="presParOf" srcId="{80EA663B-2042-4514-909C-39D5287F15A5}" destId="{D6E7C579-3020-430D-90B7-BAE618830B60}" srcOrd="11" destOrd="0" presId="urn:microsoft.com/office/officeart/2005/8/layout/vList2"/>
    <dgm:cxn modelId="{03962C9F-8693-4FFF-B40E-7CAFECB8F226}" type="presParOf" srcId="{80EA663B-2042-4514-909C-39D5287F15A5}" destId="{0CFF0454-6B41-4BA8-81F2-3747C6B11764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065DF8D-AE55-4B32-B4B9-FA8564F46CDB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112C6BCC-0BDD-4B39-9A2E-838576515519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Many are not sporicidal when tested correctly</a:t>
          </a:r>
          <a:endParaRPr lang="en-GB"/>
        </a:p>
      </dgm:t>
    </dgm:pt>
    <dgm:pt modelId="{53AA7F45-EE25-47FD-A423-6A126E7DD41A}" type="parTrans" cxnId="{FCF860D9-49A2-421E-8C78-BA7C66749348}">
      <dgm:prSet/>
      <dgm:spPr/>
      <dgm:t>
        <a:bodyPr/>
        <a:lstStyle/>
        <a:p>
          <a:endParaRPr lang="en-GB"/>
        </a:p>
      </dgm:t>
    </dgm:pt>
    <dgm:pt modelId="{2F1910A1-41CA-497E-9486-0D6F785E2755}" type="sibTrans" cxnId="{FCF860D9-49A2-421E-8C78-BA7C66749348}">
      <dgm:prSet/>
      <dgm:spPr/>
      <dgm:t>
        <a:bodyPr/>
        <a:lstStyle/>
        <a:p>
          <a:endParaRPr lang="en-GB"/>
        </a:p>
      </dgm:t>
    </dgm:pt>
    <dgm:pt modelId="{FF34CC45-ABFB-436B-8CF2-EBF9470BFE6F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Inactivation when exposed to soiling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A71779-9F59-46A2-816B-6A3AE4121D67}" type="parTrans" cxnId="{2318D06A-C38F-4B54-8067-48CEEA5548BA}">
      <dgm:prSet/>
      <dgm:spPr/>
      <dgm:t>
        <a:bodyPr/>
        <a:lstStyle/>
        <a:p>
          <a:endParaRPr lang="en-GB"/>
        </a:p>
      </dgm:t>
    </dgm:pt>
    <dgm:pt modelId="{008BBA70-FA4A-4013-8BBD-CE50B89D7A06}" type="sibTrans" cxnId="{2318D06A-C38F-4B54-8067-48CEEA5548BA}">
      <dgm:prSet/>
      <dgm:spPr/>
      <dgm:t>
        <a:bodyPr/>
        <a:lstStyle/>
        <a:p>
          <a:endParaRPr lang="en-GB"/>
        </a:p>
      </dgm:t>
    </dgm:pt>
    <dgm:pt modelId="{10419535-4A25-4748-9353-B703FC45A29F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Poor environmental profile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ACBD09-9363-42EF-A125-4A02AA85EF7B}" type="parTrans" cxnId="{4F480EF5-3A3A-495B-A3D1-60C208ACEF9D}">
      <dgm:prSet/>
      <dgm:spPr/>
      <dgm:t>
        <a:bodyPr/>
        <a:lstStyle/>
        <a:p>
          <a:endParaRPr lang="en-GB"/>
        </a:p>
      </dgm:t>
    </dgm:pt>
    <dgm:pt modelId="{7FFFA391-C141-48C6-B4DE-3D70EE931EF5}" type="sibTrans" cxnId="{4F480EF5-3A3A-495B-A3D1-60C208ACEF9D}">
      <dgm:prSet/>
      <dgm:spPr/>
      <dgm:t>
        <a:bodyPr/>
        <a:lstStyle/>
        <a:p>
          <a:endParaRPr lang="en-GB"/>
        </a:p>
      </dgm:t>
    </dgm:pt>
    <dgm:pt modelId="{CD29ABDB-B5A1-4826-B3A4-A5E86C44A40F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Material compatibility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895C58-BFF2-4B95-AE92-DBB4D8912D1A}" type="parTrans" cxnId="{1DC2CB12-0FC0-49D9-9EB8-D9667306E42B}">
      <dgm:prSet/>
      <dgm:spPr/>
      <dgm:t>
        <a:bodyPr/>
        <a:lstStyle/>
        <a:p>
          <a:endParaRPr lang="en-GB"/>
        </a:p>
      </dgm:t>
    </dgm:pt>
    <dgm:pt modelId="{55F80A61-6E95-4A49-B63F-0CA36788C242}" type="sibTrans" cxnId="{1DC2CB12-0FC0-49D9-9EB8-D9667306E42B}">
      <dgm:prSet/>
      <dgm:spPr/>
      <dgm:t>
        <a:bodyPr/>
        <a:lstStyle/>
        <a:p>
          <a:endParaRPr lang="en-GB"/>
        </a:p>
      </dgm:t>
    </dgm:pt>
    <dgm:pt modelId="{10331829-C8C9-437C-9B56-B388622EE3CA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Staff exposure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FA0C920-4B4C-4DAC-A5C4-9889E71A3FD1}" type="parTrans" cxnId="{219ABF59-4DA9-4700-8283-6BB8307831B8}">
      <dgm:prSet/>
      <dgm:spPr/>
      <dgm:t>
        <a:bodyPr/>
        <a:lstStyle/>
        <a:p>
          <a:endParaRPr lang="en-GB"/>
        </a:p>
      </dgm:t>
    </dgm:pt>
    <dgm:pt modelId="{215F7FC5-EEDC-463F-8449-1798BB609AEB}" type="sibTrans" cxnId="{219ABF59-4DA9-4700-8283-6BB8307831B8}">
      <dgm:prSet/>
      <dgm:spPr/>
      <dgm:t>
        <a:bodyPr/>
        <a:lstStyle/>
        <a:p>
          <a:endParaRPr lang="en-GB"/>
        </a:p>
      </dgm:t>
    </dgm:pt>
    <dgm:pt modelId="{22ECDD81-763B-46E7-BFF8-417B9F50A0B8}">
      <dgm:prSet/>
      <dgm:spPr/>
      <dgm:t>
        <a:bodyPr/>
        <a:lstStyle/>
        <a:p>
          <a:r>
            <a:rPr lang="en-GB">
              <a:latin typeface="Arial" panose="020B0604020202020204" pitchFamily="34" charset="0"/>
              <a:cs typeface="Arial" panose="020B0604020202020204" pitchFamily="34" charset="0"/>
            </a:rPr>
            <a:t>Majority of patients on TBPs don’t require chlorine </a:t>
          </a:r>
          <a:endParaRPr lang="en-GB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DA9BBEF-48A0-4CBE-94C6-E00D08329015}" type="parTrans" cxnId="{12FF4BAD-B418-4F99-9D7C-D32189073654}">
      <dgm:prSet/>
      <dgm:spPr/>
      <dgm:t>
        <a:bodyPr/>
        <a:lstStyle/>
        <a:p>
          <a:endParaRPr lang="en-GB"/>
        </a:p>
      </dgm:t>
    </dgm:pt>
    <dgm:pt modelId="{F510278F-3729-4C64-91BE-09015A28E872}" type="sibTrans" cxnId="{12FF4BAD-B418-4F99-9D7C-D32189073654}">
      <dgm:prSet/>
      <dgm:spPr/>
      <dgm:t>
        <a:bodyPr/>
        <a:lstStyle/>
        <a:p>
          <a:endParaRPr lang="en-GB"/>
        </a:p>
      </dgm:t>
    </dgm:pt>
    <dgm:pt modelId="{11AEC488-07EF-4FD7-84C4-7E7AEFBB0869}" type="pres">
      <dgm:prSet presAssocID="{B065DF8D-AE55-4B32-B4B9-FA8564F46CDB}" presName="linear" presStyleCnt="0">
        <dgm:presLayoutVars>
          <dgm:animLvl val="lvl"/>
          <dgm:resizeHandles val="exact"/>
        </dgm:presLayoutVars>
      </dgm:prSet>
      <dgm:spPr/>
    </dgm:pt>
    <dgm:pt modelId="{3C08AB9A-EEAB-4998-B9AC-0B338EA61C05}" type="pres">
      <dgm:prSet presAssocID="{112C6BCC-0BDD-4B39-9A2E-838576515519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284DB67-CF30-489E-9958-74667CC326EA}" type="pres">
      <dgm:prSet presAssocID="{2F1910A1-41CA-497E-9486-0D6F785E2755}" presName="spacer" presStyleCnt="0"/>
      <dgm:spPr/>
    </dgm:pt>
    <dgm:pt modelId="{7F772EAB-D481-4081-AFB8-5588E3E77279}" type="pres">
      <dgm:prSet presAssocID="{FF34CC45-ABFB-436B-8CF2-EBF9470BFE6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C2AA3D50-5212-46EC-A891-D22FEF31837F}" type="pres">
      <dgm:prSet presAssocID="{008BBA70-FA4A-4013-8BBD-CE50B89D7A06}" presName="spacer" presStyleCnt="0"/>
      <dgm:spPr/>
    </dgm:pt>
    <dgm:pt modelId="{FFAEEE2C-8653-40B0-8091-0F18DFFE9F5D}" type="pres">
      <dgm:prSet presAssocID="{10419535-4A25-4748-9353-B703FC45A29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6576CEB-C7A9-4B08-811D-C88F77349E32}" type="pres">
      <dgm:prSet presAssocID="{7FFFA391-C141-48C6-B4DE-3D70EE931EF5}" presName="spacer" presStyleCnt="0"/>
      <dgm:spPr/>
    </dgm:pt>
    <dgm:pt modelId="{4C3AA27F-ACC0-4F40-8560-8CC9BE2B6420}" type="pres">
      <dgm:prSet presAssocID="{CD29ABDB-B5A1-4826-B3A4-A5E86C44A40F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0F38E3D8-B4B1-4FE9-9D42-5222C364DFC7}" type="pres">
      <dgm:prSet presAssocID="{55F80A61-6E95-4A49-B63F-0CA36788C242}" presName="spacer" presStyleCnt="0"/>
      <dgm:spPr/>
    </dgm:pt>
    <dgm:pt modelId="{B61197A6-2DBB-493A-A23F-BA6A7ABA29B6}" type="pres">
      <dgm:prSet presAssocID="{10331829-C8C9-437C-9B56-B388622EE3CA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BEBE1614-7AAE-4436-AA2A-089456D39696}" type="pres">
      <dgm:prSet presAssocID="{215F7FC5-EEDC-463F-8449-1798BB609AEB}" presName="spacer" presStyleCnt="0"/>
      <dgm:spPr/>
    </dgm:pt>
    <dgm:pt modelId="{3830F206-58C1-47B1-BE57-C513945F9931}" type="pres">
      <dgm:prSet presAssocID="{22ECDD81-763B-46E7-BFF8-417B9F50A0B8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DC2CB12-0FC0-49D9-9EB8-D9667306E42B}" srcId="{B065DF8D-AE55-4B32-B4B9-FA8564F46CDB}" destId="{CD29ABDB-B5A1-4826-B3A4-A5E86C44A40F}" srcOrd="3" destOrd="0" parTransId="{65895C58-BFF2-4B95-AE92-DBB4D8912D1A}" sibTransId="{55F80A61-6E95-4A49-B63F-0CA36788C242}"/>
    <dgm:cxn modelId="{E7F32E13-E4B4-404C-BADA-1B5959D3D6A1}" type="presOf" srcId="{112C6BCC-0BDD-4B39-9A2E-838576515519}" destId="{3C08AB9A-EEAB-4998-B9AC-0B338EA61C05}" srcOrd="0" destOrd="0" presId="urn:microsoft.com/office/officeart/2005/8/layout/vList2"/>
    <dgm:cxn modelId="{A6CE4B13-D2A8-4962-A33F-061861ADEF50}" type="presOf" srcId="{10331829-C8C9-437C-9B56-B388622EE3CA}" destId="{B61197A6-2DBB-493A-A23F-BA6A7ABA29B6}" srcOrd="0" destOrd="0" presId="urn:microsoft.com/office/officeart/2005/8/layout/vList2"/>
    <dgm:cxn modelId="{2318D06A-C38F-4B54-8067-48CEEA5548BA}" srcId="{B065DF8D-AE55-4B32-B4B9-FA8564F46CDB}" destId="{FF34CC45-ABFB-436B-8CF2-EBF9470BFE6F}" srcOrd="1" destOrd="0" parTransId="{B3A71779-9F59-46A2-816B-6A3AE4121D67}" sibTransId="{008BBA70-FA4A-4013-8BBD-CE50B89D7A06}"/>
    <dgm:cxn modelId="{2DB9F64A-B20A-44DB-8C65-41FFFFBED047}" type="presOf" srcId="{FF34CC45-ABFB-436B-8CF2-EBF9470BFE6F}" destId="{7F772EAB-D481-4081-AFB8-5588E3E77279}" srcOrd="0" destOrd="0" presId="urn:microsoft.com/office/officeart/2005/8/layout/vList2"/>
    <dgm:cxn modelId="{F93DA84D-71FD-417E-BCC5-721AE418B909}" type="presOf" srcId="{22ECDD81-763B-46E7-BFF8-417B9F50A0B8}" destId="{3830F206-58C1-47B1-BE57-C513945F9931}" srcOrd="0" destOrd="0" presId="urn:microsoft.com/office/officeart/2005/8/layout/vList2"/>
    <dgm:cxn modelId="{7C583756-7D7E-4A4C-A18F-B013F16AD4F8}" type="presOf" srcId="{10419535-4A25-4748-9353-B703FC45A29F}" destId="{FFAEEE2C-8653-40B0-8091-0F18DFFE9F5D}" srcOrd="0" destOrd="0" presId="urn:microsoft.com/office/officeart/2005/8/layout/vList2"/>
    <dgm:cxn modelId="{219ABF59-4DA9-4700-8283-6BB8307831B8}" srcId="{B065DF8D-AE55-4B32-B4B9-FA8564F46CDB}" destId="{10331829-C8C9-437C-9B56-B388622EE3CA}" srcOrd="4" destOrd="0" parTransId="{FFA0C920-4B4C-4DAC-A5C4-9889E71A3FD1}" sibTransId="{215F7FC5-EEDC-463F-8449-1798BB609AEB}"/>
    <dgm:cxn modelId="{C2BD778F-897F-4E7A-AACF-03A706A1D26C}" type="presOf" srcId="{B065DF8D-AE55-4B32-B4B9-FA8564F46CDB}" destId="{11AEC488-07EF-4FD7-84C4-7E7AEFBB0869}" srcOrd="0" destOrd="0" presId="urn:microsoft.com/office/officeart/2005/8/layout/vList2"/>
    <dgm:cxn modelId="{AC443D9C-211C-417A-9E6C-129C0E44A98E}" type="presOf" srcId="{CD29ABDB-B5A1-4826-B3A4-A5E86C44A40F}" destId="{4C3AA27F-ACC0-4F40-8560-8CC9BE2B6420}" srcOrd="0" destOrd="0" presId="urn:microsoft.com/office/officeart/2005/8/layout/vList2"/>
    <dgm:cxn modelId="{12FF4BAD-B418-4F99-9D7C-D32189073654}" srcId="{B065DF8D-AE55-4B32-B4B9-FA8564F46CDB}" destId="{22ECDD81-763B-46E7-BFF8-417B9F50A0B8}" srcOrd="5" destOrd="0" parTransId="{7DA9BBEF-48A0-4CBE-94C6-E00D08329015}" sibTransId="{F510278F-3729-4C64-91BE-09015A28E872}"/>
    <dgm:cxn modelId="{FCF860D9-49A2-421E-8C78-BA7C66749348}" srcId="{B065DF8D-AE55-4B32-B4B9-FA8564F46CDB}" destId="{112C6BCC-0BDD-4B39-9A2E-838576515519}" srcOrd="0" destOrd="0" parTransId="{53AA7F45-EE25-47FD-A423-6A126E7DD41A}" sibTransId="{2F1910A1-41CA-497E-9486-0D6F785E2755}"/>
    <dgm:cxn modelId="{4F480EF5-3A3A-495B-A3D1-60C208ACEF9D}" srcId="{B065DF8D-AE55-4B32-B4B9-FA8564F46CDB}" destId="{10419535-4A25-4748-9353-B703FC45A29F}" srcOrd="2" destOrd="0" parTransId="{11ACBD09-9363-42EF-A125-4A02AA85EF7B}" sibTransId="{7FFFA391-C141-48C6-B4DE-3D70EE931EF5}"/>
    <dgm:cxn modelId="{11ADE958-5370-4C01-BF10-A73045F67A73}" type="presParOf" srcId="{11AEC488-07EF-4FD7-84C4-7E7AEFBB0869}" destId="{3C08AB9A-EEAB-4998-B9AC-0B338EA61C05}" srcOrd="0" destOrd="0" presId="urn:microsoft.com/office/officeart/2005/8/layout/vList2"/>
    <dgm:cxn modelId="{FA79B83D-E54B-4961-A30B-737A18AB22E7}" type="presParOf" srcId="{11AEC488-07EF-4FD7-84C4-7E7AEFBB0869}" destId="{8284DB67-CF30-489E-9958-74667CC326EA}" srcOrd="1" destOrd="0" presId="urn:microsoft.com/office/officeart/2005/8/layout/vList2"/>
    <dgm:cxn modelId="{896A99FC-9D39-4C11-8031-C8E3C4955751}" type="presParOf" srcId="{11AEC488-07EF-4FD7-84C4-7E7AEFBB0869}" destId="{7F772EAB-D481-4081-AFB8-5588E3E77279}" srcOrd="2" destOrd="0" presId="urn:microsoft.com/office/officeart/2005/8/layout/vList2"/>
    <dgm:cxn modelId="{A685D231-974A-441F-BE45-EE944FEB4DF8}" type="presParOf" srcId="{11AEC488-07EF-4FD7-84C4-7E7AEFBB0869}" destId="{C2AA3D50-5212-46EC-A891-D22FEF31837F}" srcOrd="3" destOrd="0" presId="urn:microsoft.com/office/officeart/2005/8/layout/vList2"/>
    <dgm:cxn modelId="{FD9714AA-F7FC-4F97-B7D8-A14ED8BBF430}" type="presParOf" srcId="{11AEC488-07EF-4FD7-84C4-7E7AEFBB0869}" destId="{FFAEEE2C-8653-40B0-8091-0F18DFFE9F5D}" srcOrd="4" destOrd="0" presId="urn:microsoft.com/office/officeart/2005/8/layout/vList2"/>
    <dgm:cxn modelId="{DAAB8EA5-239F-4057-A36B-872BEF9637F0}" type="presParOf" srcId="{11AEC488-07EF-4FD7-84C4-7E7AEFBB0869}" destId="{E6576CEB-C7A9-4B08-811D-C88F77349E32}" srcOrd="5" destOrd="0" presId="urn:microsoft.com/office/officeart/2005/8/layout/vList2"/>
    <dgm:cxn modelId="{3662C301-5B50-40D2-8974-68EC1E74088A}" type="presParOf" srcId="{11AEC488-07EF-4FD7-84C4-7E7AEFBB0869}" destId="{4C3AA27F-ACC0-4F40-8560-8CC9BE2B6420}" srcOrd="6" destOrd="0" presId="urn:microsoft.com/office/officeart/2005/8/layout/vList2"/>
    <dgm:cxn modelId="{2170E531-AA80-49F8-9311-A64282939481}" type="presParOf" srcId="{11AEC488-07EF-4FD7-84C4-7E7AEFBB0869}" destId="{0F38E3D8-B4B1-4FE9-9D42-5222C364DFC7}" srcOrd="7" destOrd="0" presId="urn:microsoft.com/office/officeart/2005/8/layout/vList2"/>
    <dgm:cxn modelId="{ACF029A0-A4E8-4237-BB10-4A269D5DA997}" type="presParOf" srcId="{11AEC488-07EF-4FD7-84C4-7E7AEFBB0869}" destId="{B61197A6-2DBB-493A-A23F-BA6A7ABA29B6}" srcOrd="8" destOrd="0" presId="urn:microsoft.com/office/officeart/2005/8/layout/vList2"/>
    <dgm:cxn modelId="{79291CEC-DB11-4D39-8546-03758B25AF27}" type="presParOf" srcId="{11AEC488-07EF-4FD7-84C4-7E7AEFBB0869}" destId="{BEBE1614-7AAE-4436-AA2A-089456D39696}" srcOrd="9" destOrd="0" presId="urn:microsoft.com/office/officeart/2005/8/layout/vList2"/>
    <dgm:cxn modelId="{89C5A36F-95B9-4F8C-8A31-E5DB701B97EE}" type="presParOf" srcId="{11AEC488-07EF-4FD7-84C4-7E7AEFBB0869}" destId="{3830F206-58C1-47B1-BE57-C513945F993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A343EE0-9ADB-41D8-96D5-4E306ED9F922}" type="doc">
      <dgm:prSet loTypeId="urn:microsoft.com/office/officeart/2005/8/layout/vList2" loCatId="list" qsTypeId="urn:microsoft.com/office/officeart/2005/8/quickstyle/simple1#8" qsCatId="simple" csTypeId="urn:microsoft.com/office/officeart/2005/8/colors/accent0_3#5" csCatId="mainScheme" phldr="1"/>
      <dgm:spPr/>
      <dgm:t>
        <a:bodyPr/>
        <a:lstStyle/>
        <a:p>
          <a:endParaRPr lang="en-GB"/>
        </a:p>
      </dgm:t>
    </dgm:pt>
    <dgm:pt modelId="{B990E4CD-9336-4F85-A7BB-0813FB65B2E4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gm:t>
    </dgm:pt>
    <dgm:pt modelId="{D2CCB8FF-2434-49E9-A70F-4966D0446C89}" type="par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0F1AF1-1DC0-4536-8D17-ADA11095FD31}" type="sibTrans" cxnId="{7D93A635-AA09-486F-ABB5-9113C7D194C4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8C5F73-6341-40BE-8DE5-6EA0719F1C1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gm:t>
    </dgm:pt>
    <dgm:pt modelId="{901352DC-7236-496B-8946-52F20038B4E6}" type="par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3C2523-D826-4797-B5BC-A2D323937ACE}" type="sibTrans" cxnId="{FFA9D4A7-7CA3-4A79-8AFC-59B0B0F7282C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CEFCEE-C497-4848-9B0E-3A6B65CF5A7E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GB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gm:t>
    </dgm:pt>
    <dgm:pt modelId="{308251F3-ACF5-402D-9ADB-4282C801D074}" type="par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FB1B76-624B-4DE7-A07A-1F2DD5C062B6}" type="sibTrans" cxnId="{0BB54A6C-BF29-47D3-83B9-B1FB89896BA8}">
      <dgm:prSet/>
      <dgm:spPr/>
      <dgm:t>
        <a:bodyPr/>
        <a:lstStyle/>
        <a:p>
          <a:endParaRPr lang="en-GB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2DD433-E3D5-4591-8BFE-1B5F24CD8E31}" type="pres">
      <dgm:prSet presAssocID="{3A343EE0-9ADB-41D8-96D5-4E306ED9F922}" presName="linear" presStyleCnt="0">
        <dgm:presLayoutVars>
          <dgm:animLvl val="lvl"/>
          <dgm:resizeHandles val="exact"/>
        </dgm:presLayoutVars>
      </dgm:prSet>
      <dgm:spPr/>
    </dgm:pt>
    <dgm:pt modelId="{C2F3026C-B952-43BC-B6A4-188FE74904DD}" type="pres">
      <dgm:prSet presAssocID="{B990E4CD-9336-4F85-A7BB-0813FB65B2E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05336BC-C612-423B-AA87-E8E736B349EF}" type="pres">
      <dgm:prSet presAssocID="{330F1AF1-1DC0-4536-8D17-ADA11095FD31}" presName="spacer" presStyleCnt="0"/>
      <dgm:spPr/>
    </dgm:pt>
    <dgm:pt modelId="{B326B1E7-C3E3-4BE9-9242-BD5137D8D5C3}" type="pres">
      <dgm:prSet presAssocID="{DC8C5F73-6341-40BE-8DE5-6EA0719F1C1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1D28424-0117-43A8-9813-25B33BD8A801}" type="pres">
      <dgm:prSet presAssocID="{AC3C2523-D826-4797-B5BC-A2D323937ACE}" presName="spacer" presStyleCnt="0"/>
      <dgm:spPr/>
    </dgm:pt>
    <dgm:pt modelId="{E7AA639A-9A64-4696-BEDE-1A5B19668EF0}" type="pres">
      <dgm:prSet presAssocID="{18CEFCEE-C497-4848-9B0E-3A6B65CF5A7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D93A635-AA09-486F-ABB5-9113C7D194C4}" srcId="{3A343EE0-9ADB-41D8-96D5-4E306ED9F922}" destId="{B990E4CD-9336-4F85-A7BB-0813FB65B2E4}" srcOrd="0" destOrd="0" parTransId="{D2CCB8FF-2434-49E9-A70F-4966D0446C89}" sibTransId="{330F1AF1-1DC0-4536-8D17-ADA11095FD31}"/>
    <dgm:cxn modelId="{0BB54A6C-BF29-47D3-83B9-B1FB89896BA8}" srcId="{3A343EE0-9ADB-41D8-96D5-4E306ED9F922}" destId="{18CEFCEE-C497-4848-9B0E-3A6B65CF5A7E}" srcOrd="2" destOrd="0" parTransId="{308251F3-ACF5-402D-9ADB-4282C801D074}" sibTransId="{B0FB1B76-624B-4DE7-A07A-1F2DD5C062B6}"/>
    <dgm:cxn modelId="{6F57DB57-4A17-4FCF-AFF1-66DA90DA9015}" type="presOf" srcId="{B990E4CD-9336-4F85-A7BB-0813FB65B2E4}" destId="{C2F3026C-B952-43BC-B6A4-188FE74904DD}" srcOrd="0" destOrd="0" presId="urn:microsoft.com/office/officeart/2005/8/layout/vList2"/>
    <dgm:cxn modelId="{FAB61591-0113-4F58-A088-4E6BF81F7DC5}" type="presOf" srcId="{18CEFCEE-C497-4848-9B0E-3A6B65CF5A7E}" destId="{E7AA639A-9A64-4696-BEDE-1A5B19668EF0}" srcOrd="0" destOrd="0" presId="urn:microsoft.com/office/officeart/2005/8/layout/vList2"/>
    <dgm:cxn modelId="{FFA9D4A7-7CA3-4A79-8AFC-59B0B0F7282C}" srcId="{3A343EE0-9ADB-41D8-96D5-4E306ED9F922}" destId="{DC8C5F73-6341-40BE-8DE5-6EA0719F1C1F}" srcOrd="1" destOrd="0" parTransId="{901352DC-7236-496B-8946-52F20038B4E6}" sibTransId="{AC3C2523-D826-4797-B5BC-A2D323937ACE}"/>
    <dgm:cxn modelId="{C430A2B7-7706-479E-9CD3-62AC46325548}" type="presOf" srcId="{3A343EE0-9ADB-41D8-96D5-4E306ED9F922}" destId="{B22DD433-E3D5-4591-8BFE-1B5F24CD8E31}" srcOrd="0" destOrd="0" presId="urn:microsoft.com/office/officeart/2005/8/layout/vList2"/>
    <dgm:cxn modelId="{C2D429C5-3E57-492C-A065-872FE1AF1A16}" type="presOf" srcId="{DC8C5F73-6341-40BE-8DE5-6EA0719F1C1F}" destId="{B326B1E7-C3E3-4BE9-9242-BD5137D8D5C3}" srcOrd="0" destOrd="0" presId="urn:microsoft.com/office/officeart/2005/8/layout/vList2"/>
    <dgm:cxn modelId="{7AC7939A-884F-4BE3-899F-5F0691D87716}" type="presParOf" srcId="{B22DD433-E3D5-4591-8BFE-1B5F24CD8E31}" destId="{C2F3026C-B952-43BC-B6A4-188FE74904DD}" srcOrd="0" destOrd="0" presId="urn:microsoft.com/office/officeart/2005/8/layout/vList2"/>
    <dgm:cxn modelId="{C931899A-0096-4BC7-925F-98782DEB5573}" type="presParOf" srcId="{B22DD433-E3D5-4591-8BFE-1B5F24CD8E31}" destId="{A05336BC-C612-423B-AA87-E8E736B349EF}" srcOrd="1" destOrd="0" presId="urn:microsoft.com/office/officeart/2005/8/layout/vList2"/>
    <dgm:cxn modelId="{403AFEC8-775C-4958-978E-375593FB5B8F}" type="presParOf" srcId="{B22DD433-E3D5-4591-8BFE-1B5F24CD8E31}" destId="{B326B1E7-C3E3-4BE9-9242-BD5137D8D5C3}" srcOrd="2" destOrd="0" presId="urn:microsoft.com/office/officeart/2005/8/layout/vList2"/>
    <dgm:cxn modelId="{BE1FA0C8-3C4E-45A1-B3CC-7109BCC95757}" type="presParOf" srcId="{B22DD433-E3D5-4591-8BFE-1B5F24CD8E31}" destId="{E1D28424-0117-43A8-9813-25B33BD8A801}" srcOrd="3" destOrd="0" presId="urn:microsoft.com/office/officeart/2005/8/layout/vList2"/>
    <dgm:cxn modelId="{9A41F302-F196-4DB9-9500-140A2B04D57F}" type="presParOf" srcId="{B22DD433-E3D5-4591-8BFE-1B5F24CD8E31}" destId="{E7AA639A-9A64-4696-BEDE-1A5B19668EF0}" srcOrd="4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277533"/>
          <a:ext cx="8128000" cy="154440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75391" y="352924"/>
        <a:ext cx="7977218" cy="1393618"/>
      </dsp:txXfrm>
    </dsp:sp>
    <dsp:sp modelId="{B326B1E7-C3E3-4BE9-9242-BD5137D8D5C3}">
      <dsp:nvSpPr>
        <dsp:cNvPr id="0" name=""/>
        <dsp:cNvSpPr/>
      </dsp:nvSpPr>
      <dsp:spPr>
        <a:xfrm>
          <a:off x="0" y="19371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75391" y="2012524"/>
        <a:ext cx="7977218" cy="1393618"/>
      </dsp:txXfrm>
    </dsp:sp>
    <dsp:sp modelId="{E7AA639A-9A64-4696-BEDE-1A5B19668EF0}">
      <dsp:nvSpPr>
        <dsp:cNvPr id="0" name=""/>
        <dsp:cNvSpPr/>
      </dsp:nvSpPr>
      <dsp:spPr>
        <a:xfrm>
          <a:off x="0" y="35967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sp:txBody>
      <dsp:txXfrm>
        <a:off x="75391" y="3672124"/>
        <a:ext cx="7977218" cy="13936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2775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75391" y="352924"/>
        <a:ext cx="7977218" cy="1393618"/>
      </dsp:txXfrm>
    </dsp:sp>
    <dsp:sp modelId="{B326B1E7-C3E3-4BE9-9242-BD5137D8D5C3}">
      <dsp:nvSpPr>
        <dsp:cNvPr id="0" name=""/>
        <dsp:cNvSpPr/>
      </dsp:nvSpPr>
      <dsp:spPr>
        <a:xfrm>
          <a:off x="0" y="1937133"/>
          <a:ext cx="8128000" cy="154440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75391" y="2012524"/>
        <a:ext cx="7977218" cy="1393618"/>
      </dsp:txXfrm>
    </dsp:sp>
    <dsp:sp modelId="{E7AA639A-9A64-4696-BEDE-1A5B19668EF0}">
      <dsp:nvSpPr>
        <dsp:cNvPr id="0" name=""/>
        <dsp:cNvSpPr/>
      </dsp:nvSpPr>
      <dsp:spPr>
        <a:xfrm>
          <a:off x="0" y="35967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sp:txBody>
      <dsp:txXfrm>
        <a:off x="75391" y="3672124"/>
        <a:ext cx="7977218" cy="13936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FBFF-2DA7-451F-B356-4ADD82B436F2}">
      <dsp:nvSpPr>
        <dsp:cNvPr id="0" name=""/>
        <dsp:cNvSpPr/>
      </dsp:nvSpPr>
      <dsp:spPr>
        <a:xfrm>
          <a:off x="233987" y="2336"/>
          <a:ext cx="2704660" cy="27046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846" tIns="30480" rIns="14884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Detergent</a:t>
          </a:r>
        </a:p>
      </dsp:txBody>
      <dsp:txXfrm>
        <a:off x="630075" y="398424"/>
        <a:ext cx="1912484" cy="1912484"/>
      </dsp:txXfrm>
    </dsp:sp>
    <dsp:sp modelId="{4BA7DD19-1ED3-4378-BBEB-CB9E1C194209}">
      <dsp:nvSpPr>
        <dsp:cNvPr id="0" name=""/>
        <dsp:cNvSpPr/>
      </dsp:nvSpPr>
      <dsp:spPr>
        <a:xfrm>
          <a:off x="2397715" y="2336"/>
          <a:ext cx="2704660" cy="27046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8846" tIns="30480" rIns="148846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Arial" panose="020B0604020202020204" pitchFamily="34" charset="0"/>
              <a:cs typeface="Arial" panose="020B0604020202020204" pitchFamily="34" charset="0"/>
            </a:rPr>
            <a:t>Disinfectant</a:t>
          </a:r>
        </a:p>
      </dsp:txBody>
      <dsp:txXfrm>
        <a:off x="2793803" y="398424"/>
        <a:ext cx="1912484" cy="19124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C5FBFF-2DA7-451F-B356-4ADD82B436F2}">
      <dsp:nvSpPr>
        <dsp:cNvPr id="0" name=""/>
        <dsp:cNvSpPr/>
      </dsp:nvSpPr>
      <dsp:spPr>
        <a:xfrm>
          <a:off x="3036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“Bucket method”</a:t>
          </a:r>
        </a:p>
      </dsp:txBody>
      <dsp:txXfrm>
        <a:off x="391903" y="887334"/>
        <a:ext cx="1877614" cy="1877614"/>
      </dsp:txXfrm>
    </dsp:sp>
    <dsp:sp modelId="{4BA7DD19-1ED3-4378-BBEB-CB9E1C194209}">
      <dsp:nvSpPr>
        <dsp:cNvPr id="0" name=""/>
        <dsp:cNvSpPr/>
      </dsp:nvSpPr>
      <dsp:spPr>
        <a:xfrm>
          <a:off x="2127315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Wipes</a:t>
          </a:r>
        </a:p>
      </dsp:txBody>
      <dsp:txXfrm>
        <a:off x="2516182" y="887334"/>
        <a:ext cx="1877614" cy="1877614"/>
      </dsp:txXfrm>
    </dsp:sp>
    <dsp:sp modelId="{801D3DB7-2230-45E7-8453-2D8D186D904E}">
      <dsp:nvSpPr>
        <dsp:cNvPr id="0" name=""/>
        <dsp:cNvSpPr/>
      </dsp:nvSpPr>
      <dsp:spPr>
        <a:xfrm>
          <a:off x="4251594" y="498467"/>
          <a:ext cx="2655348" cy="2655348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46133" tIns="31750" rIns="146133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>
              <a:latin typeface="Arial" panose="020B0604020202020204" pitchFamily="34" charset="0"/>
              <a:cs typeface="Arial" panose="020B0604020202020204" pitchFamily="34" charset="0"/>
            </a:rPr>
            <a:t>Automated</a:t>
          </a:r>
        </a:p>
      </dsp:txBody>
      <dsp:txXfrm>
        <a:off x="4640461" y="887334"/>
        <a:ext cx="1877614" cy="18776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9DC06-39B1-4BF7-A27F-511BD99B1BA3}">
      <dsp:nvSpPr>
        <dsp:cNvPr id="0" name=""/>
        <dsp:cNvSpPr/>
      </dsp:nvSpPr>
      <dsp:spPr>
        <a:xfrm>
          <a:off x="0" y="8367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dk1"/>
            </a:buClr>
            <a:buSzPts val="2300"/>
            <a:buFont typeface="Figtree"/>
            <a:buNone/>
          </a:pPr>
          <a:r>
            <a:rPr lang="en-GB" sz="2900" kern="1200" dirty="0"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rPr>
            <a:t>Broad spectrum of activity </a:t>
          </a:r>
          <a:endParaRPr lang="en-GB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27" y="116800"/>
        <a:ext cx="8061746" cy="612346"/>
      </dsp:txXfrm>
    </dsp:sp>
    <dsp:sp modelId="{4A839541-2712-4793-A1DD-8314D8ABE465}">
      <dsp:nvSpPr>
        <dsp:cNvPr id="0" name=""/>
        <dsp:cNvSpPr/>
      </dsp:nvSpPr>
      <dsp:spPr>
        <a:xfrm>
          <a:off x="0" y="84579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rPr>
            <a:t>Contact time (realistic and uniform)</a:t>
          </a:r>
          <a:endParaRPr lang="en-GB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27" y="878920"/>
        <a:ext cx="8061746" cy="612346"/>
      </dsp:txXfrm>
    </dsp:sp>
    <dsp:sp modelId="{01DDFFF8-AF0B-4162-A892-6F9A67864983}">
      <dsp:nvSpPr>
        <dsp:cNvPr id="0" name=""/>
        <dsp:cNvSpPr/>
      </dsp:nvSpPr>
      <dsp:spPr>
        <a:xfrm>
          <a:off x="0" y="160791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>
              <a:latin typeface="Arial" panose="020B0604020202020204" pitchFamily="34" charset="0"/>
              <a:cs typeface="Arial" panose="020B0604020202020204" pitchFamily="34" charset="0"/>
            </a:rPr>
            <a:t>Ability to create cleaner / disinfectant</a:t>
          </a:r>
        </a:p>
      </dsp:txBody>
      <dsp:txXfrm>
        <a:off x="33127" y="1641040"/>
        <a:ext cx="8061746" cy="612346"/>
      </dsp:txXfrm>
    </dsp:sp>
    <dsp:sp modelId="{C3F9AB50-33F7-42D0-934F-2E0C6CDD1C3D}">
      <dsp:nvSpPr>
        <dsp:cNvPr id="0" name=""/>
        <dsp:cNvSpPr/>
      </dsp:nvSpPr>
      <dsp:spPr>
        <a:xfrm>
          <a:off x="0" y="237003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Arial" panose="020B0604020202020204" pitchFamily="34" charset="0"/>
              <a:cs typeface="Arial" panose="020B0604020202020204" pitchFamily="34" charset="0"/>
            </a:rPr>
            <a:t>Application and availability</a:t>
          </a:r>
          <a:endParaRPr lang="en-GB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27" y="2403160"/>
        <a:ext cx="8061746" cy="612346"/>
      </dsp:txXfrm>
    </dsp:sp>
    <dsp:sp modelId="{ADFC0714-3D86-4153-BAE1-ADA880EA7A22}">
      <dsp:nvSpPr>
        <dsp:cNvPr id="0" name=""/>
        <dsp:cNvSpPr/>
      </dsp:nvSpPr>
      <dsp:spPr>
        <a:xfrm>
          <a:off x="0" y="313215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Arial" panose="020B0604020202020204" pitchFamily="34" charset="0"/>
              <a:cs typeface="Arial" panose="020B0604020202020204" pitchFamily="34" charset="0"/>
            </a:rPr>
            <a:t>Material compatibility</a:t>
          </a:r>
          <a:endParaRPr lang="en-GB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27" y="3165280"/>
        <a:ext cx="8061746" cy="612346"/>
      </dsp:txXfrm>
    </dsp:sp>
    <dsp:sp modelId="{C65F62B6-23A1-497E-ADD9-482AFDE8B0E7}">
      <dsp:nvSpPr>
        <dsp:cNvPr id="0" name=""/>
        <dsp:cNvSpPr/>
      </dsp:nvSpPr>
      <dsp:spPr>
        <a:xfrm>
          <a:off x="0" y="389427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>
              <a:latin typeface="Arial" panose="020B0604020202020204" pitchFamily="34" charset="0"/>
              <a:cs typeface="Arial" panose="020B0604020202020204" pitchFamily="34" charset="0"/>
            </a:rPr>
            <a:t>User and surface safety</a:t>
          </a:r>
        </a:p>
      </dsp:txBody>
      <dsp:txXfrm>
        <a:off x="33127" y="3927400"/>
        <a:ext cx="8061746" cy="612346"/>
      </dsp:txXfrm>
    </dsp:sp>
    <dsp:sp modelId="{2C70DE37-0DF1-49AA-A616-D239CD04E57A}">
      <dsp:nvSpPr>
        <dsp:cNvPr id="0" name=""/>
        <dsp:cNvSpPr/>
      </dsp:nvSpPr>
      <dsp:spPr>
        <a:xfrm>
          <a:off x="0" y="4656393"/>
          <a:ext cx="8128000" cy="6786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>
              <a:latin typeface="Arial" panose="020B0604020202020204" pitchFamily="34" charset="0"/>
              <a:cs typeface="Arial" panose="020B0604020202020204" pitchFamily="34" charset="0"/>
            </a:rPr>
            <a:t>Environmental profile</a:t>
          </a:r>
          <a:endParaRPr lang="en-GB" sz="2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127" y="4689520"/>
        <a:ext cx="8061746" cy="6123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892AFA-004D-414A-824B-346280D74DB0}">
      <dsp:nvSpPr>
        <dsp:cNvPr id="0" name=""/>
        <dsp:cNvSpPr/>
      </dsp:nvSpPr>
      <dsp:spPr>
        <a:xfrm>
          <a:off x="0" y="288783"/>
          <a:ext cx="9359900" cy="2035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3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Under </a:t>
          </a:r>
          <a:r>
            <a:rPr lang="en-GB" sz="3000" i="1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Standard Infection Control Precautions</a:t>
          </a:r>
          <a:r>
            <a:rPr lang="en-GB" sz="3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 routine disinfection of the environment is not routinely recommended in the manual, aside from routine disinfection of sanitary fittings using chlorine. </a:t>
          </a:r>
          <a:endParaRPr lang="en-GB" sz="3000" kern="1200" dirty="0"/>
        </a:p>
      </dsp:txBody>
      <dsp:txXfrm>
        <a:off x="99380" y="388163"/>
        <a:ext cx="9161140" cy="1837040"/>
      </dsp:txXfrm>
    </dsp:sp>
    <dsp:sp modelId="{1271D5CC-CC07-42AA-96B5-5ABD069C6172}">
      <dsp:nvSpPr>
        <dsp:cNvPr id="0" name=""/>
        <dsp:cNvSpPr/>
      </dsp:nvSpPr>
      <dsp:spPr>
        <a:xfrm>
          <a:off x="0" y="2410983"/>
          <a:ext cx="9359900" cy="20358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Under </a:t>
          </a:r>
          <a:r>
            <a:rPr lang="en-GB" sz="3000" i="1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Transmission Based Precautions</a:t>
          </a:r>
          <a:r>
            <a:rPr lang="en-GB" sz="3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 disinfection of hospital surfaces during the stay of the patient and at the time of their transfer or discharge is recommended. </a:t>
          </a:r>
        </a:p>
      </dsp:txBody>
      <dsp:txXfrm>
        <a:off x="99380" y="2510363"/>
        <a:ext cx="9161140" cy="1837040"/>
      </dsp:txXfrm>
    </dsp:sp>
    <dsp:sp modelId="{64685523-6A43-4942-A284-197588D050C0}">
      <dsp:nvSpPr>
        <dsp:cNvPr id="0" name=""/>
        <dsp:cNvSpPr/>
      </dsp:nvSpPr>
      <dsp:spPr>
        <a:xfrm>
          <a:off x="0" y="4446783"/>
          <a:ext cx="9359900" cy="6831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7177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3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The manual makes a specific recommendation that chlorine should be used for daily and discharge surface disinfection</a:t>
          </a:r>
          <a:r>
            <a:rPr lang="en-GB" sz="2300" kern="120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. 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4446783"/>
        <a:ext cx="9359900" cy="6831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4ADC5-B32D-4272-A742-BADF4886E139}">
      <dsp:nvSpPr>
        <dsp:cNvPr id="0" name=""/>
        <dsp:cNvSpPr/>
      </dsp:nvSpPr>
      <dsp:spPr>
        <a:xfrm>
          <a:off x="0" y="558653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Patients with unidentified infection risks</a:t>
          </a:r>
          <a:endParaRPr lang="en-GB" sz="2300" kern="1200"/>
        </a:p>
      </dsp:txBody>
      <dsp:txXfrm>
        <a:off x="26930" y="585583"/>
        <a:ext cx="9534639" cy="497795"/>
      </dsp:txXfrm>
    </dsp:sp>
    <dsp:sp modelId="{9673A6CD-995A-494C-9A83-EB4D7B5226AE}">
      <dsp:nvSpPr>
        <dsp:cNvPr id="0" name=""/>
        <dsp:cNvSpPr/>
      </dsp:nvSpPr>
      <dsp:spPr>
        <a:xfrm>
          <a:off x="0" y="1176548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Challenges of cleaning complex and intricate environment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1203478"/>
        <a:ext cx="9534639" cy="497795"/>
      </dsp:txXfrm>
    </dsp:sp>
    <dsp:sp modelId="{8F0DA8B7-82FD-4252-8A18-2D5BEB33C3C2}">
      <dsp:nvSpPr>
        <dsp:cNvPr id="0" name=""/>
        <dsp:cNvSpPr/>
      </dsp:nvSpPr>
      <dsp:spPr>
        <a:xfrm>
          <a:off x="0" y="1794443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Dry surface biofilms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1821373"/>
        <a:ext cx="9534639" cy="497795"/>
      </dsp:txXfrm>
    </dsp:sp>
    <dsp:sp modelId="{8BA648B9-07FE-4C9D-9427-49EA28248889}">
      <dsp:nvSpPr>
        <dsp:cNvPr id="0" name=""/>
        <dsp:cNvSpPr/>
      </dsp:nvSpPr>
      <dsp:spPr>
        <a:xfrm>
          <a:off x="0" y="2412338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Limited reduction in pre-post studies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2439268"/>
        <a:ext cx="9534639" cy="497795"/>
      </dsp:txXfrm>
    </dsp:sp>
    <dsp:sp modelId="{B626FEFF-ED9C-4553-BE65-D47758AD0F2E}">
      <dsp:nvSpPr>
        <dsp:cNvPr id="0" name=""/>
        <dsp:cNvSpPr/>
      </dsp:nvSpPr>
      <dsp:spPr>
        <a:xfrm>
          <a:off x="0" y="3030233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Evidence that they spread contamination around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3057163"/>
        <a:ext cx="9534639" cy="497795"/>
      </dsp:txXfrm>
    </dsp:sp>
    <dsp:sp modelId="{99485424-CA20-4CCD-9161-DAF84863BCD0}">
      <dsp:nvSpPr>
        <dsp:cNvPr id="0" name=""/>
        <dsp:cNvSpPr/>
      </dsp:nvSpPr>
      <dsp:spPr>
        <a:xfrm>
          <a:off x="0" y="3648129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Emerging evidence of detergent-related surface damage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3675059"/>
        <a:ext cx="9534639" cy="497795"/>
      </dsp:txXfrm>
    </dsp:sp>
    <dsp:sp modelId="{0CFF0454-6B41-4BA8-81F2-3747C6B11764}">
      <dsp:nvSpPr>
        <dsp:cNvPr id="0" name=""/>
        <dsp:cNvSpPr/>
      </dsp:nvSpPr>
      <dsp:spPr>
        <a:xfrm>
          <a:off x="0" y="4266024"/>
          <a:ext cx="9588499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>
              <a:latin typeface="Arial" panose="020B0604020202020204" pitchFamily="34" charset="0"/>
              <a:cs typeface="Arial" panose="020B0604020202020204" pitchFamily="34" charset="0"/>
            </a:rPr>
            <a:t>Evidence that moving to routine disinfection reduces transmission risk</a:t>
          </a:r>
          <a:endParaRPr lang="en-GB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930" y="4292954"/>
        <a:ext cx="9534639" cy="4977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8AB9A-EEAB-4998-B9AC-0B338EA61C05}">
      <dsp:nvSpPr>
        <dsp:cNvPr id="0" name=""/>
        <dsp:cNvSpPr/>
      </dsp:nvSpPr>
      <dsp:spPr>
        <a:xfrm>
          <a:off x="0" y="572148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Many are not sporicidal when tested correctly</a:t>
          </a:r>
          <a:endParaRPr lang="en-GB" sz="2700" kern="1200"/>
        </a:p>
      </dsp:txBody>
      <dsp:txXfrm>
        <a:off x="31613" y="603761"/>
        <a:ext cx="8064774" cy="584369"/>
      </dsp:txXfrm>
    </dsp:sp>
    <dsp:sp modelId="{7F772EAB-D481-4081-AFB8-5588E3E77279}">
      <dsp:nvSpPr>
        <dsp:cNvPr id="0" name=""/>
        <dsp:cNvSpPr/>
      </dsp:nvSpPr>
      <dsp:spPr>
        <a:xfrm>
          <a:off x="0" y="1297503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Inactivation when exposed to soiling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3" y="1329116"/>
        <a:ext cx="8064774" cy="584369"/>
      </dsp:txXfrm>
    </dsp:sp>
    <dsp:sp modelId="{FFAEEE2C-8653-40B0-8091-0F18DFFE9F5D}">
      <dsp:nvSpPr>
        <dsp:cNvPr id="0" name=""/>
        <dsp:cNvSpPr/>
      </dsp:nvSpPr>
      <dsp:spPr>
        <a:xfrm>
          <a:off x="0" y="2022858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Poor environmental profile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3" y="2054471"/>
        <a:ext cx="8064774" cy="584369"/>
      </dsp:txXfrm>
    </dsp:sp>
    <dsp:sp modelId="{4C3AA27F-ACC0-4F40-8560-8CC9BE2B6420}">
      <dsp:nvSpPr>
        <dsp:cNvPr id="0" name=""/>
        <dsp:cNvSpPr/>
      </dsp:nvSpPr>
      <dsp:spPr>
        <a:xfrm>
          <a:off x="0" y="2748213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Material compatibility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3" y="2779826"/>
        <a:ext cx="8064774" cy="584369"/>
      </dsp:txXfrm>
    </dsp:sp>
    <dsp:sp modelId="{B61197A6-2DBB-493A-A23F-BA6A7ABA29B6}">
      <dsp:nvSpPr>
        <dsp:cNvPr id="0" name=""/>
        <dsp:cNvSpPr/>
      </dsp:nvSpPr>
      <dsp:spPr>
        <a:xfrm>
          <a:off x="0" y="3473568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Staff exposure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3" y="3505181"/>
        <a:ext cx="8064774" cy="584369"/>
      </dsp:txXfrm>
    </dsp:sp>
    <dsp:sp modelId="{3830F206-58C1-47B1-BE57-C513945F9931}">
      <dsp:nvSpPr>
        <dsp:cNvPr id="0" name=""/>
        <dsp:cNvSpPr/>
      </dsp:nvSpPr>
      <dsp:spPr>
        <a:xfrm>
          <a:off x="0" y="4198923"/>
          <a:ext cx="8128000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>
              <a:latin typeface="Arial" panose="020B0604020202020204" pitchFamily="34" charset="0"/>
              <a:cs typeface="Arial" panose="020B0604020202020204" pitchFamily="34" charset="0"/>
            </a:rPr>
            <a:t>Majority of patients on TBPs don’t require chlorine </a:t>
          </a:r>
          <a:endParaRPr lang="en-GB" sz="27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613" y="4230536"/>
        <a:ext cx="8064774" cy="58436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F3026C-B952-43BC-B6A4-188FE74904DD}">
      <dsp:nvSpPr>
        <dsp:cNvPr id="0" name=""/>
        <dsp:cNvSpPr/>
      </dsp:nvSpPr>
      <dsp:spPr>
        <a:xfrm>
          <a:off x="0" y="2775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Importance of surface contamination for HCAI and AMR</a:t>
          </a:r>
        </a:p>
      </dsp:txBody>
      <dsp:txXfrm>
        <a:off x="75391" y="352924"/>
        <a:ext cx="7977218" cy="1393618"/>
      </dsp:txXfrm>
    </dsp:sp>
    <dsp:sp modelId="{B326B1E7-C3E3-4BE9-9242-BD5137D8D5C3}">
      <dsp:nvSpPr>
        <dsp:cNvPr id="0" name=""/>
        <dsp:cNvSpPr/>
      </dsp:nvSpPr>
      <dsp:spPr>
        <a:xfrm>
          <a:off x="0" y="1937133"/>
          <a:ext cx="8128000" cy="1544400"/>
        </a:xfrm>
        <a:prstGeom prst="roundRect">
          <a:avLst/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Current approaches to cleaning and disinfection</a:t>
          </a:r>
        </a:p>
      </dsp:txBody>
      <dsp:txXfrm>
        <a:off x="75391" y="2012524"/>
        <a:ext cx="7977218" cy="1393618"/>
      </dsp:txXfrm>
    </dsp:sp>
    <dsp:sp modelId="{E7AA639A-9A64-4696-BEDE-1A5B19668EF0}">
      <dsp:nvSpPr>
        <dsp:cNvPr id="0" name=""/>
        <dsp:cNvSpPr/>
      </dsp:nvSpPr>
      <dsp:spPr>
        <a:xfrm>
          <a:off x="0" y="3596733"/>
          <a:ext cx="8128000" cy="1544400"/>
        </a:xfrm>
        <a:prstGeom prst="round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000" kern="1200" dirty="0">
              <a:latin typeface="Arial" panose="020B0604020202020204" pitchFamily="34" charset="0"/>
              <a:cs typeface="Arial" panose="020B0604020202020204" pitchFamily="34" charset="0"/>
            </a:rPr>
            <a:t>Contaminated sinks and drains</a:t>
          </a:r>
        </a:p>
      </dsp:txBody>
      <dsp:txXfrm>
        <a:off x="75391" y="3672124"/>
        <a:ext cx="7977218" cy="1393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1A351-8F0F-420D-A323-137CCF4803F5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B35D-686B-48A8-90FA-6076154BB2B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20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Studies that have evaluate</a:t>
            </a:r>
            <a:r>
              <a:rPr lang="en-GB" baseline="0" dirty="0"/>
              <a:t>d the effectiveness of terminal cleaning and disinfection have consistently demonstrated that conventional methods fail to eliminate reliably contamination with pathogens.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72ECC7-CE5A-4BC4-BAE9-C71FB0DA28D5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685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2991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442d4e2e39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4" name="Google Shape;204;g3442d4e2e39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24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0537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10EEA374-ECDE-73D6-293E-368BC24D9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270c438b7_0_989:notes">
            <a:extLst>
              <a:ext uri="{FF2B5EF4-FFF2-40B4-BE49-F238E27FC236}">
                <a16:creationId xmlns:a16="http://schemas.microsoft.com/office/drawing/2014/main" id="{0F1D2F3D-D4A5-8349-0372-11CA4287BC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g34270c438b7_0_989:notes">
            <a:extLst>
              <a:ext uri="{FF2B5EF4-FFF2-40B4-BE49-F238E27FC236}">
                <a16:creationId xmlns:a16="http://schemas.microsoft.com/office/drawing/2014/main" id="{A1931625-2667-D432-B32F-766B4815B4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48037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822A913F-4A69-25C0-F550-60973AE72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270c438b7_0_989:notes">
            <a:extLst>
              <a:ext uri="{FF2B5EF4-FFF2-40B4-BE49-F238E27FC236}">
                <a16:creationId xmlns:a16="http://schemas.microsoft.com/office/drawing/2014/main" id="{152325D7-6F26-A012-218F-AFD5D8579B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g34270c438b7_0_989:notes">
            <a:extLst>
              <a:ext uri="{FF2B5EF4-FFF2-40B4-BE49-F238E27FC236}">
                <a16:creationId xmlns:a16="http://schemas.microsoft.com/office/drawing/2014/main" id="{BBDC0829-FBE1-C27A-B5DF-210AFFF504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4942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D1B35D-686B-48A8-90FA-6076154BB2BD}" type="slidenum">
              <a:rPr lang="en-GB" smtClean="0"/>
              <a:t>28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6534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>
          <a:extLst>
            <a:ext uri="{FF2B5EF4-FFF2-40B4-BE49-F238E27FC236}">
              <a16:creationId xmlns:a16="http://schemas.microsoft.com/office/drawing/2014/main" id="{8D3002C8-E634-E3E4-7ABA-E5744BB9E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4270c438b7_0_989:notes">
            <a:extLst>
              <a:ext uri="{FF2B5EF4-FFF2-40B4-BE49-F238E27FC236}">
                <a16:creationId xmlns:a16="http://schemas.microsoft.com/office/drawing/2014/main" id="{75C8069A-0F0D-2E3C-BDB6-EE08639FD7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3" name="Google Shape;153;g34270c438b7_0_989:notes">
            <a:extLst>
              <a:ext uri="{FF2B5EF4-FFF2-40B4-BE49-F238E27FC236}">
                <a16:creationId xmlns:a16="http://schemas.microsoft.com/office/drawing/2014/main" id="{0D7CD265-5B99-19E0-F5C5-E02F16C60C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5983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350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903"/>
            <a:ext cx="10515600" cy="1325563"/>
          </a:xfrm>
        </p:spPr>
        <p:txBody>
          <a:bodyPr>
            <a:normAutofit/>
          </a:bodyPr>
          <a:lstStyle>
            <a:lvl1pPr algn="ctr">
              <a:defRPr sz="3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A8483-1002-4111-8DD5-170168876F5D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57270-5D13-4A3C-86B4-314646F680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273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1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356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4934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661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804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34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6586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292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89A8483-1002-4111-8DD5-170168876F5D}" type="datetimeFigureOut">
              <a:rPr lang="en-GB" smtClean="0"/>
              <a:pPr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7957270-5D13-4A3C-86B4-314646F6804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765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6"/>
          <p:cNvSpPr>
            <a:spLocks noChangeShapeType="1"/>
          </p:cNvSpPr>
          <p:nvPr/>
        </p:nvSpPr>
        <p:spPr bwMode="auto">
          <a:xfrm rot="16200000" flipH="1">
            <a:off x="12496800" y="5105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5" name="Text Box 47"/>
          <p:cNvSpPr txBox="1">
            <a:spLocks noChangeArrowheads="1"/>
          </p:cNvSpPr>
          <p:nvPr/>
        </p:nvSpPr>
        <p:spPr bwMode="auto">
          <a:xfrm rot="16200000">
            <a:off x="12237898" y="620704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" name="Line 27"/>
          <p:cNvSpPr>
            <a:spLocks noChangeShapeType="1"/>
          </p:cNvSpPr>
          <p:nvPr/>
        </p:nvSpPr>
        <p:spPr bwMode="auto">
          <a:xfrm flipH="1">
            <a:off x="121920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7" name="Line 34"/>
          <p:cNvSpPr>
            <a:spLocks noChangeShapeType="1"/>
          </p:cNvSpPr>
          <p:nvPr/>
        </p:nvSpPr>
        <p:spPr bwMode="auto">
          <a:xfrm flipH="1">
            <a:off x="508002" y="6873875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8" name="Line 46"/>
          <p:cNvSpPr>
            <a:spLocks noChangeShapeType="1"/>
          </p:cNvSpPr>
          <p:nvPr/>
        </p:nvSpPr>
        <p:spPr bwMode="auto">
          <a:xfrm rot="16200000" flipH="1">
            <a:off x="12496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-304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304800" y="6172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1" name="Text Box 50"/>
          <p:cNvSpPr txBox="1">
            <a:spLocks noChangeArrowheads="1"/>
          </p:cNvSpPr>
          <p:nvPr/>
        </p:nvSpPr>
        <p:spPr bwMode="auto">
          <a:xfrm>
            <a:off x="-101600" y="7178675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10261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9753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5" name="Text Box 50"/>
          <p:cNvSpPr txBox="1">
            <a:spLocks noChangeArrowheads="1"/>
          </p:cNvSpPr>
          <p:nvPr/>
        </p:nvSpPr>
        <p:spPr bwMode="auto">
          <a:xfrm>
            <a:off x="9609298" y="7102475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6" name="Line 34"/>
          <p:cNvSpPr>
            <a:spLocks noChangeShapeType="1"/>
          </p:cNvSpPr>
          <p:nvPr/>
        </p:nvSpPr>
        <p:spPr bwMode="auto">
          <a:xfrm flipH="1">
            <a:off x="11684002" y="6858000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7" name="Line 46"/>
          <p:cNvSpPr>
            <a:spLocks noChangeShapeType="1"/>
          </p:cNvSpPr>
          <p:nvPr/>
        </p:nvSpPr>
        <p:spPr bwMode="auto">
          <a:xfrm rot="16200000" flipH="1">
            <a:off x="12496800" y="5486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12192000" y="54864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11684000" y="72390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80"/>
          <p:cNvSpPr txBox="1">
            <a:spLocks noChangeArrowheads="1"/>
          </p:cNvSpPr>
          <p:nvPr/>
        </p:nvSpPr>
        <p:spPr bwMode="auto">
          <a:xfrm>
            <a:off x="-4095751" y="2357439"/>
            <a:ext cx="2641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1" name="Line 40"/>
          <p:cNvSpPr>
            <a:spLocks noChangeShapeType="1"/>
          </p:cNvSpPr>
          <p:nvPr/>
        </p:nvSpPr>
        <p:spPr bwMode="auto">
          <a:xfrm rot="16200000" flipH="1">
            <a:off x="12496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2" name="Line 42"/>
          <p:cNvSpPr>
            <a:spLocks noChangeShapeType="1"/>
          </p:cNvSpPr>
          <p:nvPr/>
        </p:nvSpPr>
        <p:spPr bwMode="auto">
          <a:xfrm rot="16200000" flipH="1">
            <a:off x="-2794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3" name="Text Box 50"/>
          <p:cNvSpPr txBox="1">
            <a:spLocks noChangeArrowheads="1"/>
          </p:cNvSpPr>
          <p:nvPr/>
        </p:nvSpPr>
        <p:spPr bwMode="auto">
          <a:xfrm>
            <a:off x="-103717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4" name="Line 27"/>
          <p:cNvSpPr>
            <a:spLocks noChangeShapeType="1"/>
          </p:cNvSpPr>
          <p:nvPr/>
        </p:nvSpPr>
        <p:spPr bwMode="auto">
          <a:xfrm flipH="1">
            <a:off x="-2117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5058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6" name="Line 42"/>
          <p:cNvSpPr>
            <a:spLocks noChangeShapeType="1"/>
          </p:cNvSpPr>
          <p:nvPr/>
        </p:nvSpPr>
        <p:spPr bwMode="auto">
          <a:xfrm rot="16200000" flipH="1">
            <a:off x="-304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7" name="Text Box 50"/>
          <p:cNvSpPr txBox="1">
            <a:spLocks noChangeArrowheads="1"/>
          </p:cNvSpPr>
          <p:nvPr/>
        </p:nvSpPr>
        <p:spPr bwMode="auto">
          <a:xfrm>
            <a:off x="-1195917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 rot="16200000" flipH="1">
            <a:off x="124968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29" name="Text Box 50"/>
          <p:cNvSpPr txBox="1">
            <a:spLocks noChangeArrowheads="1"/>
          </p:cNvSpPr>
          <p:nvPr/>
        </p:nvSpPr>
        <p:spPr bwMode="auto">
          <a:xfrm>
            <a:off x="12395202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11605686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Line 27"/>
          <p:cNvSpPr>
            <a:spLocks noChangeShapeType="1"/>
          </p:cNvSpPr>
          <p:nvPr/>
        </p:nvSpPr>
        <p:spPr bwMode="auto">
          <a:xfrm flipH="1">
            <a:off x="11707284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122152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33" name="Text Box 80"/>
          <p:cNvSpPr txBox="1">
            <a:spLocks noChangeArrowheads="1"/>
          </p:cNvSpPr>
          <p:nvPr/>
        </p:nvSpPr>
        <p:spPr bwMode="auto">
          <a:xfrm>
            <a:off x="12858753" y="928688"/>
            <a:ext cx="40767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26pt)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34" name="Text Box 50"/>
          <p:cNvSpPr txBox="1">
            <a:spLocks noChangeArrowheads="1"/>
          </p:cNvSpPr>
          <p:nvPr/>
        </p:nvSpPr>
        <p:spPr bwMode="auto">
          <a:xfrm>
            <a:off x="-1117600" y="6537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5" name="Text Box 29"/>
          <p:cNvSpPr txBox="1">
            <a:spLocks noChangeArrowheads="1"/>
          </p:cNvSpPr>
          <p:nvPr/>
        </p:nvSpPr>
        <p:spPr bwMode="auto">
          <a:xfrm>
            <a:off x="-1809750" y="1571625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2252133" y="714376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42"/>
          <p:cNvSpPr>
            <a:spLocks noChangeShapeType="1"/>
          </p:cNvSpPr>
          <p:nvPr/>
        </p:nvSpPr>
        <p:spPr bwMode="auto">
          <a:xfrm rot="16200000" flipH="1">
            <a:off x="-304800" y="1052513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38" name="Line 44"/>
          <p:cNvSpPr>
            <a:spLocks noChangeShapeType="1"/>
          </p:cNvSpPr>
          <p:nvPr/>
        </p:nvSpPr>
        <p:spPr bwMode="auto">
          <a:xfrm rot="10800000" flipH="1">
            <a:off x="-666751" y="428625"/>
            <a:ext cx="0" cy="857251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39" name="Line 46"/>
          <p:cNvSpPr>
            <a:spLocks noChangeShapeType="1"/>
          </p:cNvSpPr>
          <p:nvPr/>
        </p:nvSpPr>
        <p:spPr bwMode="auto">
          <a:xfrm rot="16200000" flipH="1">
            <a:off x="-333375" y="952501"/>
            <a:ext cx="0" cy="66675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400" dirty="0">
              <a:cs typeface="+mn-cs"/>
            </a:endParaRPr>
          </a:p>
        </p:txBody>
      </p:sp>
      <p:sp>
        <p:nvSpPr>
          <p:cNvPr id="40" name="Text Box 47"/>
          <p:cNvSpPr txBox="1">
            <a:spLocks noChangeArrowheads="1"/>
          </p:cNvSpPr>
          <p:nvPr/>
        </p:nvSpPr>
        <p:spPr bwMode="auto">
          <a:xfrm rot="16200000">
            <a:off x="-653661" y="815898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25mm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35361" y="116632"/>
            <a:ext cx="5760640" cy="925512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1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FF515-F4EB-41A7-AF02-A0DAEED5E89E}" type="datetimeFigureOut">
              <a:rPr lang="en-US"/>
              <a:pPr>
                <a:defRPr/>
              </a:pPr>
              <a:t>10/12/2026</a:t>
            </a:fld>
            <a:endParaRPr lang="en-GB" dirty="0"/>
          </a:p>
        </p:txBody>
      </p:sp>
      <p:sp>
        <p:nvSpPr>
          <p:cNvPr id="4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ADD21D-624E-4F69-A84C-071A9630CC4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0" y="116632"/>
            <a:ext cx="5921907" cy="711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 b="0">
                <a:solidFill>
                  <a:srgbClr val="00B050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224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46"/>
          <p:cNvSpPr>
            <a:spLocks noChangeShapeType="1"/>
          </p:cNvSpPr>
          <p:nvPr/>
        </p:nvSpPr>
        <p:spPr bwMode="auto">
          <a:xfrm rot="16200000" flipH="1">
            <a:off x="12496800" y="5105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6" name="Text Box 47"/>
          <p:cNvSpPr txBox="1">
            <a:spLocks noChangeArrowheads="1"/>
          </p:cNvSpPr>
          <p:nvPr/>
        </p:nvSpPr>
        <p:spPr bwMode="auto">
          <a:xfrm rot="16200000">
            <a:off x="12237898" y="6207047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30mm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7" name="Line 27"/>
          <p:cNvSpPr>
            <a:spLocks noChangeShapeType="1"/>
          </p:cNvSpPr>
          <p:nvPr/>
        </p:nvSpPr>
        <p:spPr bwMode="auto">
          <a:xfrm flipH="1">
            <a:off x="121920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8" name="Line 34"/>
          <p:cNvSpPr>
            <a:spLocks noChangeShapeType="1"/>
          </p:cNvSpPr>
          <p:nvPr/>
        </p:nvSpPr>
        <p:spPr bwMode="auto">
          <a:xfrm flipH="1">
            <a:off x="508002" y="6873875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9" name="Line 46"/>
          <p:cNvSpPr>
            <a:spLocks noChangeShapeType="1"/>
          </p:cNvSpPr>
          <p:nvPr/>
        </p:nvSpPr>
        <p:spPr bwMode="auto">
          <a:xfrm rot="16200000" flipH="1">
            <a:off x="12496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0" name="Line 46"/>
          <p:cNvSpPr>
            <a:spLocks noChangeShapeType="1"/>
          </p:cNvSpPr>
          <p:nvPr/>
        </p:nvSpPr>
        <p:spPr bwMode="auto">
          <a:xfrm rot="16200000" flipH="1">
            <a:off x="-304800" y="6569075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1" name="Line 46"/>
          <p:cNvSpPr>
            <a:spLocks noChangeShapeType="1"/>
          </p:cNvSpPr>
          <p:nvPr/>
        </p:nvSpPr>
        <p:spPr bwMode="auto">
          <a:xfrm rot="16200000" flipH="1">
            <a:off x="-304800" y="6172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2" name="Text Box 50"/>
          <p:cNvSpPr txBox="1">
            <a:spLocks noChangeArrowheads="1"/>
          </p:cNvSpPr>
          <p:nvPr/>
        </p:nvSpPr>
        <p:spPr bwMode="auto">
          <a:xfrm>
            <a:off x="-101600" y="7178675"/>
            <a:ext cx="48603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</p:txBody>
      </p:sp>
      <p:sp>
        <p:nvSpPr>
          <p:cNvPr id="13" name="Line 27"/>
          <p:cNvSpPr>
            <a:spLocks noChangeShapeType="1"/>
          </p:cNvSpPr>
          <p:nvPr/>
        </p:nvSpPr>
        <p:spPr bwMode="auto">
          <a:xfrm flipH="1">
            <a:off x="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 flipH="1">
            <a:off x="10261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H="1">
            <a:off x="9753600" y="6873876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6" name="Text Box 50"/>
          <p:cNvSpPr txBox="1">
            <a:spLocks noChangeArrowheads="1"/>
          </p:cNvSpPr>
          <p:nvPr/>
        </p:nvSpPr>
        <p:spPr bwMode="auto">
          <a:xfrm>
            <a:off x="9609299" y="7102475"/>
            <a:ext cx="8643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 logo safe area</a:t>
            </a:r>
          </a:p>
        </p:txBody>
      </p:sp>
      <p:sp>
        <p:nvSpPr>
          <p:cNvPr id="17" name="Line 34"/>
          <p:cNvSpPr>
            <a:spLocks noChangeShapeType="1"/>
          </p:cNvSpPr>
          <p:nvPr/>
        </p:nvSpPr>
        <p:spPr bwMode="auto">
          <a:xfrm flipH="1">
            <a:off x="11684002" y="6858000"/>
            <a:ext cx="4233" cy="7620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8" name="Line 46"/>
          <p:cNvSpPr>
            <a:spLocks noChangeShapeType="1"/>
          </p:cNvSpPr>
          <p:nvPr/>
        </p:nvSpPr>
        <p:spPr bwMode="auto">
          <a:xfrm rot="16200000" flipH="1">
            <a:off x="12496800" y="54864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9" name="Text Box 50"/>
          <p:cNvSpPr txBox="1">
            <a:spLocks noChangeArrowheads="1"/>
          </p:cNvSpPr>
          <p:nvPr/>
        </p:nvSpPr>
        <p:spPr bwMode="auto">
          <a:xfrm>
            <a:off x="12192000" y="54864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0" name="Text Box 50"/>
          <p:cNvSpPr txBox="1">
            <a:spLocks noChangeArrowheads="1"/>
          </p:cNvSpPr>
          <p:nvPr/>
        </p:nvSpPr>
        <p:spPr bwMode="auto">
          <a:xfrm>
            <a:off x="11684000" y="7239000"/>
            <a:ext cx="172720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dirty="0">
                <a:solidFill>
                  <a:schemeClr val="bg1"/>
                </a:solidFill>
                <a:latin typeface="+mn-lt"/>
                <a:cs typeface="+mn-cs"/>
              </a:rPr>
              <a:t>10mm logo safe area</a:t>
            </a:r>
          </a:p>
        </p:txBody>
      </p:sp>
      <p:sp>
        <p:nvSpPr>
          <p:cNvPr id="21" name="Text Box 80"/>
          <p:cNvSpPr txBox="1">
            <a:spLocks noChangeArrowheads="1"/>
          </p:cNvSpPr>
          <p:nvPr/>
        </p:nvSpPr>
        <p:spPr bwMode="auto">
          <a:xfrm>
            <a:off x="-4095751" y="2357439"/>
            <a:ext cx="2641600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EDITING NOTES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copy must stay within the content limit guidelines.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Any image added to a slide with  text should be formatted to be in-keeping with the width guidelines.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 safe area of 10mm must be applied around the logo.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22" name="Line 40"/>
          <p:cNvSpPr>
            <a:spLocks noChangeShapeType="1"/>
          </p:cNvSpPr>
          <p:nvPr/>
        </p:nvSpPr>
        <p:spPr bwMode="auto">
          <a:xfrm rot="16200000" flipH="1">
            <a:off x="12496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23" name="Line 42"/>
          <p:cNvSpPr>
            <a:spLocks noChangeShapeType="1"/>
          </p:cNvSpPr>
          <p:nvPr/>
        </p:nvSpPr>
        <p:spPr bwMode="auto">
          <a:xfrm rot="16200000" flipH="1">
            <a:off x="-2794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-103717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 flipH="1">
            <a:off x="-2117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26" name="Line 27"/>
          <p:cNvSpPr>
            <a:spLocks noChangeShapeType="1"/>
          </p:cNvSpPr>
          <p:nvPr/>
        </p:nvSpPr>
        <p:spPr bwMode="auto">
          <a:xfrm flipH="1">
            <a:off x="5058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27" name="Line 42"/>
          <p:cNvSpPr>
            <a:spLocks noChangeShapeType="1"/>
          </p:cNvSpPr>
          <p:nvPr/>
        </p:nvSpPr>
        <p:spPr bwMode="auto">
          <a:xfrm rot="16200000" flipH="1">
            <a:off x="-304800" y="76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28" name="Text Box 50"/>
          <p:cNvSpPr txBox="1">
            <a:spLocks noChangeArrowheads="1"/>
          </p:cNvSpPr>
          <p:nvPr/>
        </p:nvSpPr>
        <p:spPr bwMode="auto">
          <a:xfrm>
            <a:off x="-1195917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29" name="Line 40"/>
          <p:cNvSpPr>
            <a:spLocks noChangeShapeType="1"/>
          </p:cNvSpPr>
          <p:nvPr/>
        </p:nvSpPr>
        <p:spPr bwMode="auto">
          <a:xfrm rot="16200000" flipH="1">
            <a:off x="12496800" y="-3048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30" name="Text Box 50"/>
          <p:cNvSpPr txBox="1">
            <a:spLocks noChangeArrowheads="1"/>
          </p:cNvSpPr>
          <p:nvPr/>
        </p:nvSpPr>
        <p:spPr bwMode="auto">
          <a:xfrm>
            <a:off x="12395202" y="60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1" name="Text Box 50"/>
          <p:cNvSpPr txBox="1">
            <a:spLocks noChangeArrowheads="1"/>
          </p:cNvSpPr>
          <p:nvPr/>
        </p:nvSpPr>
        <p:spPr bwMode="auto">
          <a:xfrm>
            <a:off x="11605686" y="-533400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 flipH="1">
            <a:off x="11707284" y="-304800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 flipH="1">
            <a:off x="12215284" y="-284163"/>
            <a:ext cx="0" cy="28416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34" name="Text Box 80"/>
          <p:cNvSpPr txBox="1">
            <a:spLocks noChangeArrowheads="1"/>
          </p:cNvSpPr>
          <p:nvPr/>
        </p:nvSpPr>
        <p:spPr bwMode="auto">
          <a:xfrm>
            <a:off x="12858753" y="928688"/>
            <a:ext cx="40767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GUIDE FONT SIZES</a:t>
            </a: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GENERAL SLIDE TITLE: 20pt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(Optional SLIDE SUB-TITLE: 18pt)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1ST LEVEL BULLET: 14pt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SUB-BULLETS: 12pt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BODY COPY/TEXT BOX: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TITLE: 28pt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SUB-TITLE: 22pt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PRESENTATION SLIDE NAME: 18pt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PAGE NUMBER, DATE, FOOTER: 8pt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000" dirty="0">
              <a:solidFill>
                <a:schemeClr val="bg1"/>
              </a:solidFill>
              <a:latin typeface="Verdana" pitchFamily="34" charset="0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ALL FONT TYPEFACE TO BE IN VERDANA</a:t>
            </a: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-1117600" y="6537326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10mm</a:t>
            </a:r>
          </a:p>
        </p:txBody>
      </p:sp>
      <p:sp>
        <p:nvSpPr>
          <p:cNvPr id="36" name="Text Box 29"/>
          <p:cNvSpPr txBox="1">
            <a:spLocks noChangeArrowheads="1"/>
          </p:cNvSpPr>
          <p:nvPr/>
        </p:nvSpPr>
        <p:spPr bwMode="auto">
          <a:xfrm>
            <a:off x="-1809750" y="1571625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37" name="Line 53"/>
          <p:cNvSpPr>
            <a:spLocks noChangeShapeType="1"/>
          </p:cNvSpPr>
          <p:nvPr/>
        </p:nvSpPr>
        <p:spPr bwMode="auto">
          <a:xfrm flipH="1" flipV="1">
            <a:off x="527051" y="7459665"/>
            <a:ext cx="11156949" cy="7937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latin typeface="+mn-lt"/>
              <a:cs typeface="+mn-cs"/>
            </a:endParaRPr>
          </a:p>
        </p:txBody>
      </p:sp>
      <p:sp>
        <p:nvSpPr>
          <p:cNvPr id="38" name="Text Box 54"/>
          <p:cNvSpPr txBox="1">
            <a:spLocks noChangeArrowheads="1"/>
          </p:cNvSpPr>
          <p:nvPr/>
        </p:nvSpPr>
        <p:spPr bwMode="auto">
          <a:xfrm>
            <a:off x="4997452" y="7010401"/>
            <a:ext cx="165462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Verdana" pitchFamily="34" charset="0"/>
                <a:cs typeface="+mn-cs"/>
              </a:rPr>
              <a:t>Overall content limit</a:t>
            </a:r>
          </a:p>
        </p:txBody>
      </p:sp>
      <p:sp>
        <p:nvSpPr>
          <p:cNvPr id="39" name="Line 42"/>
          <p:cNvSpPr>
            <a:spLocks noChangeShapeType="1"/>
          </p:cNvSpPr>
          <p:nvPr/>
        </p:nvSpPr>
        <p:spPr bwMode="auto">
          <a:xfrm rot="16200000" flipH="1">
            <a:off x="-304800" y="838200"/>
            <a:ext cx="0" cy="60960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-2252133" y="714376"/>
            <a:ext cx="11176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41" name="Line 44"/>
          <p:cNvSpPr>
            <a:spLocks noChangeShapeType="1"/>
          </p:cNvSpPr>
          <p:nvPr/>
        </p:nvSpPr>
        <p:spPr bwMode="auto">
          <a:xfrm rot="10800000" flipH="1">
            <a:off x="-666751" y="428625"/>
            <a:ext cx="0" cy="642939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42" name="Line 46"/>
          <p:cNvSpPr>
            <a:spLocks noChangeShapeType="1"/>
          </p:cNvSpPr>
          <p:nvPr/>
        </p:nvSpPr>
        <p:spPr bwMode="auto">
          <a:xfrm rot="16200000" flipH="1">
            <a:off x="-333375" y="738189"/>
            <a:ext cx="0" cy="666751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43" name="Text Box 47"/>
          <p:cNvSpPr txBox="1">
            <a:spLocks noChangeArrowheads="1"/>
          </p:cNvSpPr>
          <p:nvPr/>
        </p:nvSpPr>
        <p:spPr bwMode="auto">
          <a:xfrm rot="16200000">
            <a:off x="-706577" y="604759"/>
            <a:ext cx="59824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20mm</a:t>
            </a:r>
            <a:endParaRPr lang="en-US" sz="10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-1809750" y="6000751"/>
            <a:ext cx="12602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Limit for content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chemeClr val="bg1"/>
                </a:solidFill>
                <a:latin typeface="Verdana" pitchFamily="34" charset="0"/>
                <a:cs typeface="+mn-cs"/>
              </a:rPr>
              <a:t>Do not exceed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486" y="360365"/>
            <a:ext cx="11231033" cy="7111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18067-6FC9-4A1E-A82D-64DEB6A222E5}" type="datetime1">
              <a:rPr lang="en-US"/>
              <a:pPr>
                <a:defRPr/>
              </a:pPr>
              <a:t>10/12/2026</a:t>
            </a:fld>
            <a:endParaRPr lang="en-GB" dirty="0"/>
          </a:p>
        </p:txBody>
      </p:sp>
      <p:sp>
        <p:nvSpPr>
          <p:cNvPr id="4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4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00AE6-4B78-4D6B-B8E8-BF18A7ABE0F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67689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9A8483-1002-4111-8DD5-170168876F5D}" type="datetimeFigureOut">
              <a:rPr lang="en-GB" smtClean="0"/>
              <a:t>12/10/2026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57270-5D13-4A3C-86B4-314646F6804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4992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hyperlink" Target="https://ipcpartners.org/learn-with-u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0BE5D6-3B90-4900-A1C1-9926CF461BFC}"/>
              </a:ext>
            </a:extLst>
          </p:cNvPr>
          <p:cNvSpPr/>
          <p:nvPr/>
        </p:nvSpPr>
        <p:spPr>
          <a:xfrm>
            <a:off x="16165" y="4737703"/>
            <a:ext cx="8670636" cy="2390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FRCPath FIBMS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Thomas’ NHS Foundation Trust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Co-founder IPC Partners</a:t>
            </a:r>
          </a:p>
          <a:p>
            <a:pPr marL="357690" indent="-357690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@jonotter</a:t>
            </a:r>
          </a:p>
          <a:p>
            <a:pPr marL="357690" indent="-357690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2"/>
              </a:rPr>
              <a:t>jon.otter@nhs.net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690" indent="-357690">
              <a:buClr>
                <a:schemeClr val="bg1"/>
              </a:buClr>
            </a:pP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Mail 5 Icon - Free Icons">
            <a:extLst>
              <a:ext uri="{FF2B5EF4-FFF2-40B4-BE49-F238E27FC236}">
                <a16:creationId xmlns:a16="http://schemas.microsoft.com/office/drawing/2014/main" id="{E553A794-3353-4299-A280-03EEEB977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1" y="6573647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chool of Improvement – Medical Education">
            <a:extLst>
              <a:ext uri="{FF2B5EF4-FFF2-40B4-BE49-F238E27FC236}">
                <a16:creationId xmlns:a16="http://schemas.microsoft.com/office/drawing/2014/main" id="{1D9F278B-9DB2-4817-B61E-56D4F501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47" y="5770908"/>
            <a:ext cx="2701180" cy="94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upload.wikimedia.org/wikipedia/commons/thumb/0/06/Imperial_College_London_new_logo.png/250px-Imperial_College_London_new_logo.png">
            <a:extLst>
              <a:ext uri="{FF2B5EF4-FFF2-40B4-BE49-F238E27FC236}">
                <a16:creationId xmlns:a16="http://schemas.microsoft.com/office/drawing/2014/main" id="{E0F5BBFA-9EDA-4276-A021-C26CA69B0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47" y="5324358"/>
            <a:ext cx="2593251" cy="29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81D080-6BFB-9F15-AC6F-7D700F6B723D}"/>
              </a:ext>
            </a:extLst>
          </p:cNvPr>
          <p:cNvSpPr/>
          <p:nvPr/>
        </p:nvSpPr>
        <p:spPr>
          <a:xfrm>
            <a:off x="272678" y="164638"/>
            <a:ext cx="597572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The role of cleaning and disinfection in preventing HCAI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6993E6-78D6-687E-C297-EA3CB9CB6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3" y="6274714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ontaminated surfaces increase cross-transmission.jpg">
            <a:extLst>
              <a:ext uri="{FF2B5EF4-FFF2-40B4-BE49-F238E27FC236}">
                <a16:creationId xmlns:a16="http://schemas.microsoft.com/office/drawing/2014/main" id="{B4FAAF9A-131D-E1F3-B937-7B89E4292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05" y="188674"/>
            <a:ext cx="5497287" cy="3591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E802A3C-1188-1FF2-0141-205D3BC523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1147" y="4213052"/>
            <a:ext cx="3120380" cy="10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Guy's and St Thomas' NHS Foundation Trust | AccessAble">
            <a:extLst>
              <a:ext uri="{FF2B5EF4-FFF2-40B4-BE49-F238E27FC236}">
                <a16:creationId xmlns:a16="http://schemas.microsoft.com/office/drawing/2014/main" id="{4FF907F8-DA51-4285-915F-5AA81A17DA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55" y="752917"/>
            <a:ext cx="5495808" cy="20859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yal Brompton and Harefield hospitals | AccessAble">
            <a:extLst>
              <a:ext uri="{FF2B5EF4-FFF2-40B4-BE49-F238E27FC236}">
                <a16:creationId xmlns:a16="http://schemas.microsoft.com/office/drawing/2014/main" id="{9EC93AFD-1CB8-4D2E-9021-A28B35EF6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144" y="3958360"/>
            <a:ext cx="5390029" cy="19560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Evelina London">
            <a:extLst>
              <a:ext uri="{FF2B5EF4-FFF2-40B4-BE49-F238E27FC236}">
                <a16:creationId xmlns:a16="http://schemas.microsoft.com/office/drawing/2014/main" id="{FFB09BD9-08B8-4FF7-A057-87CBD096B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701" y="407582"/>
            <a:ext cx="3531867" cy="2776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o you regret going to Imperial College London? - Quora">
            <a:extLst>
              <a:ext uri="{FF2B5EF4-FFF2-40B4-BE49-F238E27FC236}">
                <a16:creationId xmlns:a16="http://schemas.microsoft.com/office/drawing/2014/main" id="{57D5E16A-5626-40A3-BF6E-E56EEE4033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712" y="3673774"/>
            <a:ext cx="3551844" cy="25252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72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32" y="-27384"/>
            <a:ext cx="10328076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611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529537"/>
            <a:ext cx="7326560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10000"/>
              </a:spcBef>
            </a:pPr>
            <a:r>
              <a:rPr lang="en-GB" sz="1600" dirty="0">
                <a:latin typeface="Arial" pitchFamily="34" charset="0"/>
                <a:cs typeface="Arial" pitchFamily="34" charset="0"/>
              </a:rPr>
              <a:t>Oelberg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et al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.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Pediatrics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2000;105:311-315.</a:t>
            </a: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spcBef>
                <a:spcPct val="10000"/>
              </a:spcBef>
            </a:pP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854758"/>
            <a:ext cx="8067568" cy="531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714" y="-27384"/>
            <a:ext cx="10896600" cy="1143000"/>
          </a:xfrm>
        </p:spPr>
        <p:txBody>
          <a:bodyPr>
            <a:no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Transfer of a surrogate marker in a NICU</a:t>
            </a:r>
          </a:p>
        </p:txBody>
      </p:sp>
    </p:spTree>
    <p:extLst>
      <p:ext uri="{BB962C8B-B14F-4D97-AF65-F5344CB8AC3E}">
        <p14:creationId xmlns:p14="http://schemas.microsoft.com/office/powerpoint/2010/main" val="426728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21198" y="360363"/>
            <a:ext cx="8423275" cy="925512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Transfer over time: inoculated pod</a:t>
            </a: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196752"/>
            <a:ext cx="9159497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915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34" y="1093506"/>
            <a:ext cx="8626723" cy="492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714" y="-27384"/>
            <a:ext cx="10896600" cy="1143000"/>
          </a:xfrm>
        </p:spPr>
        <p:txBody>
          <a:bodyPr>
            <a:noAutofit/>
          </a:bodyPr>
          <a:lstStyle/>
          <a:p>
            <a:pPr algn="ctr"/>
            <a:r>
              <a:rPr lang="en-GB" sz="3500" dirty="0">
                <a:latin typeface="Arial" pitchFamily="34" charset="0"/>
                <a:cs typeface="Arial" pitchFamily="34" charset="0"/>
              </a:rPr>
              <a:t>Contamination over time by location</a:t>
            </a:r>
          </a:p>
        </p:txBody>
      </p:sp>
    </p:spTree>
    <p:extLst>
      <p:ext uri="{BB962C8B-B14F-4D97-AF65-F5344CB8AC3E}">
        <p14:creationId xmlns:p14="http://schemas.microsoft.com/office/powerpoint/2010/main" val="394920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678344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6550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AI transmission slide nineteen.jpg"/>
          <p:cNvPicPr>
            <a:picLocks noChangeAspect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703512" y="908720"/>
            <a:ext cx="8784976" cy="5112568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 bwMode="auto">
          <a:xfrm>
            <a:off x="6323101" y="260648"/>
            <a:ext cx="4453419" cy="86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en-GB" sz="2800" dirty="0">
              <a:solidFill>
                <a:srgbClr val="00B050"/>
              </a:solidFill>
              <a:latin typeface="Verdana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807" y="6484694"/>
            <a:ext cx="7326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891" indent="-342891">
              <a:spcBef>
                <a:spcPct val="10000"/>
              </a:spcBef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Otter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Epidemiol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2011;32:687-699.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43872" y="2420888"/>
            <a:ext cx="1368152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087888" y="2420888"/>
            <a:ext cx="1224136" cy="1080120"/>
          </a:xfrm>
          <a:prstGeom prst="straightConnector1">
            <a:avLst/>
          </a:prstGeom>
          <a:ln w="38100">
            <a:solidFill>
              <a:srgbClr val="83C79A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884364" y="360363"/>
            <a:ext cx="8423275" cy="925512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Transmission routes</a:t>
            </a:r>
          </a:p>
        </p:txBody>
      </p:sp>
    </p:spTree>
    <p:extLst>
      <p:ext uri="{BB962C8B-B14F-4D97-AF65-F5344CB8AC3E}">
        <p14:creationId xmlns:p14="http://schemas.microsoft.com/office/powerpoint/2010/main" val="9121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510" y="-27384"/>
            <a:ext cx="9121013" cy="68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8357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826715" y="1601805"/>
            <a:ext cx="1339083" cy="1268907"/>
          </a:xfrm>
          <a:prstGeom prst="ellipse">
            <a:avLst/>
          </a:prstGeom>
          <a:blipFill rotWithShape="1">
            <a:blip r:embed="rId2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820334" y="1601805"/>
            <a:ext cx="1299564" cy="1299564"/>
          </a:xfrm>
          <a:prstGeom prst="ellipse">
            <a:avLst/>
          </a:prstGeom>
          <a:blipFill rotWithShape="1">
            <a:blip r:embed="rId3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179618" y="1608583"/>
            <a:ext cx="1280184" cy="1280184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19898" y="1534949"/>
            <a:ext cx="1371003" cy="1371003"/>
          </a:xfrm>
          <a:prstGeom prst="ellipse">
            <a:avLst/>
          </a:prstGeom>
          <a:blipFill rotWithShape="1">
            <a:blip r:embed="rId4" cstate="email"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 contourW="12700" prstMaterial="flat">
            <a:bevelT/>
            <a:contourClr>
              <a:schemeClr val="accent5"/>
            </a:contourClr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639" name="Rectangle 9"/>
          <p:cNvSpPr>
            <a:spLocks noChangeArrowheads="1"/>
          </p:cNvSpPr>
          <p:nvPr/>
        </p:nvSpPr>
        <p:spPr bwMode="auto">
          <a:xfrm>
            <a:off x="1562345" y="810623"/>
            <a:ext cx="9289032" cy="77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Pathogens can be transferred from surfaces  to HCW hands </a:t>
            </a:r>
          </a:p>
          <a:p>
            <a:pPr algn="ctr" eaLnBrk="0" hangingPunct="0">
              <a:spcBef>
                <a:spcPts val="1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without direct patient contact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</p:txBody>
      </p:sp>
      <p:sp>
        <p:nvSpPr>
          <p:cNvPr id="26640" name="Text Box 7"/>
          <p:cNvSpPr txBox="1">
            <a:spLocks noChangeArrowheads="1"/>
          </p:cNvSpPr>
          <p:nvPr/>
        </p:nvSpPr>
        <p:spPr bwMode="gray">
          <a:xfrm>
            <a:off x="47329" y="5992510"/>
            <a:ext cx="8678863" cy="108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Boyce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1997;18:622-627. 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Bhalla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 Hosp 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2004;25:164-167. 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Hayden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2008;29:149-154.</a:t>
            </a:r>
          </a:p>
          <a:p>
            <a:pPr marL="320667" indent="-320667">
              <a:spcBef>
                <a:spcPct val="10000"/>
              </a:spcBef>
              <a:buFontTx/>
              <a:buAutoNum type="arabicPeriod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340645"/>
              </p:ext>
            </p:extLst>
          </p:nvPr>
        </p:nvGraphicFramePr>
        <p:xfrm>
          <a:off x="393404" y="3119645"/>
          <a:ext cx="11578856" cy="237744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7894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9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52% 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23 HCW acquired VRE on their hands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with patient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surface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= ~10% risk of acquiring VRE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50 HCW acquired MRSA on their hands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40% </a:t>
                      </a: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50 HCW acquired MRSA on their hands</a:t>
                      </a:r>
                      <a:r>
                        <a:rPr lang="en-US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2000" b="0" i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 </a:t>
                      </a:r>
                      <a:r>
                        <a:rPr lang="en-US" sz="20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of 30 HCW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acquired </a:t>
                      </a:r>
                      <a:r>
                        <a:rPr lang="en-US" sz="2000" b="0" i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 </a:t>
                      </a:r>
                      <a:r>
                        <a:rPr lang="en-US" sz="20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their hands</a:t>
                      </a:r>
                      <a:r>
                        <a:rPr lang="en-US" sz="2000" b="0" i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 b="1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50%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1000"/>
                        </a:spcBef>
                      </a:pPr>
                      <a:r>
                        <a:rPr lang="en-U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Compliance with hand hygiene: </a:t>
                      </a:r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r>
                        <a:rPr lang="en-US" sz="2000" b="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GB" sz="20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Grp="1"/>
          </p:cNvSpPr>
          <p:nvPr>
            <p:ph type="title" idx="4294967295"/>
          </p:nvPr>
        </p:nvSpPr>
        <p:spPr>
          <a:xfrm>
            <a:off x="1884364" y="55216"/>
            <a:ext cx="8423275" cy="925512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Surface &lt;&gt; Hand &lt;&gt; Patient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gray">
          <a:xfrm>
            <a:off x="6206861" y="5992510"/>
            <a:ext cx="8678863" cy="1084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2" rIns="91424" bIns="45712">
            <a:spAutoFit/>
          </a:bodyPr>
          <a:lstStyle/>
          <a:p>
            <a:pPr marL="320667" indent="-320667">
              <a:spcBef>
                <a:spcPct val="10000"/>
              </a:spcBef>
              <a:buFont typeface="+mj-lt"/>
              <a:buAutoNum type="arabicPeriod" startAt="4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Stiefel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Infect Control Hosp Epidemiol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2011;32:185-187.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Guerrero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 Am J Infect Control 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2012;40:556-558.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Randle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et al.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500" i="1" dirty="0">
                <a:latin typeface="Arial" panose="020B0604020202020204" pitchFamily="34" charset="0"/>
                <a:cs typeface="Arial" panose="020B0604020202020204" pitchFamily="34" charset="0"/>
              </a:rPr>
              <a:t>J Hosp Infect</a:t>
            </a:r>
            <a:r>
              <a:rPr lang="en-GB" sz="1500" dirty="0">
                <a:latin typeface="Arial" panose="020B0604020202020204" pitchFamily="34" charset="0"/>
                <a:cs typeface="Arial" panose="020B0604020202020204" pitchFamily="34" charset="0"/>
              </a:rPr>
              <a:t> 2010;76:252-255.</a:t>
            </a:r>
          </a:p>
          <a:p>
            <a:pPr marL="320667" indent="-320667">
              <a:spcBef>
                <a:spcPct val="10000"/>
              </a:spcBef>
              <a:buFontTx/>
              <a:buAutoNum type="arabicPeriod" startAt="4"/>
            </a:pPr>
            <a:endParaRPr lang="en-GB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F6F8452-BB57-F3C9-F971-166E4E3A2E14}"/>
              </a:ext>
            </a:extLst>
          </p:cNvPr>
          <p:cNvSpPr txBox="1"/>
          <p:nvPr/>
        </p:nvSpPr>
        <p:spPr>
          <a:xfrm>
            <a:off x="7546931" y="796062"/>
            <a:ext cx="3342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28534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4"/>
          <p:cNvSpPr>
            <a:spLocks noChangeArrowheads="1"/>
          </p:cNvSpPr>
          <p:nvPr/>
        </p:nvSpPr>
        <p:spPr bwMode="auto">
          <a:xfrm>
            <a:off x="1524002" y="2329934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graphicFrame>
        <p:nvGraphicFramePr>
          <p:cNvPr id="164961" name="Group 97"/>
          <p:cNvGraphicFramePr>
            <a:graphicFrameLocks noGrp="1"/>
          </p:cNvGraphicFramePr>
          <p:nvPr/>
        </p:nvGraphicFramePr>
        <p:xfrm>
          <a:off x="1774824" y="1038236"/>
          <a:ext cx="8641656" cy="3962400"/>
        </p:xfrm>
        <a:graphic>
          <a:graphicData uri="http://schemas.openxmlformats.org/drawingml/2006/table">
            <a:tbl>
              <a:tblPr/>
              <a:tblGrid>
                <a:gridCol w="53249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6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Survival time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Clostridium difficile 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(spores)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days to 5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Enterococcus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 including VRE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days – 4 years (!)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 aeruginosa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hours – 16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spp.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hours to &gt; 30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Staphylococcus aureus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inc. MRSA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days – 7 months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 (and feline calicivirus)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hours to &gt; 2 weeks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SARS Coronavirus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hours to &gt;28 days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en-US" sz="20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Influenza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Hours to several days</a:t>
                      </a:r>
                      <a:r>
                        <a:rPr kumimoji="0" lang="en-US" sz="20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9185" name="Rectangle 53"/>
          <p:cNvSpPr>
            <a:spLocks noChangeArrowheads="1"/>
          </p:cNvSpPr>
          <p:nvPr/>
        </p:nvSpPr>
        <p:spPr bwMode="auto">
          <a:xfrm>
            <a:off x="2908848" y="5061181"/>
            <a:ext cx="6038833" cy="379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891" indent="-342891" algn="ctr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Adapted from Kramer </a:t>
            </a:r>
            <a:r>
              <a:rPr lang="en-GB" sz="1867" i="1" dirty="0">
                <a:latin typeface="Arial" panose="020B0604020202020204" pitchFamily="34" charset="0"/>
                <a:cs typeface="Arial" panose="020B0604020202020204" pitchFamily="34" charset="0"/>
              </a:rPr>
              <a:t>et al. BMC Infect Dis </a:t>
            </a:r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2006;6:130.</a:t>
            </a:r>
          </a:p>
        </p:txBody>
      </p:sp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1884364" y="68627"/>
            <a:ext cx="842327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Surface survival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7605" y="5733256"/>
            <a:ext cx="536717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891" indent="-342891">
              <a:buAutoNum type="arabicPeriod"/>
            </a:pPr>
            <a:r>
              <a:rPr lang="nl-NL" sz="1600" dirty="0">
                <a:latin typeface="Arial" panose="020B0604020202020204" pitchFamily="34" charset="0"/>
                <a:cs typeface="Arial" panose="020B0604020202020204" pitchFamily="34" charset="0"/>
              </a:rPr>
              <a:t>Wagenvoort et al. J Hosp Infect 2011;77:282-283.</a:t>
            </a:r>
          </a:p>
          <a:p>
            <a:pPr marL="342891" indent="-342891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Doultree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J Hosp Infect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1999;41:51-57.</a:t>
            </a:r>
          </a:p>
          <a:p>
            <a:pPr marL="342891" indent="-342891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Rabenau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Med Microbiol Immunol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2005;194:1-6.</a:t>
            </a:r>
          </a:p>
          <a:p>
            <a:pPr marL="342891" indent="-342891">
              <a:buAutoNum type="arabicPeriod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Bean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et al. </a:t>
            </a:r>
            <a:r>
              <a:rPr lang="fr-FR" sz="1600" i="1" dirty="0">
                <a:latin typeface="Arial" panose="020B0604020202020204" pitchFamily="34" charset="0"/>
                <a:cs typeface="Arial" panose="020B0604020202020204" pitchFamily="34" charset="0"/>
              </a:rPr>
              <a:t>J Infect Dis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1982;146:47-51.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134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77925" y="82830"/>
            <a:ext cx="9925502" cy="711183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Rethinking the ‘inanimate’ environment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56624" y="921088"/>
            <a:ext cx="3622499" cy="2715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359478" y="971435"/>
            <a:ext cx="740489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Scanning electron microscopy identified biofilm on 5/6 dry hospital surfaces from an Australian ICU (including MRSA on 3/5).</a:t>
            </a:r>
            <a:r>
              <a:rPr lang="en-US" sz="2400" baseline="300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1</a:t>
            </a:r>
          </a:p>
          <a:p>
            <a:pPr marL="173038" indent="-173038">
              <a:buClr>
                <a:schemeClr val="tx2">
                  <a:lumMod val="40000"/>
                  <a:lumOff val="60000"/>
                </a:schemeClr>
              </a:buClr>
              <a:buFont typeface="Wingdings" pitchFamily="2" charset="2"/>
              <a:buChar char="§"/>
            </a:pPr>
            <a:r>
              <a:rPr lang="en-US" sz="2400" dirty="0" err="1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Followup</a:t>
            </a: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 study identified biofilm on 41/44 (93%) of surfaces in an ICU; </a:t>
            </a:r>
            <a:r>
              <a:rPr lang="en-GB" sz="24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MRSA from 18%, ESBL from 11% and VRE from 8% of the samples</a:t>
            </a: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.</a:t>
            </a:r>
            <a:r>
              <a:rPr lang="en-US" sz="2400" baseline="300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ea typeface="Verdana" pitchFamily="34" charset="0"/>
                <a:cs typeface="Arial" pitchFamily="34" charset="0"/>
              </a:rPr>
              <a:t> </a:t>
            </a:r>
            <a:endParaRPr lang="en-US" sz="2400" baseline="30000" dirty="0">
              <a:latin typeface="Arial" panose="020B0604020202020204" pitchFamily="34" charset="0"/>
              <a:ea typeface="Verdana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87090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itchFamily="34" charset="0"/>
              </a:rPr>
              <a:t>1. Vickery </a:t>
            </a:r>
            <a:r>
              <a:rPr lang="en-GB" sz="1600" i="1" dirty="0">
                <a:latin typeface="Arial" panose="020B0604020202020204" pitchFamily="34" charset="0"/>
                <a:cs typeface="Arial" pitchFamily="34" charset="0"/>
              </a:rPr>
              <a:t>et al. J Hosp Infect </a:t>
            </a:r>
            <a:r>
              <a:rPr lang="en-GB" sz="1600" dirty="0">
                <a:latin typeface="Arial" pitchFamily="34" charset="0"/>
                <a:cs typeface="Arial" pitchFamily="34" charset="0"/>
              </a:rPr>
              <a:t>2012;80:52-55.</a:t>
            </a:r>
          </a:p>
          <a:p>
            <a:r>
              <a:rPr lang="en-GB" sz="1600" dirty="0">
                <a:latin typeface="Arial" pitchFamily="34" charset="0"/>
                <a:cs typeface="Arial" pitchFamily="34" charset="0"/>
              </a:rPr>
              <a:t>2. Hu </a:t>
            </a:r>
            <a:r>
              <a:rPr lang="en-GB" sz="1600" i="1" dirty="0">
                <a:latin typeface="Arial" panose="020B0604020202020204" pitchFamily="34" charset="0"/>
                <a:cs typeface="Arial" pitchFamily="34" charset="0"/>
              </a:rPr>
              <a:t>et al. J </a:t>
            </a:r>
            <a:r>
              <a:rPr lang="en-GB" sz="1600" i="1" dirty="0" err="1">
                <a:latin typeface="Arial" panose="020B0604020202020204" pitchFamily="34" charset="0"/>
                <a:cs typeface="Arial" pitchFamily="34" charset="0"/>
              </a:rPr>
              <a:t>Hosp</a:t>
            </a:r>
            <a:r>
              <a:rPr lang="en-GB" sz="1600" i="1" dirty="0">
                <a:latin typeface="Arial" panose="020B0604020202020204" pitchFamily="34" charset="0"/>
                <a:cs typeface="Arial" pitchFamily="34" charset="0"/>
              </a:rPr>
              <a:t> Infect</a:t>
            </a:r>
            <a:r>
              <a:rPr lang="en-GB" sz="1600" dirty="0">
                <a:latin typeface="Arial" panose="020B0604020202020204" pitchFamily="34" charset="0"/>
                <a:cs typeface="Arial" pitchFamily="34" charset="0"/>
              </a:rPr>
              <a:t> 2015;91:35-44.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95472" y="3889841"/>
            <a:ext cx="8430531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itchFamily="34" charset="0"/>
              </a:rPr>
              <a:t>Could explain why vegetative bacteria can survive on dry hospital surfaces for so long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95472" y="4633006"/>
            <a:ext cx="8430531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itchFamily="34" charset="0"/>
              </a:rPr>
              <a:t>Be part of the reason why they are so difficult to remove or inactivate using disinfectants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95472" y="5390497"/>
            <a:ext cx="8430531" cy="64294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itchFamily="34" charset="0"/>
              </a:rPr>
              <a:t>Explain (to some degree) the difficulty in recovering environmental pathogens by surface sampling</a:t>
            </a:r>
          </a:p>
        </p:txBody>
      </p:sp>
    </p:spTree>
    <p:extLst>
      <p:ext uri="{BB962C8B-B14F-4D97-AF65-F5344CB8AC3E}">
        <p14:creationId xmlns:p14="http://schemas.microsoft.com/office/powerpoint/2010/main" val="377174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6"/>
          <p:cNvSpPr>
            <a:spLocks/>
          </p:cNvSpPr>
          <p:nvPr/>
        </p:nvSpPr>
        <p:spPr bwMode="auto">
          <a:xfrm>
            <a:off x="1668464" y="188640"/>
            <a:ext cx="878363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tabLst>
                <a:tab pos="4036912" algn="l"/>
              </a:tabLst>
            </a:pPr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Conventional terminal cleaning / disinfection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Chart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71875"/>
              </p:ext>
            </p:extLst>
          </p:nvPr>
        </p:nvGraphicFramePr>
        <p:xfrm>
          <a:off x="1703514" y="846409"/>
          <a:ext cx="8687103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 flipH="1">
            <a:off x="3119669" y="3099987"/>
            <a:ext cx="6912768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6509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0" y="118019"/>
            <a:ext cx="5323115" cy="66575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273605" y="6477782"/>
            <a:ext cx="3929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Mitchell et al. Infect Dis Health 2023.</a:t>
            </a:r>
          </a:p>
        </p:txBody>
      </p:sp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5595257" y="256520"/>
            <a:ext cx="6183085" cy="1325563"/>
          </a:xfrm>
        </p:spPr>
        <p:txBody>
          <a:bodyPr>
            <a:noAutofit/>
          </a:bodyPr>
          <a:lstStyle/>
          <a:p>
            <a:pPr algn="r"/>
            <a:r>
              <a:rPr lang="en-GB" sz="3500" dirty="0"/>
              <a:t>The MDRO status of the prior room occupant influences acquisition risk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5236028" y="1592716"/>
            <a:ext cx="654231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Meta-analysis of studies evaluating the risk of MDRO acquisition for the incoming occupant based on the status of the prior room occupant.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862119" y="2963176"/>
          <a:ext cx="4139368" cy="28067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7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pPr algn="ctr" fontAlgn="b"/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 CI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Acinetobacter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2.3-8.9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Norovirus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1.3-8.3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 difficile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2.0-3.6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MRSA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1.4-4.5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0.6-9.1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Pseudomonas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1.1-3.4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Klebsiella</a:t>
                      </a:r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or </a:t>
                      </a:r>
                      <a:r>
                        <a:rPr lang="en-GB" sz="1800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E. coli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1.3-2.7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ESBL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0.7-3.5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1.5-3.9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96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ChangeArrowheads="1"/>
          </p:cNvSpPr>
          <p:nvPr/>
        </p:nvSpPr>
        <p:spPr bwMode="auto">
          <a:xfrm>
            <a:off x="41573" y="6520448"/>
            <a:ext cx="5857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891" indent="-342891"/>
            <a:r>
              <a:rPr lang="en-US" sz="1600" dirty="0">
                <a:latin typeface="Arial" pitchFamily="34" charset="0"/>
                <a:cs typeface="Arial" pitchFamily="34" charset="0"/>
              </a:rPr>
              <a:t>Passaretti </a:t>
            </a:r>
            <a:r>
              <a:rPr lang="en-US" sz="1600" i="1" dirty="0">
                <a:latin typeface="Arial" pitchFamily="34" charset="0"/>
                <a:cs typeface="Arial" pitchFamily="34" charset="0"/>
              </a:rPr>
              <a:t>et al. Clin Infect Dis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2013;56:27-35.</a:t>
            </a:r>
            <a:endParaRPr lang="en-GB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0" y="3589042"/>
            <a:ext cx="928688" cy="2857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2207569" y="1855715"/>
          <a:ext cx="7080787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 Box 20"/>
          <p:cNvSpPr txBox="1">
            <a:spLocks noChangeArrowheads="1"/>
          </p:cNvSpPr>
          <p:nvPr/>
        </p:nvSpPr>
        <p:spPr bwMode="gray">
          <a:xfrm>
            <a:off x="6002416" y="2867739"/>
            <a:ext cx="3160288" cy="12003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91424" tIns="45712" rIns="91424" bIns="45712">
            <a:spAutoFit/>
          </a:bodyPr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64% reduction in the rate of MDRO acquisition</a:t>
            </a:r>
          </a:p>
        </p:txBody>
      </p:sp>
      <p:sp>
        <p:nvSpPr>
          <p:cNvPr id="12" name="Line 22"/>
          <p:cNvSpPr>
            <a:spLocks noChangeShapeType="1"/>
          </p:cNvSpPr>
          <p:nvPr/>
        </p:nvSpPr>
        <p:spPr bwMode="auto">
          <a:xfrm>
            <a:off x="5951984" y="2502768"/>
            <a:ext cx="0" cy="1862336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GB" sz="2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5231904" y="2499567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231904" y="4409348"/>
            <a:ext cx="1800200" cy="0"/>
          </a:xfrm>
          <a:prstGeom prst="line">
            <a:avLst/>
          </a:pr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 bwMode="gray">
          <a:xfrm>
            <a:off x="3071664" y="5680851"/>
            <a:ext cx="2952328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Standard cleaning / disinfection</a:t>
            </a:r>
          </a:p>
        </p:txBody>
      </p:sp>
      <p:sp>
        <p:nvSpPr>
          <p:cNvPr id="17" name="TextBox 16"/>
          <p:cNvSpPr txBox="1"/>
          <p:nvPr/>
        </p:nvSpPr>
        <p:spPr bwMode="gray">
          <a:xfrm>
            <a:off x="6528048" y="5658692"/>
            <a:ext cx="2304256" cy="6771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Arial" pitchFamily="34" charset="0"/>
                <a:cs typeface="Arial" pitchFamily="34" charset="0"/>
              </a:rPr>
              <a:t>HPV decontamination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3710" y="836712"/>
            <a:ext cx="10017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Arial" pitchFamily="34" charset="0"/>
                <a:cs typeface="Arial" pitchFamily="34" charset="0"/>
              </a:rPr>
              <a:t>30-month prospective cohort intervention study performed on 6 high-risk units (5 ICUs) including 8813 patients at Johns Hopkins Hospital.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97632" y="-38936"/>
            <a:ext cx="10700659" cy="1143000"/>
          </a:xfrm>
        </p:spPr>
        <p:txBody>
          <a:bodyPr>
            <a:normAutofit/>
          </a:bodyPr>
          <a:lstStyle/>
          <a:p>
            <a:pPr algn="ctr"/>
            <a:r>
              <a:rPr lang="en-GB" sz="3500" dirty="0">
                <a:solidFill>
                  <a:schemeClr val="tx1"/>
                </a:solidFill>
              </a:rPr>
              <a:t>Hydrogen peroxide vapour: clinical impact</a:t>
            </a:r>
          </a:p>
        </p:txBody>
      </p:sp>
    </p:spTree>
    <p:extLst>
      <p:ext uri="{BB962C8B-B14F-4D97-AF65-F5344CB8AC3E}">
        <p14:creationId xmlns:p14="http://schemas.microsoft.com/office/powerpoint/2010/main" val="310636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FD5AD-F33F-443F-9E52-7A7DA5FA4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46" y="159489"/>
            <a:ext cx="5169195" cy="1325563"/>
          </a:xfrm>
        </p:spPr>
        <p:txBody>
          <a:bodyPr>
            <a:noAutofit/>
          </a:bodyPr>
          <a:lstStyle/>
          <a:p>
            <a:pPr algn="l"/>
            <a:r>
              <a:rPr lang="en-GB" sz="2800" dirty="0"/>
              <a:t>Protocols for cleaning / disinfection shared medical equipment 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011E4030-3C34-4F92-A0CD-59B9048218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493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Castelli et al. J Hosp Infect 2022</a:t>
            </a:r>
          </a:p>
          <a:p>
            <a:pPr marL="342891" indent="-342891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Figure 1">
            <a:extLst>
              <a:ext uri="{FF2B5EF4-FFF2-40B4-BE49-F238E27FC236}">
                <a16:creationId xmlns:a16="http://schemas.microsoft.com/office/drawing/2014/main" id="{BA130F31-9387-4C99-A446-57617055FC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73" y="50535"/>
            <a:ext cx="6495534" cy="668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641B18-91BA-4CFB-B5E6-7EABA652CB29}"/>
              </a:ext>
            </a:extLst>
          </p:cNvPr>
          <p:cNvSpPr txBox="1"/>
          <p:nvPr/>
        </p:nvSpPr>
        <p:spPr>
          <a:xfrm>
            <a:off x="200246" y="1594006"/>
            <a:ext cx="43079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What do we call these things? “SNCOs” (shared non-critical objects)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BP cuffs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Clipboards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Analysis of decontamination protocols for SNCOs from 35 acute care hospitals.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24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5924A-721F-4543-AABE-1C59C4300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0214" y="11170"/>
            <a:ext cx="5288227" cy="1325563"/>
          </a:xfrm>
        </p:spPr>
        <p:txBody>
          <a:bodyPr>
            <a:normAutofit fontScale="90000"/>
          </a:bodyPr>
          <a:lstStyle/>
          <a:p>
            <a:r>
              <a:rPr lang="en-GB" dirty="0"/>
              <a:t>Shared medical equipment (CLEEN study)</a:t>
            </a: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1AA5B2FB-9E4F-4A3B-A766-481D9D874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9549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Browne et al. Lancet Infect Dis 2024.</a:t>
            </a:r>
          </a:p>
          <a:p>
            <a:pPr marL="342891" indent="-342891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41A7BB-E267-42A6-9FDA-BAF300DEB1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70" t="16744" r="32849" b="10827"/>
          <a:stretch/>
        </p:blipFill>
        <p:spPr>
          <a:xfrm>
            <a:off x="148857" y="127424"/>
            <a:ext cx="6208804" cy="58715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1EBBA16-AF5A-424B-A7E8-C7F323D37067}"/>
              </a:ext>
            </a:extLst>
          </p:cNvPr>
          <p:cNvSpPr/>
          <p:nvPr/>
        </p:nvSpPr>
        <p:spPr>
          <a:xfrm>
            <a:off x="6357660" y="1328529"/>
            <a:ext cx="559333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Stepped-wedge cluster RCT in 10 hospital wards (5,002 patients).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Dedicated equipment cleaning (3 hrs per day), training, audit and feedback.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Key findings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35% relative reduction in HCAIs (14.9% to 9.8%; OR 0.62).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Cleaning compliance increased from 24% to 66%.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b="1" dirty="0"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  <a:r>
              <a:rPr lang="en-GB" sz="2200" dirty="0">
                <a:latin typeface="Arial" panose="020B0604020202020204" pitchFamily="34" charset="0"/>
                <a:cs typeface="Arial" panose="020B0604020202020204" pitchFamily="34" charset="0"/>
              </a:rPr>
              <a:t>: Single-site study with relatively high baseline HAI rates; transmission pathways not confirmed by genomic analysis.</a:t>
            </a:r>
          </a:p>
        </p:txBody>
      </p:sp>
    </p:spTree>
    <p:extLst>
      <p:ext uri="{BB962C8B-B14F-4D97-AF65-F5344CB8AC3E}">
        <p14:creationId xmlns:p14="http://schemas.microsoft.com/office/powerpoint/2010/main" val="376178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5A3533E-A12A-CC9E-43B7-358CC02CA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5918" y="3421867"/>
            <a:ext cx="4339317" cy="34122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3DAF9F-78B4-F446-6566-80214D878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474" y="0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sz="3200" dirty="0"/>
              <a:t>Impact of antimicrobial surfaces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1E66F-622F-3488-82B3-AEFD59575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779" y="1284340"/>
            <a:ext cx="5069305" cy="4351338"/>
          </a:xfrm>
        </p:spPr>
        <p:txBody>
          <a:bodyPr>
            <a:normAutofit lnSpcReduction="10000"/>
          </a:bodyPr>
          <a:lstStyle/>
          <a:p>
            <a:pPr marL="342900" lvl="0" indent="-342900" fontAlgn="t"/>
            <a:r>
              <a:rPr lang="en-GB" sz="2000" b="1" dirty="0"/>
              <a:t>Design:</a:t>
            </a:r>
            <a:r>
              <a:rPr lang="en-GB" sz="2000" dirty="0"/>
              <a:t> Controlled before-and-after study in two US hospitals</a:t>
            </a:r>
          </a:p>
          <a:p>
            <a:pPr marL="342900" lvl="0" indent="-342900" fontAlgn="t"/>
            <a:r>
              <a:rPr lang="en-GB" sz="2000" b="1" dirty="0"/>
              <a:t>Intervention:</a:t>
            </a:r>
            <a:r>
              <a:rPr lang="en-GB" sz="2000" dirty="0"/>
              <a:t> Persistent antimicrobial coating applied across six clinical units</a:t>
            </a:r>
          </a:p>
          <a:p>
            <a:pPr marL="342900" lvl="0" indent="-342900" fontAlgn="t"/>
            <a:r>
              <a:rPr lang="en-GB" sz="2000" b="1" dirty="0"/>
              <a:t>Results:</a:t>
            </a:r>
            <a:r>
              <a:rPr lang="en-GB" sz="2000" dirty="0"/>
              <a:t> 75–79% reduction in bacterial burden and fewer pathogen-positive surfaces</a:t>
            </a:r>
          </a:p>
          <a:p>
            <a:pPr marL="342900" lvl="0" indent="-342900" fontAlgn="t"/>
            <a:r>
              <a:rPr lang="en-GB" sz="2000" b="1" dirty="0"/>
              <a:t>Clinical impact:</a:t>
            </a:r>
            <a:r>
              <a:rPr lang="en-GB" sz="2000" dirty="0"/>
              <a:t> 36% reduction in pooled MDRO bloodstream infections and </a:t>
            </a:r>
            <a:r>
              <a:rPr lang="en-GB" sz="2000" i="1" dirty="0"/>
              <a:t>C. difficile</a:t>
            </a:r>
            <a:r>
              <a:rPr lang="en-GB" sz="2000" dirty="0"/>
              <a:t> infections</a:t>
            </a:r>
          </a:p>
          <a:p>
            <a:pPr marL="342900" lvl="0" indent="-342900" fontAlgn="t"/>
            <a:r>
              <a:rPr lang="en-GB" sz="2000" b="1" dirty="0"/>
              <a:t>Limitations:</a:t>
            </a:r>
            <a:r>
              <a:rPr lang="en-GB" sz="2000" dirty="0"/>
              <a:t> Non-randomised design, variable results between hospitals and no environmental sampling in control units</a:t>
            </a:r>
          </a:p>
          <a:p>
            <a:endParaRPr lang="en-GB" sz="2000" dirty="0"/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20537776-F7BB-DBA7-FFEA-21E21DFB1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8138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Ellingson et al. Clin Infect Dis 2020.</a:t>
            </a:r>
          </a:p>
          <a:p>
            <a:pPr marL="342891" indent="-342891">
              <a:buAutoNum type="arabi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19A7E7-8D56-E72A-AB82-BAA7675A1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6724" y="132348"/>
            <a:ext cx="5351560" cy="346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95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80486" y="221523"/>
            <a:ext cx="11231033" cy="7112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tabLst>
                <a:tab pos="5382549" algn="l"/>
              </a:tabLst>
              <a:defRPr/>
            </a:pPr>
            <a:r>
              <a:rPr lang="en-GB" sz="35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Hospital cleaning and disinfection </a:t>
            </a:r>
            <a:r>
              <a:rPr lang="en-GB" sz="3500" u="sng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works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709" y="932724"/>
            <a:ext cx="1152533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33" dirty="0">
                <a:latin typeface="Arial" pitchFamily="34" charset="0"/>
                <a:cs typeface="Arial" pitchFamily="34" charset="0"/>
              </a:rPr>
              <a:t>Key studies illustrating the impact of improved cleaning and disinfection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9197175"/>
              </p:ext>
            </p:extLst>
          </p:nvPr>
        </p:nvGraphicFramePr>
        <p:xfrm>
          <a:off x="331312" y="1713448"/>
          <a:ext cx="11525329" cy="4617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96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9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8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704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Author/year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Design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Dancer et al. 2009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Cross-over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study of extra ward cleaner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 reduction in MRSA infection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Datta et al. 2011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Cohort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intervention study of enhanced disinfection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VRE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acquisition from the prior room occupant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Anderson et al. 2017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UVC room disinfection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MDRO acquisition from the prior room occupant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Mitchell et al. 2019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Cluster RCT of cleaning bundle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</a:t>
                      </a:r>
                      <a:r>
                        <a:rPr lang="en-GB" sz="21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rate of cleaning high touch items and reduced incidence of VRE</a:t>
                      </a:r>
                      <a:endParaRPr lang="en-GB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721530123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Dadon et al. 2023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Cross-over study of switching from chlorine “bucket” method to disinfectant wipes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Significant reduction in surface contamination, MDRO acquisition, and in-hospital mortality 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728644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382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410738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084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EC2B7CC-5267-4EAE-992C-CFF84F5D6D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450768"/>
              </p:ext>
            </p:extLst>
          </p:nvPr>
        </p:nvGraphicFramePr>
        <p:xfrm>
          <a:off x="3956495" y="358160"/>
          <a:ext cx="5336363" cy="2709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B39D7E-3FFB-4D3D-A5BF-65017E2909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8202388"/>
              </p:ext>
            </p:extLst>
          </p:nvPr>
        </p:nvGraphicFramePr>
        <p:xfrm>
          <a:off x="3169686" y="3067493"/>
          <a:ext cx="6909980" cy="3652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0A36516-DB20-455E-BD9F-CA7DA0C86EAD}"/>
              </a:ext>
            </a:extLst>
          </p:cNvPr>
          <p:cNvSpPr txBox="1"/>
          <p:nvPr/>
        </p:nvSpPr>
        <p:spPr>
          <a:xfrm rot="16200000">
            <a:off x="419987" y="887543"/>
            <a:ext cx="273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PRODUCT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E43A9C-AC33-4A41-AA42-2FCA2CEE98C3}"/>
              </a:ext>
            </a:extLst>
          </p:cNvPr>
          <p:cNvSpPr txBox="1"/>
          <p:nvPr/>
        </p:nvSpPr>
        <p:spPr>
          <a:xfrm rot="16200000">
            <a:off x="419988" y="4304655"/>
            <a:ext cx="2737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PROCEDURE</a:t>
            </a:r>
          </a:p>
        </p:txBody>
      </p:sp>
    </p:spTree>
    <p:extLst>
      <p:ext uri="{BB962C8B-B14F-4D97-AF65-F5344CB8AC3E}">
        <p14:creationId xmlns:p14="http://schemas.microsoft.com/office/powerpoint/2010/main" val="385269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2807BB-94A7-4F3B-8E10-FE3E0028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28" t="29612" r="32500" b="39070"/>
          <a:stretch/>
        </p:blipFill>
        <p:spPr>
          <a:xfrm>
            <a:off x="491272" y="414668"/>
            <a:ext cx="11209455" cy="5146159"/>
          </a:xfrm>
          <a:prstGeom prst="rect">
            <a:avLst/>
          </a:prstGeom>
        </p:spPr>
      </p:pic>
      <p:sp>
        <p:nvSpPr>
          <p:cNvPr id="4" name="Rectangle 53">
            <a:extLst>
              <a:ext uri="{FF2B5EF4-FFF2-40B4-BE49-F238E27FC236}">
                <a16:creationId xmlns:a16="http://schemas.microsoft.com/office/drawing/2014/main" id="{B614E0FF-281E-4A30-BAAB-080E285127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98803"/>
            <a:ext cx="44358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Maillard &amp; Pascoe. Nature Rev Microbiol 2024.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24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442d4e2e39_0_43"/>
          <p:cNvSpPr txBox="1"/>
          <p:nvPr/>
        </p:nvSpPr>
        <p:spPr>
          <a:xfrm>
            <a:off x="293925" y="1469575"/>
            <a:ext cx="6132300" cy="42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46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Figtree"/>
              <a:buChar char="●"/>
            </a:pPr>
            <a:endParaRPr lang="en-GB" sz="2300" dirty="0">
              <a:solidFill>
                <a:schemeClr val="dk1"/>
              </a:solidFill>
              <a:highlight>
                <a:srgbClr val="FFFFFF"/>
              </a:highlight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endParaRPr>
          </a:p>
        </p:txBody>
      </p:sp>
      <p:sp>
        <p:nvSpPr>
          <p:cNvPr id="207" name="Google Shape;207;g3442d4e2e39_0_43"/>
          <p:cNvSpPr txBox="1">
            <a:spLocks noGrp="1"/>
          </p:cNvSpPr>
          <p:nvPr>
            <p:ph type="title"/>
          </p:nvPr>
        </p:nvSpPr>
        <p:spPr>
          <a:xfrm>
            <a:off x="293914" y="449942"/>
            <a:ext cx="11424600" cy="37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BBB36"/>
              </a:buClr>
              <a:buSzPct val="100000"/>
              <a:buFont typeface="Figtree"/>
              <a:buNone/>
            </a:pPr>
            <a:r>
              <a:rPr lang="en-GB" dirty="0">
                <a:ea typeface="Figtree"/>
                <a:sym typeface="Figtree"/>
              </a:rPr>
              <a:t>Characteristics of an ideal surface disinfectant </a:t>
            </a:r>
            <a:endParaRPr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D4A3F55-202E-F186-6300-EF6D2A06F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0080542"/>
              </p:ext>
            </p:extLst>
          </p:nvPr>
        </p:nvGraphicFramePr>
        <p:xfrm>
          <a:off x="1942214" y="10885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5356B3-B4DC-1CA2-2E84-069E70C2E5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7979934"/>
              </p:ext>
            </p:extLst>
          </p:nvPr>
        </p:nvGraphicFramePr>
        <p:xfrm>
          <a:off x="260350" y="1142730"/>
          <a:ext cx="11671300" cy="492133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32722">
                  <a:extLst>
                    <a:ext uri="{9D8B030D-6E8A-4147-A177-3AD203B41FA5}">
                      <a16:colId xmlns:a16="http://schemas.microsoft.com/office/drawing/2014/main" val="3051815045"/>
                    </a:ext>
                  </a:extLst>
                </a:gridCol>
                <a:gridCol w="4048482">
                  <a:extLst>
                    <a:ext uri="{9D8B030D-6E8A-4147-A177-3AD203B41FA5}">
                      <a16:colId xmlns:a16="http://schemas.microsoft.com/office/drawing/2014/main" val="1240094472"/>
                    </a:ext>
                  </a:extLst>
                </a:gridCol>
                <a:gridCol w="4790096">
                  <a:extLst>
                    <a:ext uri="{9D8B030D-6E8A-4147-A177-3AD203B41FA5}">
                      <a16:colId xmlns:a16="http://schemas.microsoft.com/office/drawing/2014/main" val="859679893"/>
                    </a:ext>
                  </a:extLst>
                </a:gridCol>
              </a:tblGrid>
              <a:tr h="2794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Chemistry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</a:t>
                      </a:r>
                    </a:p>
                  </a:txBody>
                  <a:tcPr marL="69867" marR="69867" marT="34933" marB="34933" anchor="ctr"/>
                </a:tc>
                <a:extLst>
                  <a:ext uri="{0D108BD9-81ED-4DB2-BD59-A6C34878D82A}">
                    <a16:rowId xmlns:a16="http://schemas.microsoft.com/office/drawing/2014/main" val="632802714"/>
                  </a:ext>
                </a:extLst>
              </a:tr>
              <a:tr h="9082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NaDCC</a:t>
                      </a: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sodium hypochlorite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Familiar, inexpensive and well established; broad-spectrum activity; stable tablets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Corrosive, odorous and affected by organic matter; dilution, residues, exposure and environmental concerns</a:t>
                      </a:r>
                    </a:p>
                  </a:txBody>
                  <a:tcPr marL="69867" marR="69867" marT="34933" marB="34933" anchor="ctr"/>
                </a:tc>
                <a:extLst>
                  <a:ext uri="{0D108BD9-81ED-4DB2-BD59-A6C34878D82A}">
                    <a16:rowId xmlns:a16="http://schemas.microsoft.com/office/drawing/2014/main" val="639394876"/>
                  </a:ext>
                </a:extLst>
              </a:tr>
              <a:tr h="9082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Chlorine dioxide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Broad spectrum; good biofilm penetration; less affected by organic matter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Less familiar and more expensive; requires generation, storage and handling; inhalation and compatibility</a:t>
                      </a:r>
                    </a:p>
                  </a:txBody>
                  <a:tcPr marL="69867" marR="69867" marT="34933" marB="34933" anchor="ctr"/>
                </a:tc>
                <a:extLst>
                  <a:ext uri="{0D108BD9-81ED-4DB2-BD59-A6C34878D82A}">
                    <a16:rowId xmlns:a16="http://schemas.microsoft.com/office/drawing/2014/main" val="279566101"/>
                  </a:ext>
                </a:extLst>
              </a:tr>
              <a:tr h="9082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Hypochlorous acid (HOCl)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Rapid broad-spectrum activity; excellent surface compatibility; low odour and irritation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Formulation stability and shelf-life challenges; performance depends on pH and manufacture; less healthcare field evidence</a:t>
                      </a:r>
                    </a:p>
                  </a:txBody>
                  <a:tcPr marL="69867" marR="69867" marT="34933" marB="34933" anchor="ctr"/>
                </a:tc>
                <a:extLst>
                  <a:ext uri="{0D108BD9-81ED-4DB2-BD59-A6C34878D82A}">
                    <a16:rowId xmlns:a16="http://schemas.microsoft.com/office/drawing/2014/main" val="4173542938"/>
                  </a:ext>
                </a:extLst>
              </a:tr>
              <a:tr h="106760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Peracetic acid (PAA)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Rapid broad-spectrum and sporicidal activity; effective against biofilms and in organic matter; benign breakdown products</a:t>
                      </a:r>
                    </a:p>
                  </a:txBody>
                  <a:tcPr marL="69867" marR="69867" marT="34933" marB="34933"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Odour and irritation risks; activation and preparation challenges; potential material compatibility and cost issues</a:t>
                      </a:r>
                      <a:endParaRPr lang="en-GB" sz="105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9867" marR="69867" marT="34933" marB="34933" anchor="ctr"/>
                </a:tc>
                <a:extLst>
                  <a:ext uri="{0D108BD9-81ED-4DB2-BD59-A6C34878D82A}">
                    <a16:rowId xmlns:a16="http://schemas.microsoft.com/office/drawing/2014/main" val="299487535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D18A7DE7-1778-7AAB-8C97-C9ED83B9C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3"/>
            <a:ext cx="10515600" cy="1325563"/>
          </a:xfrm>
        </p:spPr>
        <p:txBody>
          <a:bodyPr/>
          <a:lstStyle/>
          <a:p>
            <a:r>
              <a:rPr lang="en-GB" dirty="0"/>
              <a:t>Disinfectant chemistries (sporicidal)</a:t>
            </a:r>
          </a:p>
        </p:txBody>
      </p:sp>
    </p:spTree>
    <p:extLst>
      <p:ext uri="{BB962C8B-B14F-4D97-AF65-F5344CB8AC3E}">
        <p14:creationId xmlns:p14="http://schemas.microsoft.com/office/powerpoint/2010/main" val="337638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39BA2EAA-BE45-4E65-9521-FEFE40643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56;g34270c438b7_0_989">
            <a:extLst>
              <a:ext uri="{FF2B5EF4-FFF2-40B4-BE49-F238E27FC236}">
                <a16:creationId xmlns:a16="http://schemas.microsoft.com/office/drawing/2014/main" id="{54D356BF-5817-0253-8806-2CAAC33A31A5}"/>
              </a:ext>
            </a:extLst>
          </p:cNvPr>
          <p:cNvSpPr/>
          <p:nvPr/>
        </p:nvSpPr>
        <p:spPr>
          <a:xfrm>
            <a:off x="-256673" y="1189400"/>
            <a:ext cx="5336673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Various formulations of chlorine dioxide tested </a:t>
            </a: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EN testing for a range of pathogens including vegetative bacteria (including MDROs) and </a:t>
            </a:r>
            <a:r>
              <a:rPr lang="en-GB" sz="2400" i="1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C. auris </a:t>
            </a: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Tested </a:t>
            </a:r>
            <a:r>
              <a:rPr lang="en-GB" sz="2400" i="1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P. aeruginosa </a:t>
            </a: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(green bars) and </a:t>
            </a:r>
            <a:r>
              <a:rPr lang="en-GB" sz="2400" i="1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S. aureus </a:t>
            </a: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(blue bars) against biofilm </a:t>
            </a: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4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Efficacy from 30 seconds against biofilms</a:t>
            </a:r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endParaRPr lang="en-GB" sz="2400" dirty="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15362" name="Picture 2" descr="Figure 1">
            <a:extLst>
              <a:ext uri="{FF2B5EF4-FFF2-40B4-BE49-F238E27FC236}">
                <a16:creationId xmlns:a16="http://schemas.microsoft.com/office/drawing/2014/main" id="{4EE86C9F-2E2C-4382-0DB1-B318786D5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029" y="1335966"/>
            <a:ext cx="6683488" cy="365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11;g340903ee678_0_42">
            <a:extLst>
              <a:ext uri="{FF2B5EF4-FFF2-40B4-BE49-F238E27FC236}">
                <a16:creationId xmlns:a16="http://schemas.microsoft.com/office/drawing/2014/main" id="{2EF3EF45-6BB4-1E30-C7C2-5492DF58504E}"/>
              </a:ext>
            </a:extLst>
          </p:cNvPr>
          <p:cNvSpPr/>
          <p:nvPr/>
        </p:nvSpPr>
        <p:spPr>
          <a:xfrm>
            <a:off x="82793" y="6502122"/>
            <a:ext cx="5644236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Norville</a:t>
            </a: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GB" sz="1600" i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et al. </a:t>
            </a: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J Hosp Infect 2023.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rtl="0">
              <a:spcBef>
                <a:spcPts val="16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marR="0" lvl="0" indent="-342900" rtl="0">
              <a:spcBef>
                <a:spcPts val="16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85078D-487D-0D35-8073-AE8FED4A3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00" y="0"/>
            <a:ext cx="5644236" cy="1325563"/>
          </a:xfrm>
        </p:spPr>
        <p:txBody>
          <a:bodyPr/>
          <a:lstStyle/>
          <a:p>
            <a:pPr algn="l"/>
            <a:r>
              <a:rPr lang="en-GB" dirty="0"/>
              <a:t>Chlorine dioxide: evidence</a:t>
            </a:r>
          </a:p>
        </p:txBody>
      </p:sp>
    </p:spTree>
    <p:extLst>
      <p:ext uri="{BB962C8B-B14F-4D97-AF65-F5344CB8AC3E}">
        <p14:creationId xmlns:p14="http://schemas.microsoft.com/office/powerpoint/2010/main" val="307831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FA426933-8088-FDE4-7CF3-56DAD96C2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1;g340903ee678_0_42">
            <a:extLst>
              <a:ext uri="{FF2B5EF4-FFF2-40B4-BE49-F238E27FC236}">
                <a16:creationId xmlns:a16="http://schemas.microsoft.com/office/drawing/2014/main" id="{8EF72D50-980C-A94B-A9D5-7B543147128B}"/>
              </a:ext>
            </a:extLst>
          </p:cNvPr>
          <p:cNvSpPr/>
          <p:nvPr/>
        </p:nvSpPr>
        <p:spPr>
          <a:xfrm>
            <a:off x="82793" y="6502122"/>
            <a:ext cx="5644236" cy="8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Norville</a:t>
            </a: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GB" sz="1600" i="1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et al. </a:t>
            </a:r>
            <a:r>
              <a:rPr lang="en-GB" sz="1600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J Hosp Infect 2023.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rtl="0">
              <a:spcBef>
                <a:spcPts val="16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marL="342900" marR="0" lvl="0" indent="-342900" rtl="0">
              <a:spcBef>
                <a:spcPts val="16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3067CC-ECC0-93BF-4314-8114B624C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4600" y="0"/>
            <a:ext cx="5644236" cy="1325563"/>
          </a:xfrm>
        </p:spPr>
        <p:txBody>
          <a:bodyPr/>
          <a:lstStyle/>
          <a:p>
            <a:pPr algn="l"/>
            <a:r>
              <a:rPr lang="en-GB" dirty="0"/>
              <a:t>Chlorine dioxide: evidence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A109A90-5FAC-5D28-BA5C-288D01319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950348"/>
              </p:ext>
            </p:extLst>
          </p:nvPr>
        </p:nvGraphicFramePr>
        <p:xfrm>
          <a:off x="356585" y="1203325"/>
          <a:ext cx="11478830" cy="48002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0630">
                  <a:extLst>
                    <a:ext uri="{9D8B030D-6E8A-4147-A177-3AD203B41FA5}">
                      <a16:colId xmlns:a16="http://schemas.microsoft.com/office/drawing/2014/main" val="867618663"/>
                    </a:ext>
                  </a:extLst>
                </a:gridCol>
                <a:gridCol w="2336800">
                  <a:extLst>
                    <a:ext uri="{9D8B030D-6E8A-4147-A177-3AD203B41FA5}">
                      <a16:colId xmlns:a16="http://schemas.microsoft.com/office/drawing/2014/main" val="1862985922"/>
                    </a:ext>
                  </a:extLst>
                </a:gridCol>
                <a:gridCol w="2799868">
                  <a:extLst>
                    <a:ext uri="{9D8B030D-6E8A-4147-A177-3AD203B41FA5}">
                      <a16:colId xmlns:a16="http://schemas.microsoft.com/office/drawing/2014/main" val="1904775186"/>
                    </a:ext>
                  </a:extLst>
                </a:gridCol>
                <a:gridCol w="2295766">
                  <a:extLst>
                    <a:ext uri="{9D8B030D-6E8A-4147-A177-3AD203B41FA5}">
                      <a16:colId xmlns:a16="http://schemas.microsoft.com/office/drawing/2014/main" val="4186807280"/>
                    </a:ext>
                  </a:extLst>
                </a:gridCol>
                <a:gridCol w="2295766">
                  <a:extLst>
                    <a:ext uri="{9D8B030D-6E8A-4147-A177-3AD203B41FA5}">
                      <a16:colId xmlns:a16="http://schemas.microsoft.com/office/drawing/2014/main" val="3770718368"/>
                    </a:ext>
                  </a:extLst>
                </a:gridCol>
              </a:tblGrid>
              <a:tr h="3338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standard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Test/application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Organisms tested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Contact time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 reduction</a:t>
                      </a:r>
                    </a:p>
                  </a:txBody>
                  <a:tcPr marL="83454" marR="83454" marT="41727" marB="41727" anchor="ctr"/>
                </a:tc>
                <a:extLst>
                  <a:ext uri="{0D108BD9-81ED-4DB2-BD59-A6C34878D82A}">
                    <a16:rowId xmlns:a16="http://schemas.microsoft.com/office/drawing/2014/main" val="580463509"/>
                  </a:ext>
                </a:extLst>
              </a:tr>
              <a:tr h="108490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13727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Quantitative suspension test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MRSA, VRE, CRE, ESBL-producing 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K. pneumoniae</a:t>
                      </a: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MDR 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 baumannii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sec to 5 min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 to &gt;6 log₁₀ reduction</a:t>
                      </a:r>
                    </a:p>
                  </a:txBody>
                  <a:tcPr marL="83454" marR="83454" marT="41727" marB="41727" anchor="ctr"/>
                </a:tc>
                <a:extLst>
                  <a:ext uri="{0D108BD9-81ED-4DB2-BD59-A6C34878D82A}">
                    <a16:rowId xmlns:a16="http://schemas.microsoft.com/office/drawing/2014/main" val="3963001275"/>
                  </a:ext>
                </a:extLst>
              </a:tr>
              <a:tr h="58418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14561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Carrier test for instruments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VRE, MDR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A. baumannii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sec to 5 min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&gt;5 to &gt;6 log₁₀ reduction</a:t>
                      </a:r>
                    </a:p>
                  </a:txBody>
                  <a:tcPr marL="83454" marR="83454" marT="41727" marB="41727" anchor="ctr"/>
                </a:tc>
                <a:extLst>
                  <a:ext uri="{0D108BD9-81ED-4DB2-BD59-A6C34878D82A}">
                    <a16:rowId xmlns:a16="http://schemas.microsoft.com/office/drawing/2014/main" val="2511669971"/>
                  </a:ext>
                </a:extLst>
              </a:tr>
              <a:tr h="133527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16615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Four-field surface/wipe test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MRSA, VRE, CRE, ESBL-producing 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K. pneumoniae</a:t>
                      </a: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MDR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A. baumannii</a:t>
                      </a: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2000" i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Candidozyma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auris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sec to 5 min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 to &gt;5 log₁₀ reduction; spread &lt;50 CFU</a:t>
                      </a:r>
                    </a:p>
                  </a:txBody>
                  <a:tcPr marL="83454" marR="83454" marT="41727" marB="41727" anchor="ctr"/>
                </a:tc>
                <a:extLst>
                  <a:ext uri="{0D108BD9-81ED-4DB2-BD59-A6C34878D82A}">
                    <a16:rowId xmlns:a16="http://schemas.microsoft.com/office/drawing/2014/main" val="4113069765"/>
                  </a:ext>
                </a:extLst>
              </a:tr>
              <a:tr h="6793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14562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Carrier test for fungi/yeasts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i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Candidozyma</a:t>
                      </a:r>
                      <a:r>
                        <a:rPr lang="en-GB" sz="2000" i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auris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sec to 5 min</a:t>
                      </a:r>
                    </a:p>
                  </a:txBody>
                  <a:tcPr marL="83454" marR="83454" marT="41727" marB="41727"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GB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&gt;4 to &gt;5 log₁₀ reduction</a:t>
                      </a:r>
                      <a:endParaRPr lang="en-GB" sz="1100" b="0" i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3454" marR="83454" marT="41727" marB="41727" anchor="ctr"/>
                </a:tc>
                <a:extLst>
                  <a:ext uri="{0D108BD9-81ED-4DB2-BD59-A6C34878D82A}">
                    <a16:rowId xmlns:a16="http://schemas.microsoft.com/office/drawing/2014/main" val="1613749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80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A54ECAA-3626-4491-3838-BF657F32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EF863C-4837-DB9A-EBB3-73A68863B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553"/>
            <a:ext cx="12192000" cy="626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06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017F7-B144-C73E-E344-792B85573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9B44285-4CF7-F4F3-CB7F-A57259A7A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2AEF07-285C-6F24-4FCD-49C766094C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232"/>
            <a:ext cx="12192000" cy="6285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39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948699" y="0"/>
            <a:ext cx="983271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English cleaning / disinfection recommendations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0" y="6445638"/>
            <a:ext cx="381867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National Infection Control Policy Manual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AA93081-00CC-E201-24E0-69627373A1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3990369"/>
              </p:ext>
            </p:extLst>
          </p:nvPr>
        </p:nvGraphicFramePr>
        <p:xfrm>
          <a:off x="1308100" y="719666"/>
          <a:ext cx="93599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796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948699" y="0"/>
            <a:ext cx="9832715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500" dirty="0">
                <a:latin typeface="Arial" panose="020B0604020202020204" pitchFamily="34" charset="0"/>
                <a:cs typeface="Arial" panose="020B0604020202020204" pitchFamily="34" charset="0"/>
              </a:rPr>
              <a:t>Limitations of a “detergent only” approach</a:t>
            </a:r>
            <a:endParaRPr lang="en-US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5496254A-8A89-4455-9D0B-8C5B5DAA7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22075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et al. J Hosp Infect 2024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35D5F77-3D8B-A98F-450D-62252F0E1D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443417"/>
              </p:ext>
            </p:extLst>
          </p:nvPr>
        </p:nvGraphicFramePr>
        <p:xfrm>
          <a:off x="1410586" y="740833"/>
          <a:ext cx="9588499" cy="5376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527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/>
          </p:cNvSpPr>
          <p:nvPr>
            <p:ph type="title" idx="4294967295"/>
          </p:nvPr>
        </p:nvSpPr>
        <p:spPr>
          <a:xfrm>
            <a:off x="487049" y="0"/>
            <a:ext cx="10786101" cy="9255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Limitations of </a:t>
            </a:r>
            <a:r>
              <a:rPr lang="en-GB" sz="3600" dirty="0" err="1">
                <a:latin typeface="Arial" panose="020B0604020202020204" pitchFamily="34" charset="0"/>
                <a:cs typeface="Arial" panose="020B0604020202020204" pitchFamily="34" charset="0"/>
              </a:rPr>
              <a:t>NaDCC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/ sodium hypochlorite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9094EDE0-7FA9-470B-A643-B59566577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2207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Kiernan et al. J Hosp Infect 2024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6A9CF53-3A71-1809-211D-B35D1BC247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460676"/>
              </p:ext>
            </p:extLst>
          </p:nvPr>
        </p:nvGraphicFramePr>
        <p:xfrm>
          <a:off x="19304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3675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77871-2909-4632-B215-72B58C4A1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16" y="0"/>
            <a:ext cx="10515600" cy="1325563"/>
          </a:xfrm>
        </p:spPr>
        <p:txBody>
          <a:bodyPr/>
          <a:lstStyle/>
          <a:p>
            <a:pPr algn="l"/>
            <a:r>
              <a:rPr lang="en-GB" dirty="0"/>
              <a:t>Impact of soiling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44DDF6F7-2FF5-4758-B3C2-6F29D0446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09571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Brown et al. J Hosp Infect 2024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D4F8061-21AF-4580-96A2-7F01D9EA5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0"/>
            <a:ext cx="3373435" cy="6858000"/>
          </a:xfrm>
          <a:prstGeom prst="rect">
            <a:avLst/>
          </a:prstGeom>
        </p:spPr>
      </p:pic>
      <p:sp>
        <p:nvSpPr>
          <p:cNvPr id="14" name="Rectangle 53">
            <a:extLst>
              <a:ext uri="{FF2B5EF4-FFF2-40B4-BE49-F238E27FC236}">
                <a16:creationId xmlns:a16="http://schemas.microsoft.com/office/drawing/2014/main" id="{F88B3305-8858-4D03-A9ED-CE5020641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1656" y="6458578"/>
            <a:ext cx="4065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* = not tested</a:t>
            </a:r>
          </a:p>
          <a:p>
            <a:pPr marL="342891" indent="-342891">
              <a:buAutoNum type="arabicPeriod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232CF2-BD3E-726A-2D0C-94764FE6D6D6}"/>
              </a:ext>
            </a:extLst>
          </p:cNvPr>
          <p:cNvSpPr txBox="1"/>
          <p:nvPr/>
        </p:nvSpPr>
        <p:spPr>
          <a:xfrm>
            <a:off x="326205" y="1272199"/>
            <a:ext cx="522035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Assessed sporicidal efficacy against </a:t>
            </a:r>
            <a:r>
              <a:rPr lang="en-GB" sz="24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Clostridioides difficile</a:t>
            </a: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using EN 17126.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Chlorine-based products lost efficacy in dirty conditions. 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Peracetic acid remained effective in both clean and dirty conditions.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 formulation significantly influenced performance.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Highlights the importance of testing under realistic soiling conditions. </a:t>
            </a:r>
          </a:p>
        </p:txBody>
      </p:sp>
    </p:spTree>
    <p:extLst>
      <p:ext uri="{BB962C8B-B14F-4D97-AF65-F5344CB8AC3E}">
        <p14:creationId xmlns:p14="http://schemas.microsoft.com/office/powerpoint/2010/main" val="231212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E613-AA76-545B-8451-2ACFC96C8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716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3500" dirty="0"/>
              <a:t>Is it sporicidal?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6BD2A9-FC0D-D288-1689-D8DF56D0DD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674" y="246316"/>
            <a:ext cx="3852005" cy="6199322"/>
          </a:xfrm>
          <a:prstGeom prst="rect">
            <a:avLst/>
          </a:prstGeom>
        </p:spPr>
      </p:pic>
      <p:sp>
        <p:nvSpPr>
          <p:cNvPr id="6" name="Rectangle 53">
            <a:extLst>
              <a:ext uri="{FF2B5EF4-FFF2-40B4-BE49-F238E27FC236}">
                <a16:creationId xmlns:a16="http://schemas.microsoft.com/office/drawing/2014/main" id="{099EEAB6-99AF-EBCE-7521-167A6A541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445638"/>
            <a:ext cx="3194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Speight et al. J Hosp Infect 2011.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0DC14C-76C7-2613-FAEC-F71C45D66C35}"/>
              </a:ext>
            </a:extLst>
          </p:cNvPr>
          <p:cNvSpPr txBox="1"/>
          <p:nvPr/>
        </p:nvSpPr>
        <p:spPr>
          <a:xfrm>
            <a:off x="362237" y="1096179"/>
            <a:ext cx="5664069" cy="4693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Tested 32 disinfectants against </a:t>
            </a:r>
            <a:r>
              <a:rPr lang="en-GB" sz="230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Clostridioides difficile</a:t>
            </a: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spores under clean and dirty conditions.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16 products passed after 60 minutes, but only eight passed within a clinically realistic one-minute contact time.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Organic soil substantially reduced the activity of many products.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“sporicidal” claim did not guarantee rapid efficacy under realistic conditions.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3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Product selection should consider contact time, soiling and intended use, not simply the label claim.</a:t>
            </a:r>
          </a:p>
        </p:txBody>
      </p:sp>
    </p:spTree>
    <p:extLst>
      <p:ext uri="{BB962C8B-B14F-4D97-AF65-F5344CB8AC3E}">
        <p14:creationId xmlns:p14="http://schemas.microsoft.com/office/powerpoint/2010/main" val="237845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23C27D9-3827-4C61-B55B-8916161A7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354959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767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024" y="-85047"/>
            <a:ext cx="11687175" cy="1325563"/>
          </a:xfrm>
        </p:spPr>
        <p:txBody>
          <a:bodyPr>
            <a:normAutofit/>
          </a:bodyPr>
          <a:lstStyle/>
          <a:p>
            <a:r>
              <a:rPr lang="en-GB" dirty="0"/>
              <a:t>The sink splash zone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958" y="6446172"/>
            <a:ext cx="45833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Garvey et al. Infect Prevent Practice 2023. </a:t>
            </a:r>
          </a:p>
        </p:txBody>
      </p:sp>
      <p:pic>
        <p:nvPicPr>
          <p:cNvPr id="12" name="Picture 2" descr="https://reflectionsipc.files.wordpress.com/2023/03/sink-splash.jpg?w=6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4743" y="735003"/>
            <a:ext cx="4172456" cy="530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5734840" y="6195452"/>
            <a:ext cx="6243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600" i="1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sink splash zone. Panel A: after running the tap. Panel B: after hand hygiene. Panel C: equipment in the sink splash zone.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2761858"/>
              </p:ext>
            </p:extLst>
          </p:nvPr>
        </p:nvGraphicFramePr>
        <p:xfrm>
          <a:off x="335647" y="1148500"/>
          <a:ext cx="5399193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6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2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24430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Examples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Vascular access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Ventilator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equipment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Respiratory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Hemofiltration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dialysis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Personal care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Nutrition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enteral care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Alcohol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gel / PPE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Housekeeping / cleaning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skin contact items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Medicines / infusion pumps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Negative pressure wound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care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with IV</a:t>
                      </a:r>
                      <a:r>
                        <a:rPr lang="en-GB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with urinary catheters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Invasive monitoring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Patients admission packs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837"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Computers on wheels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08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Proximity to sinks associated with more HCAI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4" y="1020082"/>
            <a:ext cx="11447690" cy="754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dirty="0"/>
              <a:t>Retrospective cohort study including 552 German ICUs, comparing HCAI prevalence in patients cared for in rooms with or without sinks.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36958" y="6446172"/>
            <a:ext cx="3403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Fucini et al. J Hosp Infect 2023.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1318" t="57928" r="30929" b="18198"/>
          <a:stretch/>
        </p:blipFill>
        <p:spPr>
          <a:xfrm>
            <a:off x="154460" y="1774371"/>
            <a:ext cx="11443118" cy="40703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56718" y="5722261"/>
            <a:ext cx="8428681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44444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Multivariable analyses identified sinks as a risk factor for BSIs and UTIs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832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>
          <a:extLst>
            <a:ext uri="{FF2B5EF4-FFF2-40B4-BE49-F238E27FC236}">
              <a16:creationId xmlns:a16="http://schemas.microsoft.com/office/drawing/2014/main" id="{6D682515-67EB-23F4-7EF1-7311A5199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270c438b7_0_989">
            <a:extLst>
              <a:ext uri="{FF2B5EF4-FFF2-40B4-BE49-F238E27FC236}">
                <a16:creationId xmlns:a16="http://schemas.microsoft.com/office/drawing/2014/main" id="{D0B420CB-0437-916E-6FC0-7C6E8B0D39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48724" y="247975"/>
            <a:ext cx="9832800" cy="9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ial"/>
              <a:buNone/>
            </a:pPr>
            <a:r>
              <a:rPr lang="en-GB" sz="4000" dirty="0"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Options for disinfecting drains </a:t>
            </a:r>
            <a:endParaRPr sz="4000" dirty="0">
              <a:latin typeface="Arial" panose="020B0604020202020204" pitchFamily="34" charset="0"/>
              <a:ea typeface="Figtree"/>
              <a:cs typeface="Arial" panose="020B0604020202020204" pitchFamily="34" charset="0"/>
              <a:sym typeface="Figtree"/>
            </a:endParaRPr>
          </a:p>
        </p:txBody>
      </p:sp>
      <p:sp>
        <p:nvSpPr>
          <p:cNvPr id="2" name="Google Shape;156;g34270c438b7_0_989">
            <a:extLst>
              <a:ext uri="{FF2B5EF4-FFF2-40B4-BE49-F238E27FC236}">
                <a16:creationId xmlns:a16="http://schemas.microsoft.com/office/drawing/2014/main" id="{405992C7-734E-0461-1126-E4FADC29C477}"/>
              </a:ext>
            </a:extLst>
          </p:cNvPr>
          <p:cNvSpPr/>
          <p:nvPr/>
        </p:nvSpPr>
        <p:spPr>
          <a:xfrm>
            <a:off x="6244375" y="1705351"/>
            <a:ext cx="5716190" cy="3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80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Thermal (hot water/steam)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80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Chemical 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8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Physical (removal)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r>
              <a:rPr lang="en-GB" sz="2800" dirty="0">
                <a:solidFill>
                  <a:schemeClr val="dk1"/>
                </a:solidFill>
                <a:latin typeface="Arial" panose="020B0604020202020204" pitchFamily="34" charset="0"/>
                <a:ea typeface="Figtree"/>
                <a:cs typeface="Arial" panose="020B0604020202020204" pitchFamily="34" charset="0"/>
                <a:sym typeface="Figtree"/>
              </a:rPr>
              <a:t>Emerging technologies </a:t>
            </a:r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Figtree"/>
              <a:buChar char="•"/>
            </a:pPr>
            <a:endParaRPr sz="2400" i="0" u="none" strike="noStrike" cap="none" dirty="0">
              <a:solidFill>
                <a:schemeClr val="dk1"/>
              </a:solidFill>
              <a:latin typeface="Figtree"/>
              <a:ea typeface="Figtree"/>
              <a:cs typeface="Figtree"/>
              <a:sym typeface="Figtree"/>
            </a:endParaRPr>
          </a:p>
        </p:txBody>
      </p:sp>
      <p:pic>
        <p:nvPicPr>
          <p:cNvPr id="3" name="Picture 2" descr="A pipe with a hole in it&#10;&#10;AI-generated content may be incorrect.">
            <a:extLst>
              <a:ext uri="{FF2B5EF4-FFF2-40B4-BE49-F238E27FC236}">
                <a16:creationId xmlns:a16="http://schemas.microsoft.com/office/drawing/2014/main" id="{1FEE6182-E7DC-53A4-5CAE-5E8A45EAD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0" y="1804988"/>
            <a:ext cx="4343400" cy="32480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048D416-D63B-EEF0-7190-1BD2F2C7E41A}"/>
              </a:ext>
            </a:extLst>
          </p:cNvPr>
          <p:cNvSpPr/>
          <p:nvPr/>
        </p:nvSpPr>
        <p:spPr>
          <a:xfrm>
            <a:off x="36958" y="6446172"/>
            <a:ext cx="4908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Warren &amp; Anderson. Am J Infect Control 2026.</a:t>
            </a:r>
          </a:p>
        </p:txBody>
      </p:sp>
    </p:spTree>
    <p:extLst>
      <p:ext uri="{BB962C8B-B14F-4D97-AF65-F5344CB8AC3E}">
        <p14:creationId xmlns:p14="http://schemas.microsoft.com/office/powerpoint/2010/main" val="275293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A41A5-D2AD-FE3F-19C6-2987700B1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BAE232-1FAA-CB5F-B047-13E9081870E9}"/>
              </a:ext>
            </a:extLst>
          </p:cNvPr>
          <p:cNvSpPr/>
          <p:nvPr/>
        </p:nvSpPr>
        <p:spPr>
          <a:xfrm>
            <a:off x="16165" y="4737703"/>
            <a:ext cx="8670636" cy="2390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Jon Otter PhD FRCPath FIBMS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Guy’s and St Thomas’ NHS Foundation Trust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Co-founder IPC Partners</a:t>
            </a:r>
          </a:p>
          <a:p>
            <a:pPr marL="357690" indent="-357690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	@jonotter</a:t>
            </a:r>
          </a:p>
          <a:p>
            <a:pPr marL="357690" indent="-357690"/>
            <a:r>
              <a:rPr lang="en-GB" sz="1867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  <a:r>
              <a:rPr lang="en-GB" sz="1867" dirty="0">
                <a:latin typeface="Arial" pitchFamily="34" charset="0"/>
                <a:cs typeface="Arial" pitchFamily="34" charset="0"/>
                <a:hlinkClick r:id="rId2"/>
              </a:rPr>
              <a:t>jon.otter@nhs.net</a:t>
            </a:r>
            <a:endParaRPr lang="en-GB" sz="1867" dirty="0">
              <a:latin typeface="Arial" pitchFamily="34" charset="0"/>
              <a:cs typeface="Arial" pitchFamily="34" charset="0"/>
            </a:endParaRPr>
          </a:p>
          <a:p>
            <a:pPr marL="357690" indent="-357690">
              <a:buClr>
                <a:schemeClr val="bg1"/>
              </a:buClr>
            </a:pPr>
            <a:endParaRPr lang="en-GB" sz="1867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Mail 5 Icon - Free Icons">
            <a:extLst>
              <a:ext uri="{FF2B5EF4-FFF2-40B4-BE49-F238E27FC236}">
                <a16:creationId xmlns:a16="http://schemas.microsoft.com/office/drawing/2014/main" id="{7CE8B8A0-2EFA-B016-EE51-98C81F7A2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31" y="6573647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chool of Improvement – Medical Education">
            <a:extLst>
              <a:ext uri="{FF2B5EF4-FFF2-40B4-BE49-F238E27FC236}">
                <a16:creationId xmlns:a16="http://schemas.microsoft.com/office/drawing/2014/main" id="{C3D15027-C229-7A3B-B916-F86647A1C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47" y="5770908"/>
            <a:ext cx="2701180" cy="948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upload.wikimedia.org/wikipedia/commons/thumb/0/06/Imperial_College_London_new_logo.png/250px-Imperial_College_London_new_logo.png">
            <a:extLst>
              <a:ext uri="{FF2B5EF4-FFF2-40B4-BE49-F238E27FC236}">
                <a16:creationId xmlns:a16="http://schemas.microsoft.com/office/drawing/2014/main" id="{0F7D617B-0A55-B87B-EEC4-89738CFB9D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7947" y="5324358"/>
            <a:ext cx="2593251" cy="290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9E8FEAB-0D60-9669-05FC-2B89476DB40B}"/>
              </a:ext>
            </a:extLst>
          </p:cNvPr>
          <p:cNvSpPr/>
          <p:nvPr/>
        </p:nvSpPr>
        <p:spPr>
          <a:xfrm>
            <a:off x="272679" y="164638"/>
            <a:ext cx="535342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5400" dirty="0">
                <a:latin typeface="Arial" panose="020B0604020202020204" pitchFamily="34" charset="0"/>
                <a:cs typeface="Arial" panose="020B0604020202020204" pitchFamily="34" charset="0"/>
              </a:rPr>
              <a:t>The role of cleaning and disinfection in preventing HCAI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285D66-AC22-1464-EEDE-9DBE5D060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73" y="6274714"/>
            <a:ext cx="230308" cy="23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ontaminated surfaces increase cross-transmission.jpg">
            <a:extLst>
              <a:ext uri="{FF2B5EF4-FFF2-40B4-BE49-F238E27FC236}">
                <a16:creationId xmlns:a16="http://schemas.microsoft.com/office/drawing/2014/main" id="{4E13EF00-1130-130A-FD79-B7467ED38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405" y="188674"/>
            <a:ext cx="5497287" cy="35915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2361574-D5EB-0D16-24F2-601A776EAE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1147" y="4213052"/>
            <a:ext cx="3120380" cy="10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83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6ACAF-074C-38F7-F73D-3DD5CB571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88F9E-7500-2474-A820-EEDCF2ED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77" y="153808"/>
            <a:ext cx="10515600" cy="1325563"/>
          </a:xfrm>
        </p:spPr>
        <p:txBody>
          <a:bodyPr>
            <a:normAutofit fontScale="90000"/>
          </a:bodyPr>
          <a:lstStyle/>
          <a:p>
            <a:pPr algn="l"/>
            <a:r>
              <a:rPr lang="en-GB" sz="4800" dirty="0"/>
              <a:t>An introduction to Journal Clubs / </a:t>
            </a:r>
            <a:br>
              <a:rPr lang="en-GB" sz="4800" dirty="0"/>
            </a:br>
            <a:r>
              <a:rPr lang="en-GB" sz="4800" dirty="0"/>
              <a:t>Insight Webinars</a:t>
            </a:r>
            <a:endParaRPr lang="en-US" sz="48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801AAB-1F40-E49F-0759-BAD59CEB6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917" y="172521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b="1" dirty="0"/>
              <a:t>Aims</a:t>
            </a:r>
            <a:r>
              <a:rPr lang="en-GB" sz="2400" dirty="0"/>
              <a:t> </a:t>
            </a:r>
            <a:endParaRPr lang="en-US" sz="2400" dirty="0"/>
          </a:p>
          <a:p>
            <a:r>
              <a:rPr lang="en-GB" sz="2400" dirty="0"/>
              <a:t>To provide an expert overview of a relevant topic </a:t>
            </a:r>
          </a:p>
          <a:p>
            <a:pPr marL="0" indent="0">
              <a:buNone/>
            </a:pPr>
            <a:r>
              <a:rPr lang="en-GB" sz="2400" dirty="0"/>
              <a:t>(Insight Webinars) or paper (Journal Club)</a:t>
            </a:r>
          </a:p>
          <a:p>
            <a:r>
              <a:rPr lang="en-GB" sz="2400" dirty="0"/>
              <a:t>To generate discussion </a:t>
            </a:r>
          </a:p>
          <a:p>
            <a:r>
              <a:rPr lang="en-GB" sz="2400" dirty="0"/>
              <a:t>To provide opportunities for CPD</a:t>
            </a:r>
          </a:p>
          <a:p>
            <a:r>
              <a:rPr lang="en-GB" sz="2400" dirty="0"/>
              <a:t>To exercise critical thinking skills</a:t>
            </a:r>
          </a:p>
          <a:p>
            <a:r>
              <a:rPr lang="en-GB" sz="2400" dirty="0"/>
              <a:t>To build confidence for independent research &amp; study</a:t>
            </a:r>
          </a:p>
          <a:p>
            <a:r>
              <a:rPr lang="en-GB" sz="2400" dirty="0"/>
              <a:t>To foster a network of enthusiasts</a:t>
            </a:r>
          </a:p>
          <a:p>
            <a:r>
              <a:rPr lang="en-GB" sz="2400" dirty="0"/>
              <a:t>To have a bit of fun!  </a:t>
            </a:r>
          </a:p>
          <a:p>
            <a:endParaRPr lang="en-GB" sz="2400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1BA95CA-223A-4202-8C6A-EF542A124B15}"/>
              </a:ext>
            </a:extLst>
          </p:cNvPr>
          <p:cNvSpPr txBox="1">
            <a:spLocks/>
          </p:cNvSpPr>
          <p:nvPr/>
        </p:nvSpPr>
        <p:spPr>
          <a:xfrm>
            <a:off x="242977" y="6026614"/>
            <a:ext cx="8830054" cy="15189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Insight Webinars and Journal Clubs are recorded and made available online after the event.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021A68-CFF9-D5D1-8B8C-236CBB33F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354" y="5838983"/>
            <a:ext cx="2456176" cy="832680"/>
          </a:xfrm>
          <a:prstGeom prst="rect">
            <a:avLst/>
          </a:prstGeom>
        </p:spPr>
      </p:pic>
      <p:pic>
        <p:nvPicPr>
          <p:cNvPr id="10" name="Picture 9" descr="ipc_qr.png">
            <a:extLst>
              <a:ext uri="{FF2B5EF4-FFF2-40B4-BE49-F238E27FC236}">
                <a16:creationId xmlns:a16="http://schemas.microsoft.com/office/drawing/2014/main" id="{005619DF-0154-3B2C-8D6B-695192844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3846" y="-142251"/>
            <a:ext cx="3145972" cy="3145972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3276EF5E-AB81-4509-14F0-3B9603B95EBB}"/>
              </a:ext>
            </a:extLst>
          </p:cNvPr>
          <p:cNvSpPr txBox="1">
            <a:spLocks/>
          </p:cNvSpPr>
          <p:nvPr/>
        </p:nvSpPr>
        <p:spPr>
          <a:xfrm>
            <a:off x="9315615" y="2660226"/>
            <a:ext cx="2691378" cy="6723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Arial"/>
                <a:hlinkClick r:id="rId4"/>
              </a:rPr>
              <a:t>https://ipcpartners.org/learn-with-us/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/>
                <a:ea typeface="+mn-ea"/>
                <a:cs typeface="Arial"/>
              </a:rPr>
              <a:t> 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986CF-2EB0-7C3E-53A6-8BFB2D63AF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5892" y="4798482"/>
            <a:ext cx="1976967" cy="9652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DA9605-A587-7A7F-29E2-EAF01A2D71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9596" y="3714222"/>
            <a:ext cx="1779059" cy="82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08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de941b7-7720-4b3a-8d08-0d6e0cca10f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62FCAF3494EC46905F5F47085F3BC9" ma:contentTypeVersion="12" ma:contentTypeDescription="Create a new document." ma:contentTypeScope="" ma:versionID="dbf0cdc8e5adf70808dc74425c1d1c38">
  <xsd:schema xmlns:xsd="http://www.w3.org/2001/XMLSchema" xmlns:xs="http://www.w3.org/2001/XMLSchema" xmlns:p="http://schemas.microsoft.com/office/2006/metadata/properties" xmlns:ns3="1de941b7-7720-4b3a-8d08-0d6e0cca10f5" targetNamespace="http://schemas.microsoft.com/office/2006/metadata/properties" ma:root="true" ma:fieldsID="c87088bb0dd0d87a9e4d5e2415546a8d" ns3:_="">
    <xsd:import namespace="1de941b7-7720-4b3a-8d08-0d6e0cca10f5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e941b7-7720-4b3a-8d08-0d6e0cca10f5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A43361-466A-4A3E-B745-BBC0368ED9D5}">
  <ds:schemaRefs>
    <ds:schemaRef ds:uri="http://schemas.microsoft.com/office/2006/metadata/properties"/>
    <ds:schemaRef ds:uri="http://schemas.microsoft.com/office/infopath/2007/PartnerControls"/>
    <ds:schemaRef ds:uri="1de941b7-7720-4b3a-8d08-0d6e0cca10f5"/>
  </ds:schemaRefs>
</ds:datastoreItem>
</file>

<file path=customXml/itemProps2.xml><?xml version="1.0" encoding="utf-8"?>
<ds:datastoreItem xmlns:ds="http://schemas.openxmlformats.org/officeDocument/2006/customXml" ds:itemID="{6B41B513-1A70-47A4-A4B2-269CE435AE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e941b7-7720-4b3a-8d08-0d6e0cca10f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7C09BD-A85E-4813-8D94-74E385BED1C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cec59fe-abb0-440b-9878-3648e9f7d951}" enabled="1" method="Standard" siteId="{127b509b-4b19-4977-bd44-f63e0fcf987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26540</TotalTime>
  <Words>2193</Words>
  <Application>Microsoft Office PowerPoint</Application>
  <PresentationFormat>Widescreen</PresentationFormat>
  <Paragraphs>350</Paragraphs>
  <Slides>39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Aptos</vt:lpstr>
      <vt:lpstr>Arial</vt:lpstr>
      <vt:lpstr>Calibri</vt:lpstr>
      <vt:lpstr>Calibri Light</vt:lpstr>
      <vt:lpstr>Figtree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Transfer of a surrogate marker in a NICU</vt:lpstr>
      <vt:lpstr>Transfer over time: inoculated pod</vt:lpstr>
      <vt:lpstr>Contamination over time by location</vt:lpstr>
      <vt:lpstr>PowerPoint Presentation</vt:lpstr>
      <vt:lpstr>Transmission routes</vt:lpstr>
      <vt:lpstr>PowerPoint Presentation</vt:lpstr>
      <vt:lpstr>Surface &lt;&gt; Hand &lt;&gt; Patient</vt:lpstr>
      <vt:lpstr>Surface survival</vt:lpstr>
      <vt:lpstr>Rethinking the ‘inanimate’ environment</vt:lpstr>
      <vt:lpstr>PowerPoint Presentation</vt:lpstr>
      <vt:lpstr>The MDRO status of the prior room occupant influences acquisition risk</vt:lpstr>
      <vt:lpstr>Hydrogen peroxide vapour: clinical impact</vt:lpstr>
      <vt:lpstr>Protocols for cleaning / disinfection shared medical equipment </vt:lpstr>
      <vt:lpstr>Shared medical equipment (CLEEN study)</vt:lpstr>
      <vt:lpstr>Impact of antimicrobial surfaces</vt:lpstr>
      <vt:lpstr>PowerPoint Presentation</vt:lpstr>
      <vt:lpstr>PowerPoint Presentation</vt:lpstr>
      <vt:lpstr>PowerPoint Presentation</vt:lpstr>
      <vt:lpstr>PowerPoint Presentation</vt:lpstr>
      <vt:lpstr>Characteristics of an ideal surface disinfectant </vt:lpstr>
      <vt:lpstr>Disinfectant chemistries (sporicidal)</vt:lpstr>
      <vt:lpstr>Chlorine dioxide: evidence</vt:lpstr>
      <vt:lpstr>Chlorine dioxide: evidence</vt:lpstr>
      <vt:lpstr>PowerPoint Presentation</vt:lpstr>
      <vt:lpstr>PowerPoint Presentation</vt:lpstr>
      <vt:lpstr>English cleaning / disinfection recommendations</vt:lpstr>
      <vt:lpstr>Limitations of a “detergent only” approach</vt:lpstr>
      <vt:lpstr>Limitations of NaDCC / sodium hypochlorite</vt:lpstr>
      <vt:lpstr>Impact of soiling</vt:lpstr>
      <vt:lpstr>Is it sporicidal?</vt:lpstr>
      <vt:lpstr>PowerPoint Presentation</vt:lpstr>
      <vt:lpstr>The sink splash zone</vt:lpstr>
      <vt:lpstr>Proximity to sinks associated with more HCAI</vt:lpstr>
      <vt:lpstr>Options for disinfecting drains </vt:lpstr>
      <vt:lpstr>PowerPoint Presentation</vt:lpstr>
      <vt:lpstr>An introduction to Journal Clubs /  Insight Webinars</vt:lpstr>
    </vt:vector>
  </TitlesOfParts>
  <Company>GSTT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Sustainability</dc:title>
  <dc:creator>Otter Jon</dc:creator>
  <cp:lastModifiedBy>Jon Otter</cp:lastModifiedBy>
  <cp:revision>132</cp:revision>
  <dcterms:created xsi:type="dcterms:W3CDTF">2022-09-16T09:00:10Z</dcterms:created>
  <dcterms:modified xsi:type="dcterms:W3CDTF">2026-10-12T12:53:45Z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7e29d1ec-d3fb-41f1-b139-d6dc495d3568</vt:lpwstr>
  </property>
  <property fmtid="{D5CDD505-2E9C-101B-9397-08002B2CF9AE}" pid="3" name="ContentTypeId">
    <vt:lpwstr>0x0101006662FCAF3494EC46905F5F47085F3BC9</vt:lpwstr>
  </property>
</Properties>
</file>